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5" r:id="rId3"/>
    <p:sldId id="296" r:id="rId4"/>
    <p:sldId id="297" r:id="rId5"/>
    <p:sldId id="280" r:id="rId6"/>
    <p:sldId id="282" r:id="rId7"/>
    <p:sldId id="294" r:id="rId8"/>
    <p:sldId id="298" r:id="rId9"/>
    <p:sldId id="292" r:id="rId10"/>
    <p:sldId id="293" r:id="rId11"/>
    <p:sldId id="291" r:id="rId12"/>
    <p:sldId id="288" r:id="rId13"/>
    <p:sldId id="283" r:id="rId14"/>
    <p:sldId id="300" r:id="rId15"/>
    <p:sldId id="281" r:id="rId16"/>
    <p:sldId id="316" r:id="rId17"/>
    <p:sldId id="284" r:id="rId18"/>
    <p:sldId id="285" r:id="rId19"/>
    <p:sldId id="286" r:id="rId20"/>
    <p:sldId id="287" r:id="rId21"/>
    <p:sldId id="301" r:id="rId22"/>
    <p:sldId id="314" r:id="rId23"/>
    <p:sldId id="302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04" r:id="rId33"/>
    <p:sldId id="315" r:id="rId34"/>
    <p:sldId id="289" r:id="rId35"/>
    <p:sldId id="303" r:id="rId36"/>
    <p:sldId id="31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076"/>
    <a:srgbClr val="A0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E72C-531F-4C49-AAE9-E2F8E679086E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7C8E-5200-4173-8F1E-3D233788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ACE7-054D-4710-BF78-9B6621EF0676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3AA-C8FB-4FE8-B349-82D6F1E11926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847C-E2D2-4BFF-9A7C-9FE16682CE0F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5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356660"/>
            <a:ext cx="3610744" cy="562073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6213309"/>
            <a:ext cx="1512168" cy="288032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7" y="6117299"/>
            <a:ext cx="1071893" cy="48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28" y="1412776"/>
            <a:ext cx="4038600" cy="441649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572000" y="1412776"/>
            <a:ext cx="4320480" cy="45125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85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F08B-32EA-4F8B-B487-F62FC0B89986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23EF-DE59-4AB5-B883-4A5D03CBB7DB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0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08F-4A05-4166-889A-30F846654167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8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DEFC-E964-4CC3-9CFF-A52E27D4EE12}" type="datetime1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4E21-E193-42F8-91CA-89D273D841A8}" type="datetime1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0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F3C2-7FB6-4D70-87EB-0C7ED915046F}" type="datetime1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1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4C8-B6D2-4AC9-A669-F5208B96B517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97B-CD02-4DBE-A599-EFD92C6A1172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0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6A34-EE4B-475A-95FC-E1B69AA0BCE4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35171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Институт </a:t>
            </a:r>
            <a:r>
              <a:rPr lang="ru-RU" sz="3000" dirty="0" smtClean="0"/>
              <a:t>химии</a:t>
            </a:r>
            <a:r>
              <a:rPr lang="en-US" sz="3000" dirty="0" smtClean="0"/>
              <a:t> </a:t>
            </a:r>
            <a:r>
              <a:rPr lang="ru-RU" sz="3000" dirty="0" smtClean="0"/>
              <a:t>СПбГУ: 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4800" b="1" dirty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C00000"/>
                </a:solidFill>
              </a:rPr>
              <a:t>аучный автопортрет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469031"/>
            <a:ext cx="581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Маньшина</a:t>
            </a:r>
            <a:r>
              <a:rPr lang="ru-RU" dirty="0" smtClean="0"/>
              <a:t> А.А.</a:t>
            </a:r>
          </a:p>
          <a:p>
            <a:r>
              <a:rPr lang="ru-RU" dirty="0" smtClean="0"/>
              <a:t>Председатель научной комиссии по направлению Химия</a:t>
            </a:r>
          </a:p>
          <a:p>
            <a:r>
              <a:rPr lang="ru-RU" dirty="0" smtClean="0"/>
              <a:t>16.01.2018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1855"/>
            <a:ext cx="3610744" cy="562073"/>
          </a:xfrm>
        </p:spPr>
        <p:txBody>
          <a:bodyPr/>
          <a:lstStyle/>
          <a:p>
            <a:r>
              <a:rPr lang="en-US" dirty="0" smtClean="0"/>
              <a:t>Google </a:t>
            </a:r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57020" cy="545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6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80720" cy="562073"/>
          </a:xfrm>
        </p:spPr>
        <p:txBody>
          <a:bodyPr/>
          <a:lstStyle/>
          <a:p>
            <a:r>
              <a:rPr lang="ru-RU" dirty="0" smtClean="0"/>
              <a:t>Карта научных исследований ИХ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31832" y="645333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95536" y="1484784"/>
            <a:ext cx="864096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Цель:</a:t>
            </a:r>
          </a:p>
          <a:p>
            <a:r>
              <a:rPr lang="ru-RU" sz="2000" dirty="0"/>
              <a:t>Увеличить доступность информации о научных исследованиях</a:t>
            </a:r>
          </a:p>
          <a:p>
            <a:r>
              <a:rPr lang="ru-RU" sz="2000" dirty="0" smtClean="0"/>
              <a:t>Облегчить стороннему пользователю поиск партнера среди сотрудников ИХ</a:t>
            </a:r>
          </a:p>
          <a:p>
            <a:r>
              <a:rPr lang="ru-RU" sz="2000" dirty="0" smtClean="0"/>
              <a:t>Увеличить цитируемость научных публикаций</a:t>
            </a:r>
          </a:p>
          <a:p>
            <a:r>
              <a:rPr lang="ru-RU" sz="2000" dirty="0" smtClean="0"/>
              <a:t>Увеличить число научных, индустриальных, ... партнеров. 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467544" y="4005064"/>
            <a:ext cx="5832648" cy="2016224"/>
          </a:xfrm>
        </p:spPr>
        <p:txBody>
          <a:bodyPr/>
          <a:lstStyle/>
          <a:p>
            <a:r>
              <a:rPr lang="ru-RU" dirty="0" smtClean="0"/>
              <a:t>ООО </a:t>
            </a:r>
            <a:r>
              <a:rPr lang="ru-RU" dirty="0"/>
              <a:t>"Северо-Западный центр трансфера </a:t>
            </a:r>
            <a:r>
              <a:rPr lang="ru-RU" dirty="0" smtClean="0"/>
              <a:t>технологий“</a:t>
            </a:r>
            <a:endParaRPr lang="en-US" dirty="0" smtClean="0"/>
          </a:p>
          <a:p>
            <a:r>
              <a:rPr lang="ru-RU" dirty="0"/>
              <a:t>ООО НПО "</a:t>
            </a:r>
            <a:r>
              <a:rPr lang="ru-RU" dirty="0" err="1" smtClean="0"/>
              <a:t>Инноватех</a:t>
            </a:r>
            <a:r>
              <a:rPr lang="ru-RU" dirty="0" smtClean="0"/>
              <a:t>“</a:t>
            </a:r>
            <a:endParaRPr lang="en-US" dirty="0" smtClean="0"/>
          </a:p>
          <a:p>
            <a:r>
              <a:rPr lang="ru-RU" dirty="0" smtClean="0"/>
              <a:t>ПАО «</a:t>
            </a:r>
            <a:r>
              <a:rPr lang="ru-RU" b="1" dirty="0" smtClean="0"/>
              <a:t>СИБУР</a:t>
            </a:r>
            <a:r>
              <a:rPr lang="ru-RU" dirty="0"/>
              <a:t> Холдинг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Газпромнефть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9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34880" cy="562073"/>
          </a:xfrm>
        </p:spPr>
        <p:txBody>
          <a:bodyPr/>
          <a:lstStyle/>
          <a:p>
            <a:r>
              <a:rPr lang="ru-RU" dirty="0" smtClean="0"/>
              <a:t>Карта научных исследований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24328" y="645333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3" y="700725"/>
            <a:ext cx="83915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096" y="4599275"/>
            <a:ext cx="4897589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Фаза альфа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– разработка алгоритмов построения модуля:</a:t>
            </a:r>
            <a:r>
              <a:rPr kumimoji="0" lang="ru-RU" alt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описание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на серверном языке или на стороннем языке для интерактивной графики и затем встраивание в сам сайт.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Фаза бета </a:t>
            </a:r>
            <a:r>
              <a:rPr lang="ru-RU" altLang="ru-RU" sz="1000" dirty="0">
                <a:latin typeface="Arial Unicode MS" pitchFamily="34" charset="-128"/>
                <a:cs typeface="Arial" pitchFamily="34" charset="0"/>
              </a:rPr>
              <a:t>–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с использованием реальных данных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dirty="0" smtClean="0">
                <a:latin typeface="Arial" pitchFamily="34" charset="0"/>
                <a:cs typeface="Arial" pitchFamily="34" charset="0"/>
              </a:rPr>
              <a:t>+ Англоязычная версия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728" y="116632"/>
            <a:ext cx="6696744" cy="562073"/>
          </a:xfrm>
        </p:spPr>
        <p:txBody>
          <a:bodyPr/>
          <a:lstStyle/>
          <a:p>
            <a:r>
              <a:rPr lang="ru-RU" dirty="0" smtClean="0"/>
              <a:t>Анкета для карты научных исследований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6336" y="6525344"/>
            <a:ext cx="1512168" cy="288032"/>
          </a:xfrm>
        </p:spPr>
        <p:txBody>
          <a:bodyPr/>
          <a:lstStyle/>
          <a:p>
            <a:pPr algn="r"/>
            <a:fld id="{CB07D4DF-2351-4A60-A90B-60ED82532F73}" type="slidenum">
              <a:rPr lang="ru-RU" smtClean="0"/>
              <a:pPr algn="r"/>
              <a:t>13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8" y="948432"/>
            <a:ext cx="5848415" cy="576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1362075"/>
          </a:xfrm>
        </p:spPr>
        <p:txBody>
          <a:bodyPr>
            <a:normAutofit/>
          </a:bodyPr>
          <a:lstStyle/>
          <a:p>
            <a:r>
              <a:rPr lang="ru-RU" cap="none" dirty="0" smtClean="0">
                <a:solidFill>
                  <a:srgbClr val="C00000"/>
                </a:solidFill>
              </a:rPr>
              <a:t>Автопортрет научных групп</a:t>
            </a:r>
            <a:br>
              <a:rPr lang="ru-RU" cap="none" dirty="0" smtClean="0">
                <a:solidFill>
                  <a:srgbClr val="C00000"/>
                </a:solidFill>
              </a:rPr>
            </a:br>
            <a:r>
              <a:rPr lang="ru-RU" cap="none" dirty="0" smtClean="0">
                <a:solidFill>
                  <a:srgbClr val="C00000"/>
                </a:solidFill>
              </a:rPr>
              <a:t>по результатам анкетирования</a:t>
            </a:r>
            <a:endParaRPr lang="ru-RU" cap="none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5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707088" cy="562073"/>
          </a:xfrm>
        </p:spPr>
        <p:txBody>
          <a:bodyPr/>
          <a:lstStyle/>
          <a:p>
            <a:r>
              <a:rPr lang="ru-RU" dirty="0"/>
              <a:t>Распределение исследований по направлениям </a:t>
            </a:r>
            <a:r>
              <a:rPr lang="ru-RU" dirty="0" smtClean="0"/>
              <a:t>химии</a:t>
            </a:r>
            <a:r>
              <a:rPr lang="en-US" dirty="0" smtClean="0"/>
              <a:t> (</a:t>
            </a:r>
            <a:r>
              <a:rPr lang="ru-RU" sz="1200" dirty="0"/>
              <a:t>от одного до трех вариантов</a:t>
            </a:r>
            <a:r>
              <a:rPr lang="en-US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31832" y="6541300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4" y="1052736"/>
            <a:ext cx="8291406" cy="52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6632"/>
            <a:ext cx="3610744" cy="562073"/>
          </a:xfrm>
        </p:spPr>
        <p:txBody>
          <a:bodyPr/>
          <a:lstStyle/>
          <a:p>
            <a:r>
              <a:rPr lang="ru-RU" dirty="0" smtClean="0"/>
              <a:t>Что мы исследуем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9"/>
            <a:ext cx="6934239" cy="5393952"/>
          </a:xfrm>
          <a:prstGeom prst="rect">
            <a:avLst/>
          </a:prstGeom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31832" y="645471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6488668"/>
            <a:ext cx="110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TagCrowd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4834880" cy="562073"/>
          </a:xfrm>
        </p:spPr>
        <p:txBody>
          <a:bodyPr/>
          <a:lstStyle/>
          <a:p>
            <a:r>
              <a:rPr lang="ru-RU" dirty="0" smtClean="0"/>
              <a:t>Характер исследований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79707" cy="501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258968"/>
            <a:ext cx="345638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596" y="188640"/>
            <a:ext cx="5477803" cy="562073"/>
          </a:xfrm>
        </p:spPr>
        <p:txBody>
          <a:bodyPr/>
          <a:lstStyle/>
          <a:p>
            <a:r>
              <a:rPr lang="ru-RU" dirty="0" smtClean="0"/>
              <a:t>Характер исследований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2715"/>
            <a:ext cx="8568952" cy="511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624736" cy="562073"/>
          </a:xfrm>
        </p:spPr>
        <p:txBody>
          <a:bodyPr/>
          <a:lstStyle/>
          <a:p>
            <a:r>
              <a:rPr lang="ru-RU" dirty="0" smtClean="0"/>
              <a:t>Критические </a:t>
            </a:r>
            <a:r>
              <a:rPr lang="ru-RU" dirty="0"/>
              <a:t>технологии </a:t>
            </a:r>
            <a:r>
              <a:rPr lang="ru-RU" dirty="0" smtClean="0"/>
              <a:t>РФ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ru-RU" sz="1200" dirty="0" smtClean="0"/>
              <a:t>любое </a:t>
            </a:r>
            <a:r>
              <a:rPr lang="ru-RU" sz="1200" dirty="0"/>
              <a:t>количество </a:t>
            </a:r>
            <a:r>
              <a:rPr lang="ru-RU" sz="1200" dirty="0" smtClean="0"/>
              <a:t>вариантов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3999" cy="38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201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Результаты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12568"/>
          </a:xfrm>
        </p:spPr>
        <p:txBody>
          <a:bodyPr>
            <a:normAutofit fontScale="92500" lnSpcReduction="10000"/>
          </a:bodyPr>
          <a:lstStyle/>
          <a:p>
            <a:pPr marL="360000">
              <a:lnSpc>
                <a:spcPct val="120000"/>
              </a:lnSpc>
              <a:spcAft>
                <a:spcPts val="3000"/>
              </a:spcAft>
              <a:buClr>
                <a:srgbClr val="00B050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Институт химии СПбГУ занимает достойное место в общем рейтинге </a:t>
            </a:r>
            <a:r>
              <a:rPr lang="en-US" dirty="0" smtClean="0"/>
              <a:t>(</a:t>
            </a:r>
            <a:r>
              <a:rPr lang="ru-RU" dirty="0" smtClean="0"/>
              <a:t>МГУ, РАН, КАН, МТИ</a:t>
            </a:r>
            <a:r>
              <a:rPr lang="en-US" dirty="0" smtClean="0"/>
              <a:t>) </a:t>
            </a:r>
            <a:r>
              <a:rPr lang="ru-RU" dirty="0" smtClean="0"/>
              <a:t>по «качеству» публикаций в области «Химия»</a:t>
            </a:r>
          </a:p>
          <a:p>
            <a:pPr marL="360000">
              <a:lnSpc>
                <a:spcPct val="120000"/>
              </a:lnSpc>
              <a:spcAft>
                <a:spcPts val="3000"/>
              </a:spcAft>
              <a:buClr>
                <a:srgbClr val="00B050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Направления исследований представлены в достаточной степени полно</a:t>
            </a:r>
          </a:p>
          <a:p>
            <a:pPr marL="360000">
              <a:lnSpc>
                <a:spcPct val="120000"/>
              </a:lnSpc>
              <a:spcAft>
                <a:spcPts val="3000"/>
              </a:spcAft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ru-RU" dirty="0" smtClean="0"/>
              <a:t>Низкий уровень </a:t>
            </a:r>
            <a:r>
              <a:rPr lang="ru-RU" dirty="0" err="1" smtClean="0"/>
              <a:t>междисциплинарности</a:t>
            </a:r>
            <a:endParaRPr lang="ru-RU" dirty="0" smtClean="0"/>
          </a:p>
          <a:p>
            <a:pPr marL="360000">
              <a:lnSpc>
                <a:spcPct val="120000"/>
              </a:lnSpc>
              <a:spcAft>
                <a:spcPts val="3000"/>
              </a:spcAft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ru-RU" dirty="0" smtClean="0"/>
              <a:t>Относительно низкий уровень сотрудничества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7013918" cy="562073"/>
          </a:xfrm>
        </p:spPr>
        <p:txBody>
          <a:bodyPr/>
          <a:lstStyle/>
          <a:p>
            <a:r>
              <a:rPr lang="ru-RU" dirty="0"/>
              <a:t>Приоритетные направления развития науки, технологий и техники </a:t>
            </a:r>
            <a:r>
              <a:rPr lang="ru-RU" dirty="0" smtClean="0"/>
              <a:t>РФ</a:t>
            </a:r>
            <a:r>
              <a:rPr lang="en-US" dirty="0"/>
              <a:t> </a:t>
            </a:r>
            <a:r>
              <a:rPr lang="en-US" sz="1000" dirty="0"/>
              <a:t>(</a:t>
            </a:r>
            <a:r>
              <a:rPr lang="ru-RU" sz="1000" dirty="0"/>
              <a:t>любое количество вариантов</a:t>
            </a:r>
            <a:r>
              <a:rPr lang="en-US" sz="1000" dirty="0"/>
              <a:t>)</a:t>
            </a:r>
            <a:endParaRPr lang="ru-RU" sz="1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53470" y="6569968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1268760"/>
            <a:ext cx="9036496" cy="496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4624"/>
            <a:ext cx="3610744" cy="562073"/>
          </a:xfrm>
        </p:spPr>
        <p:txBody>
          <a:bodyPr/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52320" y="645333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4179400" y="2456892"/>
            <a:ext cx="4713079" cy="234026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err="1" smtClean="0"/>
              <a:t>Нанотехнологии</a:t>
            </a:r>
            <a:r>
              <a:rPr lang="ru-RU" sz="2200" dirty="0" smtClean="0"/>
              <a:t>/</a:t>
            </a:r>
            <a:r>
              <a:rPr lang="ru-RU" sz="2200" dirty="0" err="1" smtClean="0"/>
              <a:t>наноматериалы</a:t>
            </a:r>
            <a:endParaRPr lang="ru-RU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/>
              <a:t>В равной степени фундаментальный и прикладной характер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/>
              <a:t>В основном экспериментальные исследования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102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22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2385932" y="1242888"/>
            <a:ext cx="6758068" cy="518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27784" y="67121"/>
            <a:ext cx="5626968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Карта научных групп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256387" y="3146677"/>
            <a:ext cx="43400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Руководители научных групп</a:t>
            </a:r>
          </a:p>
          <a:p>
            <a:r>
              <a:rPr lang="ru-RU" sz="2200" dirty="0" smtClean="0"/>
              <a:t>Члены коллектива не учитывались</a:t>
            </a:r>
          </a:p>
          <a:p>
            <a:r>
              <a:rPr lang="ru-RU" sz="2200" dirty="0" smtClean="0"/>
              <a:t>Анализ по публикациям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2" y="836811"/>
            <a:ext cx="581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VOS viewer</a:t>
            </a:r>
            <a:r>
              <a:rPr lang="ru-RU" sz="2400" b="1" smtClean="0">
                <a:solidFill>
                  <a:srgbClr val="C00000"/>
                </a:solidFill>
              </a:rPr>
              <a:t> – </a:t>
            </a:r>
            <a:r>
              <a:rPr lang="en-US" sz="2400" b="1" smtClean="0">
                <a:solidFill>
                  <a:srgbClr val="C00000"/>
                </a:solidFill>
              </a:rPr>
              <a:t>visualizing scientific landscape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67121"/>
            <a:ext cx="5626968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Взаимодействие научных групп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7"/>
            <a:ext cx="6624736" cy="58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42" y="836811"/>
            <a:ext cx="581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VOS viewer</a:t>
            </a:r>
            <a:r>
              <a:rPr lang="ru-RU" sz="2400" b="1" dirty="0" smtClean="0">
                <a:solidFill>
                  <a:srgbClr val="C00000"/>
                </a:solidFill>
              </a:rPr>
              <a:t> – </a:t>
            </a:r>
            <a:r>
              <a:rPr lang="en-US" sz="2400" b="1" dirty="0" smtClean="0">
                <a:solidFill>
                  <a:srgbClr val="C00000"/>
                </a:solidFill>
              </a:rPr>
              <a:t>visualizing scientific landscape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42" y="1298476"/>
            <a:ext cx="3586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Руководители научных групп</a:t>
            </a:r>
          </a:p>
          <a:p>
            <a:r>
              <a:rPr lang="ru-RU" dirty="0" smtClean="0"/>
              <a:t>Члены коллектива не учитывались</a:t>
            </a:r>
          </a:p>
          <a:p>
            <a:r>
              <a:rPr lang="ru-RU" dirty="0" smtClean="0"/>
              <a:t>Анализ по публикациям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6" y="949232"/>
            <a:ext cx="7311528" cy="533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03004" y="-162272"/>
            <a:ext cx="6143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Взаимодействие между руководителями научных групп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33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54806"/>
            <a:ext cx="5832648" cy="60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3004" y="-243408"/>
            <a:ext cx="6143104" cy="1143000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C00000"/>
                </a:solidFill>
              </a:rPr>
              <a:t>Взаимодействие </a:t>
            </a:r>
            <a:r>
              <a:rPr lang="ru-RU" sz="3100" dirty="0" smtClean="0">
                <a:solidFill>
                  <a:srgbClr val="C00000"/>
                </a:solidFill>
              </a:rPr>
              <a:t>между руководителями научных 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8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19"/>
            <a:ext cx="7415832" cy="550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00896" y="-162272"/>
            <a:ext cx="6143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C00000"/>
                </a:solidFill>
              </a:rPr>
              <a:t>Взаимодействие между руководителями научных 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0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283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Контакты руководителей групп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7227012" cy="58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5797"/>
            <a:ext cx="8611838" cy="54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-1283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Контакты руководителей групп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29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62" y="1014636"/>
            <a:ext cx="76866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-1283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Контакты руководителей групп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201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План действий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35280" cy="532859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 </a:t>
            </a:r>
            <a:r>
              <a:rPr lang="ru-RU" dirty="0" smtClean="0">
                <a:solidFill>
                  <a:srgbClr val="C00000"/>
                </a:solidFill>
              </a:rPr>
              <a:t>кампании</a:t>
            </a:r>
          </a:p>
          <a:p>
            <a:r>
              <a:rPr lang="ru-RU" dirty="0">
                <a:solidFill>
                  <a:srgbClr val="C00000"/>
                </a:solidFill>
              </a:rPr>
              <a:t>Расширение сотрудничества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Формирование </a:t>
            </a:r>
            <a:r>
              <a:rPr lang="ru-RU" dirty="0">
                <a:solidFill>
                  <a:srgbClr val="C00000"/>
                </a:solidFill>
              </a:rPr>
              <a:t>новых «точек роста»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71" y="-1835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Контакты научных групп, работающих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одной 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30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63" y="1017154"/>
            <a:ext cx="6336704" cy="581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28110"/>
            <a:ext cx="23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Аналитическая химия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31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9428"/>
            <a:ext cx="6861836" cy="58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78971" y="-1835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Контакты научных групп, работающих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одной 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00524"/>
            <a:ext cx="18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Нанотехнологии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t>32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2" y="839281"/>
            <a:ext cx="7427242" cy="590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76251"/>
            <a:ext cx="292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Био</a:t>
            </a:r>
            <a:r>
              <a:rPr lang="ru-RU" b="1" dirty="0">
                <a:solidFill>
                  <a:srgbClr val="C00000"/>
                </a:solidFill>
              </a:rPr>
              <a:t>- и медицинская химия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78971" y="-1667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Контакты научных групп, работающих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одной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744" y="116632"/>
            <a:ext cx="3610744" cy="562073"/>
          </a:xfrm>
        </p:spPr>
        <p:txBody>
          <a:bodyPr/>
          <a:lstStyle/>
          <a:p>
            <a:pPr algn="r"/>
            <a:r>
              <a:rPr lang="ru-RU" dirty="0" smtClean="0"/>
              <a:t>Выводы 2018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01135" y="655218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861047"/>
            <a:ext cx="8928992" cy="24622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Целесообразность организации в институте научных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тематических, проблемных,  …)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семинаров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-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минимум формализации, максимум дискуссий/общения; цель - формирование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новых «точек роста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», генерация новых идей, проектов …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	НХЛ: научная химическая лига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Хим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-чай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	Химчистка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	Вечера химии на химическом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	…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52505"/>
            <a:ext cx="9036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B050"/>
                </a:solidFill>
              </a:rPr>
              <a:t>+ </a:t>
            </a:r>
            <a:r>
              <a:rPr lang="ru-RU" dirty="0" smtClean="0">
                <a:solidFill>
                  <a:srgbClr val="0070C0"/>
                </a:solidFill>
              </a:rPr>
              <a:t>Широкий спектр исследований; </a:t>
            </a:r>
          </a:p>
          <a:p>
            <a:r>
              <a:rPr lang="ru-RU" sz="3000" dirty="0" smtClean="0">
                <a:solidFill>
                  <a:srgbClr val="00B050"/>
                </a:solidFill>
              </a:rPr>
              <a:t>+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Достаточно полно представлены исследования различного характера (экспериментальные/теоретические, фундаментальные/прикладные); </a:t>
            </a:r>
          </a:p>
          <a:p>
            <a:r>
              <a:rPr lang="ru-RU" sz="3000" dirty="0" smtClean="0">
                <a:solidFill>
                  <a:srgbClr val="00B050"/>
                </a:solidFill>
              </a:rPr>
              <a:t>+</a:t>
            </a:r>
            <a:r>
              <a:rPr lang="ru-RU" dirty="0" smtClean="0">
                <a:solidFill>
                  <a:srgbClr val="0070C0"/>
                </a:solidFill>
              </a:rPr>
              <a:t> Хорошее соответствие направлениям развития </a:t>
            </a:r>
            <a:r>
              <a:rPr lang="ru-RU" dirty="0">
                <a:solidFill>
                  <a:srgbClr val="0070C0"/>
                </a:solidFill>
              </a:rPr>
              <a:t>отечественной науки и </a:t>
            </a:r>
            <a:r>
              <a:rPr lang="ru-RU" dirty="0" smtClean="0">
                <a:solidFill>
                  <a:srgbClr val="0070C0"/>
                </a:solidFill>
              </a:rPr>
              <a:t>технологий; 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 Низкий уровень взаимодействия между группами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Взаимодействие руководителей научных групп с внешними партнерами намного превосходит «внутреннее» взаимодействие.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3610744" cy="562073"/>
          </a:xfrm>
        </p:spPr>
        <p:txBody>
          <a:bodyPr/>
          <a:lstStyle/>
          <a:p>
            <a:r>
              <a:rPr lang="en-US" dirty="0" smtClean="0"/>
              <a:t>Top results</a:t>
            </a:r>
            <a:r>
              <a:rPr lang="ru-RU" dirty="0" smtClean="0"/>
              <a:t> 2014 - 2016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34166"/>
          <a:stretch/>
        </p:blipFill>
        <p:spPr bwMode="auto">
          <a:xfrm>
            <a:off x="0" y="905324"/>
            <a:ext cx="7513874" cy="39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9" t="7122"/>
          <a:stretch/>
        </p:blipFill>
        <p:spPr bwMode="auto">
          <a:xfrm>
            <a:off x="7513874" y="905324"/>
            <a:ext cx="1058863" cy="46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2068" y="905324"/>
            <a:ext cx="114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Chemistry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9"/>
          <a:stretch/>
        </p:blipFill>
        <p:spPr bwMode="auto">
          <a:xfrm>
            <a:off x="0" y="4348851"/>
            <a:ext cx="7513874" cy="24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2068" y="4392298"/>
            <a:ext cx="183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Materials science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2" t="19431" b="26405"/>
          <a:stretch/>
        </p:blipFill>
        <p:spPr bwMode="auto">
          <a:xfrm>
            <a:off x="7198903" y="4653136"/>
            <a:ext cx="1405545" cy="17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73380" y="645333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43213" y="115888"/>
            <a:ext cx="3611562" cy="563562"/>
          </a:xfrm>
        </p:spPr>
        <p:txBody>
          <a:bodyPr/>
          <a:lstStyle/>
          <a:p>
            <a:r>
              <a:rPr lang="en-US" dirty="0" smtClean="0"/>
              <a:t>Top results</a:t>
            </a:r>
            <a:r>
              <a:rPr lang="ru-RU" dirty="0" smtClean="0"/>
              <a:t> 2016 - 2017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/>
          <a:stretch/>
        </p:blipFill>
        <p:spPr bwMode="auto">
          <a:xfrm>
            <a:off x="384743" y="1306286"/>
            <a:ext cx="8716996" cy="50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2794" y="1472343"/>
            <a:ext cx="11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Kukushkin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2060848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Krasavin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070" y="3181618"/>
            <a:ext cx="88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Vasiliev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24480" y="4077072"/>
            <a:ext cx="68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Tunik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34813" y="479715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Domnina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11129" y="3645024"/>
            <a:ext cx="8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Bulatov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51920" y="2845918"/>
            <a:ext cx="179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Институт Химии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2018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 </a:t>
            </a:r>
            <a:r>
              <a:rPr lang="ru-RU" dirty="0" smtClean="0">
                <a:solidFill>
                  <a:srgbClr val="C00000"/>
                </a:solidFill>
              </a:rPr>
              <a:t>кампания 2017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7772400" cy="15001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Научные группы – актуализация и размещение информации на сайте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365104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Исследовательская группа</a:t>
            </a:r>
            <a:r>
              <a:rPr lang="ru-RU" dirty="0"/>
              <a:t> – это научный коллектив, который демонстрирует высокую степень солидарности для достижения определенной научной цели.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правило, данная группа немногочисленна, она характеризуется многолетним сотрудничеством, дружескими связями. </a:t>
            </a:r>
            <a:endParaRPr lang="ru-RU" dirty="0" smtClean="0"/>
          </a:p>
          <a:p>
            <a:r>
              <a:rPr lang="ru-RU" dirty="0" smtClean="0"/>
              <a:t>Эта </a:t>
            </a:r>
            <a:r>
              <a:rPr lang="ru-RU" dirty="0"/>
              <a:t>группа закалена на основе преодоления многочисленных трудностей, здесь сложились специфические образцы поведения, в том числе совместного отдыха. </a:t>
            </a:r>
          </a:p>
        </p:txBody>
      </p:sp>
    </p:spTree>
    <p:extLst>
      <p:ext uri="{BB962C8B-B14F-4D97-AF65-F5344CB8AC3E}">
        <p14:creationId xmlns:p14="http://schemas.microsoft.com/office/powerpoint/2010/main" val="2113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7992888" cy="562073"/>
          </a:xfrm>
        </p:spPr>
        <p:txBody>
          <a:bodyPr/>
          <a:lstStyle/>
          <a:p>
            <a:r>
              <a:rPr lang="ru-RU" dirty="0" smtClean="0"/>
              <a:t>Кафедры и лаборатории Института химии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12021" y="6453336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35496" y="1388773"/>
            <a:ext cx="5616624" cy="4992555"/>
          </a:xfrm>
        </p:spPr>
        <p:txBody>
          <a:bodyPr>
            <a:normAutofit lnSpcReduction="10000"/>
          </a:bodyPr>
          <a:lstStyle/>
          <a:p>
            <a:r>
              <a:rPr lang="ru-RU" sz="2100" b="1" dirty="0" smtClean="0"/>
              <a:t>Кафедры  (14)/(55)</a:t>
            </a:r>
          </a:p>
          <a:p>
            <a:r>
              <a:rPr lang="ru-RU" dirty="0" smtClean="0"/>
              <a:t>Кафедра </a:t>
            </a:r>
            <a:r>
              <a:rPr lang="ru-RU" dirty="0"/>
              <a:t>аналитической </a:t>
            </a:r>
            <a:r>
              <a:rPr lang="ru-RU" dirty="0" smtClean="0"/>
              <a:t>химии (6)</a:t>
            </a:r>
            <a:endParaRPr lang="ru-RU" dirty="0"/>
          </a:p>
          <a:p>
            <a:r>
              <a:rPr lang="ru-RU" dirty="0"/>
              <a:t>Кафедра квантовой </a:t>
            </a:r>
            <a:r>
              <a:rPr lang="ru-RU" dirty="0" smtClean="0"/>
              <a:t>химии (2)</a:t>
            </a:r>
            <a:endParaRPr lang="ru-RU" dirty="0"/>
          </a:p>
          <a:p>
            <a:r>
              <a:rPr lang="ru-RU" dirty="0"/>
              <a:t>Кафедра коллоидной </a:t>
            </a:r>
            <a:r>
              <a:rPr lang="ru-RU" dirty="0" smtClean="0"/>
              <a:t>химии (2)</a:t>
            </a:r>
            <a:endParaRPr lang="ru-RU" dirty="0"/>
          </a:p>
          <a:p>
            <a:r>
              <a:rPr lang="ru-RU" dirty="0"/>
              <a:t>Кафедра лазерной химии и </a:t>
            </a:r>
            <a:r>
              <a:rPr lang="ru-RU" dirty="0" smtClean="0"/>
              <a:t>материаловедения (4)</a:t>
            </a:r>
            <a:endParaRPr lang="ru-RU" dirty="0"/>
          </a:p>
          <a:p>
            <a:r>
              <a:rPr lang="ru-RU" dirty="0"/>
              <a:t>Кафедра общей и неорганической </a:t>
            </a:r>
            <a:r>
              <a:rPr lang="ru-RU" dirty="0" smtClean="0"/>
              <a:t>химии (6)</a:t>
            </a:r>
            <a:endParaRPr lang="ru-RU" dirty="0"/>
          </a:p>
          <a:p>
            <a:r>
              <a:rPr lang="ru-RU" dirty="0"/>
              <a:t>Кафедра органической </a:t>
            </a:r>
            <a:r>
              <a:rPr lang="ru-RU" dirty="0" smtClean="0"/>
              <a:t>химии (9)</a:t>
            </a:r>
            <a:endParaRPr lang="ru-RU" dirty="0"/>
          </a:p>
          <a:p>
            <a:r>
              <a:rPr lang="ru-RU" dirty="0"/>
              <a:t>Кафедра </a:t>
            </a:r>
            <a:r>
              <a:rPr lang="ru-RU" dirty="0" smtClean="0"/>
              <a:t>радиохимии (7)</a:t>
            </a:r>
            <a:endParaRPr lang="ru-RU" dirty="0"/>
          </a:p>
          <a:p>
            <a:r>
              <a:rPr lang="ru-RU" dirty="0"/>
              <a:t>Кафедра физической органической </a:t>
            </a:r>
            <a:r>
              <a:rPr lang="ru-RU" dirty="0" smtClean="0"/>
              <a:t>химии (1)</a:t>
            </a:r>
            <a:endParaRPr lang="ru-RU" dirty="0"/>
          </a:p>
          <a:p>
            <a:r>
              <a:rPr lang="ru-RU" dirty="0"/>
              <a:t>Кафедра физической </a:t>
            </a:r>
            <a:r>
              <a:rPr lang="ru-RU" dirty="0" smtClean="0"/>
              <a:t>химии (5)</a:t>
            </a:r>
            <a:endParaRPr lang="ru-RU" dirty="0"/>
          </a:p>
          <a:p>
            <a:r>
              <a:rPr lang="ru-RU" dirty="0"/>
              <a:t>Кафедра химии высокомолекулярных </a:t>
            </a:r>
            <a:r>
              <a:rPr lang="ru-RU" dirty="0" smtClean="0"/>
              <a:t>соединений (3)</a:t>
            </a:r>
            <a:endParaRPr lang="ru-RU" dirty="0"/>
          </a:p>
          <a:p>
            <a:r>
              <a:rPr lang="ru-RU" dirty="0"/>
              <a:t>Кафедра химии природных </a:t>
            </a:r>
            <a:r>
              <a:rPr lang="ru-RU" dirty="0" smtClean="0"/>
              <a:t>соединений (1)</a:t>
            </a:r>
            <a:endParaRPr lang="ru-RU" dirty="0"/>
          </a:p>
          <a:p>
            <a:r>
              <a:rPr lang="ru-RU" dirty="0"/>
              <a:t>Кафедра химии твердого </a:t>
            </a:r>
            <a:r>
              <a:rPr lang="ru-RU" dirty="0" smtClean="0"/>
              <a:t>тела (3)</a:t>
            </a:r>
            <a:endParaRPr lang="ru-RU" dirty="0"/>
          </a:p>
          <a:p>
            <a:r>
              <a:rPr lang="ru-RU" dirty="0"/>
              <a:t>Кафедра химической термодинамики и </a:t>
            </a:r>
            <a:r>
              <a:rPr lang="ru-RU" dirty="0" smtClean="0"/>
              <a:t>кинетики (3)</a:t>
            </a:r>
            <a:endParaRPr lang="ru-RU" dirty="0"/>
          </a:p>
          <a:p>
            <a:r>
              <a:rPr lang="ru-RU" dirty="0"/>
              <a:t>Кафедра </a:t>
            </a:r>
            <a:r>
              <a:rPr lang="ru-RU" dirty="0" smtClean="0"/>
              <a:t>электрохимии (3)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5892" y="1340768"/>
            <a:ext cx="450668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</a:rPr>
              <a:t>Профильные лаборатории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Лаборатория </a:t>
            </a:r>
            <a:r>
              <a:rPr lang="ru-RU" dirty="0">
                <a:solidFill>
                  <a:schemeClr val="tx2"/>
                </a:solidFill>
              </a:rPr>
              <a:t>биомедицинской </a:t>
            </a:r>
            <a:r>
              <a:rPr lang="ru-RU" dirty="0" smtClean="0">
                <a:solidFill>
                  <a:schemeClr val="tx2"/>
                </a:solidFill>
              </a:rPr>
              <a:t>химии (5)</a:t>
            </a:r>
          </a:p>
          <a:p>
            <a:r>
              <a:rPr lang="ru-RU" dirty="0">
                <a:solidFill>
                  <a:schemeClr val="tx2"/>
                </a:solidFill>
              </a:rPr>
              <a:t>Лаборатория химической </a:t>
            </a:r>
            <a:r>
              <a:rPr lang="ru-RU" dirty="0" smtClean="0">
                <a:solidFill>
                  <a:schemeClr val="tx2"/>
                </a:solidFill>
              </a:rPr>
              <a:t>фармакологии (1)</a:t>
            </a:r>
          </a:p>
        </p:txBody>
      </p:sp>
    </p:spTree>
    <p:extLst>
      <p:ext uri="{BB962C8B-B14F-4D97-AF65-F5344CB8AC3E}">
        <p14:creationId xmlns:p14="http://schemas.microsoft.com/office/powerpoint/2010/main" val="22567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626968" cy="562073"/>
          </a:xfrm>
        </p:spPr>
        <p:txBody>
          <a:bodyPr/>
          <a:lstStyle/>
          <a:p>
            <a:r>
              <a:rPr lang="ru-RU" dirty="0" smtClean="0"/>
              <a:t>Научные группы Института химии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08304" y="6569968"/>
            <a:ext cx="1512168" cy="288032"/>
          </a:xfrm>
        </p:spPr>
        <p:txBody>
          <a:bodyPr/>
          <a:lstStyle/>
          <a:p>
            <a:fld id="{CB07D4DF-2351-4A60-A90B-60ED82532F7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7832"/>
            <a:ext cx="7066508" cy="551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9384"/>
            <a:ext cx="6408712" cy="562073"/>
          </a:xfrm>
        </p:spPr>
        <p:txBody>
          <a:bodyPr/>
          <a:lstStyle/>
          <a:p>
            <a:r>
              <a:rPr lang="ru-RU" dirty="0"/>
              <a:t>Научные группы Института химии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836712"/>
            <a:ext cx="6336704" cy="603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05" y="897736"/>
            <a:ext cx="7380312" cy="59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51695"/>
            <a:ext cx="3610744" cy="562073"/>
          </a:xfrm>
        </p:spPr>
        <p:txBody>
          <a:bodyPr/>
          <a:lstStyle/>
          <a:p>
            <a:r>
              <a:rPr lang="ru-RU" dirty="0" smtClean="0"/>
              <a:t>Яндекс поиск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04240" cy="54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592</Words>
  <Application>Microsoft Office PowerPoint</Application>
  <PresentationFormat>Экран (4:3)</PresentationFormat>
  <Paragraphs>154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2017 Результаты анализа</vt:lpstr>
      <vt:lpstr>2017 План действий</vt:lpstr>
      <vt:lpstr>PR кампания 2017 </vt:lpstr>
      <vt:lpstr>Кафедры и лаборатории Института химии </vt:lpstr>
      <vt:lpstr>Научные группы Института химии</vt:lpstr>
      <vt:lpstr>Научные группы Института химии</vt:lpstr>
      <vt:lpstr>Презентация PowerPoint</vt:lpstr>
      <vt:lpstr>Яндекс поиск</vt:lpstr>
      <vt:lpstr>Google поиск</vt:lpstr>
      <vt:lpstr>Карта научных исследований ИХ</vt:lpstr>
      <vt:lpstr>Карта научных исследований</vt:lpstr>
      <vt:lpstr>Анкета для карты научных исследований</vt:lpstr>
      <vt:lpstr>Автопортрет научных групп по результатам анкетирования</vt:lpstr>
      <vt:lpstr>Распределение исследований по направлениям химии (от одного до трех вариантов) </vt:lpstr>
      <vt:lpstr>Что мы исследуем</vt:lpstr>
      <vt:lpstr>Характер исследований</vt:lpstr>
      <vt:lpstr>Характер исследований</vt:lpstr>
      <vt:lpstr>Критические технологии РФ (любое количество вариантов)</vt:lpstr>
      <vt:lpstr>Приоритетные направления развития науки, технологий и техники РФ (любое количество вариантов)</vt:lpstr>
      <vt:lpstr>Автопортрет</vt:lpstr>
      <vt:lpstr>Презентация PowerPoint</vt:lpstr>
      <vt:lpstr>Презентация PowerPoint</vt:lpstr>
      <vt:lpstr>Презентация PowerPoint</vt:lpstr>
      <vt:lpstr>Взаимодействие между руководителями научных групп</vt:lpstr>
      <vt:lpstr>Презентация PowerPoint</vt:lpstr>
      <vt:lpstr>Контакты руководителей групп </vt:lpstr>
      <vt:lpstr>Презентация PowerPoint</vt:lpstr>
      <vt:lpstr>Презентация PowerPoint</vt:lpstr>
      <vt:lpstr>Контакты научных групп, работающих  в одной области</vt:lpstr>
      <vt:lpstr>Презентация PowerPoint</vt:lpstr>
      <vt:lpstr>Презентация PowerPoint</vt:lpstr>
      <vt:lpstr>Выводы 2018</vt:lpstr>
      <vt:lpstr>Top results 2014 - 2016</vt:lpstr>
      <vt:lpstr>Top results 2016 - 2017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Маньшина Алина Анвяровна</cp:lastModifiedBy>
  <cp:revision>135</cp:revision>
  <dcterms:created xsi:type="dcterms:W3CDTF">2015-06-15T11:22:03Z</dcterms:created>
  <dcterms:modified xsi:type="dcterms:W3CDTF">2018-01-22T08:56:24Z</dcterms:modified>
</cp:coreProperties>
</file>