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08" r:id="rId12"/>
    <p:sldId id="290" r:id="rId13"/>
    <p:sldId id="268" r:id="rId14"/>
    <p:sldId id="291" r:id="rId15"/>
    <p:sldId id="292" r:id="rId16"/>
    <p:sldId id="269" r:id="rId17"/>
    <p:sldId id="271" r:id="rId18"/>
    <p:sldId id="293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9" r:id="rId31"/>
    <p:sldId id="310" r:id="rId32"/>
    <p:sldId id="311" r:id="rId33"/>
    <p:sldId id="294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307" r:id="rId43"/>
    <p:sldId id="280" r:id="rId44"/>
    <p:sldId id="281" r:id="rId45"/>
    <p:sldId id="282" r:id="rId46"/>
    <p:sldId id="289" r:id="rId47"/>
    <p:sldId id="283" r:id="rId48"/>
    <p:sldId id="286" r:id="rId49"/>
    <p:sldId id="287" r:id="rId50"/>
    <p:sldId id="288" r:id="rId51"/>
    <p:sldId id="284" r:id="rId52"/>
    <p:sldId id="285" r:id="rId53"/>
    <p:sldId id="313" r:id="rId54"/>
    <p:sldId id="31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8EB4E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>
      <p:cViewPr varScale="1">
        <p:scale>
          <a:sx n="65" d="100"/>
          <a:sy n="65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9F90A-59B0-4F26-B06A-571D53D3B683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F4929-0523-42C4-9EDB-CBEF48554E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E4F1-D44A-4DB2-A019-1D6E68581E88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83E5-E570-4C31-B262-F9A1B09C9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A2E1C2-8D52-484C-86F9-561C127D444F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797778-E464-4BFE-B2DA-F8526C90D3B6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05FD13-8E9C-4816-9040-1818EE67DB85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B39000E-4DFE-4475-8558-50CF911BB674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06FD59-7B96-433D-B24B-7172BD64017F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63AC7E-6A51-4BB4-AB13-328D7EA85E5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A9EB2A0-189B-4F5B-8BE4-4695F9AB6431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7F3205-413C-49B2-B0ED-2670FF0511EC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D0A3DF-E993-49B8-886F-38AFAEC076C9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6DCB23-EEC8-48B3-B48D-00408CB8EB4E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76C88B0-E5DA-4CB4-B2AF-72D2CEC4940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5263D5-6321-4699-BBF8-F99D8A23E2C6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5C0F4A-6982-4B88-9DAF-3E5970DBB5CF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BF9A11E-AF68-4CC7-BE1D-336986451530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B351FD-1D2E-4055-B40C-01EB624BD99A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27C132-022E-465A-9014-AE3B8EFF2F89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923D57E-F871-4094-94A3-66D269985821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333AC9E-9AE0-457E-9CEB-68807832E1F0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CFB572-61CD-43DE-A1B8-4920A70774EE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E1E4F1-D44A-4DB2-A019-1D6E68581E88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E1E4F1-D44A-4DB2-A019-1D6E68581E88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E1E4F1-D44A-4DB2-A019-1D6E68581E88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8815A3-213E-4518-81AB-90C6F92C23B0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E74A7BE-27EB-4220-9AC7-6271843E496E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F0E68DC-0227-4E60-8008-674F03303DF5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FF01C7B-4E3F-4D63-8EA3-EEBCD24F3E0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BABAC6-0CE2-4DFC-A7CB-DA77CCD9A23E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BD7E25A-E136-473D-B572-6A584562A5AE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9F30B59-047D-490A-96BC-4376AC93921F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A86C2B-27DF-4F81-AA0B-3CF7AE769572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E881DBD-3027-4C8E-AC84-ACF091295F08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EFAD9D-D966-4845-92F3-66E934625C0A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8E63FB-55D1-456F-B8C8-9ADF7A49C1D7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3F34F4-6D27-4572-B2A3-C81B7327BAA1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0D869A-F047-467E-9F41-53CFAB00BCA0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A4DC682-9B48-4997-8031-1A6A1805C6BB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B78B43-078B-4DE8-BFE8-C54A34287632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EB8C70A-7E82-45BA-9D1A-897C5708EE1D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369E76-A90E-49B7-83CB-10C85D72FFA3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2D293E-57D8-47E8-ADD7-00E6B7678955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00F4232-00BF-42CC-9065-F0AF1125A0D0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3E0529-F91A-42E9-B9ED-B2BFD73D4EB5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15BFCBF-EB57-4CC9-81C4-778CB71BFEA9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CDEA82-6AC8-4AA0-8EF1-89DFF7E18C71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F5ED484-19BE-4F11-B171-F98DF184FBEC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373AD48-3DFB-4F84-8DD0-B0407F7237B7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41709E3-084B-4E9E-9085-553DC67273BD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0FF96A0-E5D1-4D75-91CF-EEE473B88151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64243EA-6E19-439C-950D-E1DB41051A4F}" type="datetime1">
              <a:rPr lang="ru-RU" smtClean="0"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15192CC-7444-4F9C-9E51-53F3BA281309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91FEE3-0186-47E8-8373-C619CFFA6924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5D3020-9156-4EC1-86CC-B6DAD01AA161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0A93B3-E697-4E38-8626-CB2B1ED83038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83E5-E570-4C31-B262-F9A1B09C944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B2386D-835B-4821-9823-0EAB4D66A637}" type="datetime1">
              <a:rPr lang="ru-RU" smtClean="0"/>
              <a:pPr/>
              <a:t>13.02.2012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F47D-045F-40CE-8BAB-67343FAF7834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484-E42C-4651-9BAC-183A9F3FE1F8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51614-6BC3-4FE9-B3BD-6A66F40FACBA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66B7-CD77-47BD-A1F0-03822923A54B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7B66-36D0-4948-ADAD-206C55D0698E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0E90-FBF3-48C9-8B2D-377EEF1C020B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B72A-C706-4706-87FB-AFC11B9A9525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2CBA-D9E2-4A22-A575-A8032BAA2605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9AFB-844D-449E-AF2C-B264333EB377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BD63-2540-487F-A673-2E2139958A0B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6797-B42F-479A-93E3-B5B24C6B1850}" type="datetime1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39F0-510B-42A9-BF0B-C2B225C9D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4.jpe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65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38" y="1971675"/>
            <a:ext cx="7772400" cy="188595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БИОМИМЕТИЧЕСКИЕ МОДЕЛЬНЫЕ СИСТЕМЫ И ИХ ПРАКТИЧЕСКОЕ ПРИМЕНЕНИЕ</a:t>
            </a:r>
            <a:endParaRPr kumimoji="0" lang="ru-RU" sz="44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4214813"/>
            <a:ext cx="7786687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Т.Б. </a:t>
            </a:r>
            <a:r>
              <a:rPr lang="ru-RU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Тенникова</a:t>
            </a:r>
            <a:endParaRPr lang="en-US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Институт высокомолекулярных соединений</a:t>
            </a:r>
            <a:endParaRPr lang="en-US" sz="28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Российской академии наук</a:t>
            </a:r>
            <a:endParaRPr lang="ru-RU" sz="28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5F1E-E0BC-448D-B7C5-9B1B89C34D09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CE46381C-44EF-4E5F-887D-1B1ED747E2C2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10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55588" y="350838"/>
            <a:ext cx="78448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4000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АфФинная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 хроматография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: </a:t>
            </a:r>
            <a:r>
              <a:rPr lang="ru-RU" sz="28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это </a:t>
            </a:r>
            <a:r>
              <a:rPr lang="ru-RU" sz="2800" b="1" i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хроматография</a:t>
            </a:r>
            <a:r>
              <a:rPr lang="en-US" sz="28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?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endParaRPr lang="en-US" sz="4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155575" y="580548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Механизм </a:t>
            </a:r>
            <a:r>
              <a:rPr lang="ru-RU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вэтт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3048000" y="5795963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Сильная адсорбция</a:t>
            </a:r>
            <a:endParaRPr lang="en-US" sz="24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AutoShape 17" descr="Гранит"/>
          <p:cNvSpPr>
            <a:spLocks noChangeArrowheads="1"/>
          </p:cNvSpPr>
          <p:nvPr/>
        </p:nvSpPr>
        <p:spPr bwMode="auto">
          <a:xfrm>
            <a:off x="457200" y="2590800"/>
            <a:ext cx="838200" cy="2895600"/>
          </a:xfrm>
          <a:prstGeom prst="cube">
            <a:avLst>
              <a:gd name="adj" fmla="val 250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12" name="AutoShape 18" descr="Гранит"/>
          <p:cNvSpPr>
            <a:spLocks noChangeArrowheads="1"/>
          </p:cNvSpPr>
          <p:nvPr/>
        </p:nvSpPr>
        <p:spPr bwMode="auto">
          <a:xfrm>
            <a:off x="2286000" y="2590800"/>
            <a:ext cx="838200" cy="2895600"/>
          </a:xfrm>
          <a:prstGeom prst="cube">
            <a:avLst>
              <a:gd name="adj" fmla="val 250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13" name="AutoShape 19" descr="Гранит"/>
          <p:cNvSpPr>
            <a:spLocks noChangeArrowheads="1"/>
          </p:cNvSpPr>
          <p:nvPr/>
        </p:nvSpPr>
        <p:spPr bwMode="auto">
          <a:xfrm>
            <a:off x="3276600" y="2590800"/>
            <a:ext cx="838200" cy="2895600"/>
          </a:xfrm>
          <a:prstGeom prst="cube">
            <a:avLst>
              <a:gd name="adj" fmla="val 250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14" name="AutoShape 20" descr="Гранит"/>
          <p:cNvSpPr>
            <a:spLocks noChangeArrowheads="1"/>
          </p:cNvSpPr>
          <p:nvPr/>
        </p:nvSpPr>
        <p:spPr bwMode="auto">
          <a:xfrm>
            <a:off x="5105400" y="2590800"/>
            <a:ext cx="838200" cy="2895600"/>
          </a:xfrm>
          <a:prstGeom prst="cube">
            <a:avLst>
              <a:gd name="adj" fmla="val 250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1143000" y="2895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143000" y="3124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1143000" y="33528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1143000" y="3581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1143000" y="3810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1143000" y="40386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1143000" y="42672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1143000" y="44958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1143000" y="47244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1143000" y="4953000"/>
            <a:ext cx="152400" cy="1524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D7A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5" name="Oval 31"/>
          <p:cNvSpPr>
            <a:spLocks noChangeArrowheads="1"/>
          </p:cNvSpPr>
          <p:nvPr/>
        </p:nvSpPr>
        <p:spPr bwMode="auto">
          <a:xfrm>
            <a:off x="1676400" y="2362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1295400" y="2895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7" name="Oval 33"/>
          <p:cNvSpPr>
            <a:spLocks noChangeArrowheads="1"/>
          </p:cNvSpPr>
          <p:nvPr/>
        </p:nvSpPr>
        <p:spPr bwMode="auto">
          <a:xfrm>
            <a:off x="1905000" y="3048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1219200" y="3429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9" name="Oval 35"/>
          <p:cNvSpPr>
            <a:spLocks noChangeArrowheads="1"/>
          </p:cNvSpPr>
          <p:nvPr/>
        </p:nvSpPr>
        <p:spPr bwMode="auto">
          <a:xfrm>
            <a:off x="1600200" y="3733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0" name="Oval 36"/>
          <p:cNvSpPr>
            <a:spLocks noChangeArrowheads="1"/>
          </p:cNvSpPr>
          <p:nvPr/>
        </p:nvSpPr>
        <p:spPr bwMode="auto">
          <a:xfrm>
            <a:off x="1905000" y="3962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1" name="Oval 37"/>
          <p:cNvSpPr>
            <a:spLocks noChangeArrowheads="1"/>
          </p:cNvSpPr>
          <p:nvPr/>
        </p:nvSpPr>
        <p:spPr bwMode="auto">
          <a:xfrm>
            <a:off x="1219200" y="4038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1905000" y="4495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371600" y="4419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219200" y="4876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600200" y="5257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6" name="Oval 42"/>
          <p:cNvSpPr>
            <a:spLocks noChangeArrowheads="1"/>
          </p:cNvSpPr>
          <p:nvPr/>
        </p:nvSpPr>
        <p:spPr bwMode="auto">
          <a:xfrm>
            <a:off x="3962400" y="2819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7" name="Oval 43"/>
          <p:cNvSpPr>
            <a:spLocks noChangeArrowheads="1"/>
          </p:cNvSpPr>
          <p:nvPr/>
        </p:nvSpPr>
        <p:spPr bwMode="auto">
          <a:xfrm>
            <a:off x="3962400" y="3352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962400" y="3886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9" name="Oval 45"/>
          <p:cNvSpPr>
            <a:spLocks noChangeArrowheads="1"/>
          </p:cNvSpPr>
          <p:nvPr/>
        </p:nvSpPr>
        <p:spPr bwMode="auto">
          <a:xfrm>
            <a:off x="3962400" y="4419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0" name="Oval 46"/>
          <p:cNvSpPr>
            <a:spLocks noChangeArrowheads="1"/>
          </p:cNvSpPr>
          <p:nvPr/>
        </p:nvSpPr>
        <p:spPr bwMode="auto">
          <a:xfrm>
            <a:off x="3962400" y="4953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1" name="AutoShape 47"/>
          <p:cNvSpPr>
            <a:spLocks noChangeArrowheads="1"/>
          </p:cNvSpPr>
          <p:nvPr/>
        </p:nvSpPr>
        <p:spPr bwMode="auto">
          <a:xfrm>
            <a:off x="1447800" y="16002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42" name="AutoShape 48"/>
          <p:cNvSpPr>
            <a:spLocks noChangeArrowheads="1"/>
          </p:cNvSpPr>
          <p:nvPr/>
        </p:nvSpPr>
        <p:spPr bwMode="auto">
          <a:xfrm>
            <a:off x="1447800" y="25146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43" name="AutoShape 49"/>
          <p:cNvSpPr>
            <a:spLocks noChangeArrowheads="1"/>
          </p:cNvSpPr>
          <p:nvPr/>
        </p:nvSpPr>
        <p:spPr bwMode="auto">
          <a:xfrm>
            <a:off x="1447800" y="3429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44" name="AutoShape 50"/>
          <p:cNvSpPr>
            <a:spLocks noChangeArrowheads="1"/>
          </p:cNvSpPr>
          <p:nvPr/>
        </p:nvSpPr>
        <p:spPr bwMode="auto">
          <a:xfrm>
            <a:off x="1447800" y="43434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45" name="AutoShape 51"/>
          <p:cNvSpPr>
            <a:spLocks noChangeArrowheads="1"/>
          </p:cNvSpPr>
          <p:nvPr/>
        </p:nvSpPr>
        <p:spPr bwMode="auto">
          <a:xfrm>
            <a:off x="1447800" y="5257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46" name="Oval 52"/>
          <p:cNvSpPr>
            <a:spLocks noChangeArrowheads="1"/>
          </p:cNvSpPr>
          <p:nvPr/>
        </p:nvSpPr>
        <p:spPr bwMode="auto">
          <a:xfrm>
            <a:off x="4495800" y="2286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7" name="Oval 53"/>
          <p:cNvSpPr>
            <a:spLocks noChangeArrowheads="1"/>
          </p:cNvSpPr>
          <p:nvPr/>
        </p:nvSpPr>
        <p:spPr bwMode="auto">
          <a:xfrm>
            <a:off x="4267200" y="2743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8" name="Oval 54"/>
          <p:cNvSpPr>
            <a:spLocks noChangeArrowheads="1"/>
          </p:cNvSpPr>
          <p:nvPr/>
        </p:nvSpPr>
        <p:spPr bwMode="auto">
          <a:xfrm>
            <a:off x="4267200" y="3429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9" name="Oval 55"/>
          <p:cNvSpPr>
            <a:spLocks noChangeArrowheads="1"/>
          </p:cNvSpPr>
          <p:nvPr/>
        </p:nvSpPr>
        <p:spPr bwMode="auto">
          <a:xfrm>
            <a:off x="4267200" y="4343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>
            <a:off x="4267200" y="16002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51" name="AutoShape 57"/>
          <p:cNvSpPr>
            <a:spLocks noChangeArrowheads="1"/>
          </p:cNvSpPr>
          <p:nvPr/>
        </p:nvSpPr>
        <p:spPr bwMode="auto">
          <a:xfrm>
            <a:off x="4267200" y="25146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52" name="AutoShape 58"/>
          <p:cNvSpPr>
            <a:spLocks noChangeArrowheads="1"/>
          </p:cNvSpPr>
          <p:nvPr/>
        </p:nvSpPr>
        <p:spPr bwMode="auto">
          <a:xfrm>
            <a:off x="4267200" y="3429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53" name="AutoShape 59"/>
          <p:cNvSpPr>
            <a:spLocks noChangeArrowheads="1"/>
          </p:cNvSpPr>
          <p:nvPr/>
        </p:nvSpPr>
        <p:spPr bwMode="auto">
          <a:xfrm>
            <a:off x="4267200" y="43434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54" name="AutoShape 60"/>
          <p:cNvSpPr>
            <a:spLocks noChangeArrowheads="1"/>
          </p:cNvSpPr>
          <p:nvPr/>
        </p:nvSpPr>
        <p:spPr bwMode="auto">
          <a:xfrm>
            <a:off x="4267200" y="5257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55" name="AutoShape 61" descr="Гранит"/>
          <p:cNvSpPr>
            <a:spLocks noChangeArrowheads="1"/>
          </p:cNvSpPr>
          <p:nvPr/>
        </p:nvSpPr>
        <p:spPr bwMode="auto">
          <a:xfrm>
            <a:off x="6096000" y="2590800"/>
            <a:ext cx="838200" cy="2895600"/>
          </a:xfrm>
          <a:prstGeom prst="cube">
            <a:avLst>
              <a:gd name="adj" fmla="val 250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56" name="AutoShape 62" descr="Гранит"/>
          <p:cNvSpPr>
            <a:spLocks noChangeArrowheads="1"/>
          </p:cNvSpPr>
          <p:nvPr/>
        </p:nvSpPr>
        <p:spPr bwMode="auto">
          <a:xfrm>
            <a:off x="7924800" y="2590800"/>
            <a:ext cx="838200" cy="2895600"/>
          </a:xfrm>
          <a:prstGeom prst="cube">
            <a:avLst>
              <a:gd name="adj" fmla="val 250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  <a:softEdge rad="31750"/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57" name="Oval 63"/>
          <p:cNvSpPr>
            <a:spLocks noChangeArrowheads="1"/>
          </p:cNvSpPr>
          <p:nvPr/>
        </p:nvSpPr>
        <p:spPr bwMode="auto">
          <a:xfrm>
            <a:off x="6781800" y="2819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58" name="Oval 64"/>
          <p:cNvSpPr>
            <a:spLocks noChangeArrowheads="1"/>
          </p:cNvSpPr>
          <p:nvPr/>
        </p:nvSpPr>
        <p:spPr bwMode="auto">
          <a:xfrm>
            <a:off x="6781800" y="3352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59" name="Oval 65"/>
          <p:cNvSpPr>
            <a:spLocks noChangeArrowheads="1"/>
          </p:cNvSpPr>
          <p:nvPr/>
        </p:nvSpPr>
        <p:spPr bwMode="auto">
          <a:xfrm>
            <a:off x="6781800" y="3886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60" name="Oval 66"/>
          <p:cNvSpPr>
            <a:spLocks noChangeArrowheads="1"/>
          </p:cNvSpPr>
          <p:nvPr/>
        </p:nvSpPr>
        <p:spPr bwMode="auto">
          <a:xfrm>
            <a:off x="6781800" y="4419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61" name="Oval 67"/>
          <p:cNvSpPr>
            <a:spLocks noChangeArrowheads="1"/>
          </p:cNvSpPr>
          <p:nvPr/>
        </p:nvSpPr>
        <p:spPr bwMode="auto">
          <a:xfrm>
            <a:off x="6781800" y="4953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B792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62" name="AutoShape 68"/>
          <p:cNvSpPr>
            <a:spLocks noChangeArrowheads="1"/>
          </p:cNvSpPr>
          <p:nvPr/>
        </p:nvSpPr>
        <p:spPr bwMode="auto">
          <a:xfrm>
            <a:off x="7086600" y="16002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63" name="AutoShape 69"/>
          <p:cNvSpPr>
            <a:spLocks noChangeArrowheads="1"/>
          </p:cNvSpPr>
          <p:nvPr/>
        </p:nvSpPr>
        <p:spPr bwMode="auto">
          <a:xfrm>
            <a:off x="7086600" y="25146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64" name="AutoShape 70"/>
          <p:cNvSpPr>
            <a:spLocks noChangeArrowheads="1"/>
          </p:cNvSpPr>
          <p:nvPr/>
        </p:nvSpPr>
        <p:spPr bwMode="auto">
          <a:xfrm>
            <a:off x="7086600" y="3429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65" name="AutoShape 71"/>
          <p:cNvSpPr>
            <a:spLocks noChangeArrowheads="1"/>
          </p:cNvSpPr>
          <p:nvPr/>
        </p:nvSpPr>
        <p:spPr bwMode="auto">
          <a:xfrm>
            <a:off x="7086600" y="43434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66" name="AutoShape 72"/>
          <p:cNvSpPr>
            <a:spLocks noChangeArrowheads="1"/>
          </p:cNvSpPr>
          <p:nvPr/>
        </p:nvSpPr>
        <p:spPr bwMode="auto">
          <a:xfrm>
            <a:off x="7086600" y="52578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Verdana" pitchFamily="34" charset="0"/>
            </a:endParaRPr>
          </a:p>
        </p:txBody>
      </p:sp>
      <p:sp>
        <p:nvSpPr>
          <p:cNvPr id="67" name="Oval 73"/>
          <p:cNvSpPr>
            <a:spLocks noChangeArrowheads="1"/>
          </p:cNvSpPr>
          <p:nvPr/>
        </p:nvSpPr>
        <p:spPr bwMode="auto">
          <a:xfrm>
            <a:off x="7239000" y="2819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68" name="Oval 74"/>
          <p:cNvSpPr>
            <a:spLocks noChangeArrowheads="1"/>
          </p:cNvSpPr>
          <p:nvPr/>
        </p:nvSpPr>
        <p:spPr bwMode="auto">
          <a:xfrm>
            <a:off x="7239000" y="3733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69" name="Oval 75"/>
          <p:cNvSpPr>
            <a:spLocks noChangeArrowheads="1"/>
          </p:cNvSpPr>
          <p:nvPr/>
        </p:nvSpPr>
        <p:spPr bwMode="auto">
          <a:xfrm>
            <a:off x="7239000" y="4724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70" name="Oval 76"/>
          <p:cNvSpPr>
            <a:spLocks noChangeArrowheads="1"/>
          </p:cNvSpPr>
          <p:nvPr/>
        </p:nvSpPr>
        <p:spPr bwMode="auto">
          <a:xfrm>
            <a:off x="7239000" y="5486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6600"/>
              </a:gs>
              <a:gs pos="100000">
                <a:srgbClr val="DF5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71" name="Text Box 79"/>
          <p:cNvSpPr txBox="1">
            <a:spLocks noChangeArrowheads="1"/>
          </p:cNvSpPr>
          <p:nvPr/>
        </p:nvSpPr>
        <p:spPr bwMode="auto">
          <a:xfrm>
            <a:off x="5867400" y="58054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десорбция</a:t>
            </a:r>
            <a:endParaRPr lang="en-US" sz="2400" b="1" cap="all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8500"/>
                            </p:stCondLst>
                            <p:childTnLst>
                              <p:par>
                                <p:cTn id="2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utoUpdateAnimBg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11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26424"/>
            <a:ext cx="8352928" cy="44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7504" y="350838"/>
            <a:ext cx="78448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one-step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разделение смеси </a:t>
            </a:r>
            <a:r>
              <a:rPr lang="ru-RU" sz="4000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поликлональных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 антител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endParaRPr lang="en-US" sz="4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Рисунок 5" descr="j04369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23528" y="342454"/>
            <a:ext cx="6321425" cy="8542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Схема </a:t>
            </a:r>
            <a:r>
              <a:rPr kumimoji="0" lang="ru-RU" sz="4000" b="1" i="0" u="none" strike="noStrike" kern="1200" cap="all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фибринолиза</a:t>
            </a:r>
            <a:endParaRPr kumimoji="0" lang="ru-RU" sz="4000" b="1" i="0" u="none" strike="noStrike" kern="1200" cap="all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79390" y="1557338"/>
            <a:ext cx="8351839" cy="4751387"/>
            <a:chOff x="113" y="981"/>
            <a:chExt cx="5261" cy="2993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26" y="981"/>
              <a:ext cx="364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400" b="1" cap="al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Активаторы </a:t>
              </a:r>
              <a:r>
                <a:rPr lang="ru-RU" sz="2400" b="1" cap="all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плазминогена</a:t>
              </a:r>
              <a:r>
                <a:rPr lang="ru-RU" sz="2400" b="1" cap="al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 </a:t>
              </a:r>
            </a:p>
            <a:p>
              <a:pPr algn="ctr">
                <a:defRPr/>
              </a:pPr>
              <a:r>
                <a:rPr lang="ru-RU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(</a:t>
              </a: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тканевый активатор </a:t>
              </a:r>
              <a:r>
                <a:rPr lang="ru-RU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плазминогена</a:t>
              </a: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, </a:t>
              </a:r>
              <a:r>
                <a:rPr lang="ru-RU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стрептокиназа</a:t>
              </a:r>
              <a:r>
                <a:rPr lang="ru-RU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, </a:t>
              </a:r>
            </a:p>
            <a:p>
              <a:pPr algn="ctr">
                <a:defRPr/>
              </a:pPr>
              <a:r>
                <a:rPr lang="ru-RU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урокиназа</a:t>
              </a: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, </a:t>
              </a:r>
              <a:r>
                <a:rPr lang="ru-RU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про-урокиназ</a:t>
              </a:r>
              <a:r>
                <a:rPr lang="ru-RU" sz="1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а</a:t>
              </a:r>
              <a:r>
                <a:rPr lang="ru-RU" sz="1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)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882" y="1616"/>
              <a:ext cx="102" cy="454"/>
            </a:xfrm>
            <a:prstGeom prst="downArrow">
              <a:avLst>
                <a:gd name="adj1" fmla="val 50000"/>
                <a:gd name="adj2" fmla="val 127041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13" y="2024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400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705" y="2159"/>
              <a:ext cx="544" cy="91"/>
            </a:xfrm>
            <a:prstGeom prst="rightArrow">
              <a:avLst>
                <a:gd name="adj1" fmla="val 50000"/>
                <a:gd name="adj2" fmla="val 149451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339" y="2024"/>
              <a:ext cx="10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 cap="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Плазмин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-2446063">
              <a:off x="2758" y="2231"/>
              <a:ext cx="88" cy="545"/>
            </a:xfrm>
            <a:prstGeom prst="downArrow">
              <a:avLst>
                <a:gd name="adj1" fmla="val 50000"/>
                <a:gd name="adj2" fmla="val 154830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640" y="2790"/>
              <a:ext cx="6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cap="al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Фибрин</a:t>
              </a: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3345" y="2885"/>
              <a:ext cx="615" cy="91"/>
            </a:xfrm>
            <a:prstGeom prst="rightArrow">
              <a:avLst>
                <a:gd name="adj1" fmla="val 50000"/>
                <a:gd name="adj2" fmla="val 168956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74" y="2613"/>
              <a:ext cx="101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cap="al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Продукты</a:t>
              </a:r>
            </a:p>
            <a:p>
              <a:pPr algn="ctr">
                <a:defRPr/>
              </a:pPr>
              <a:r>
                <a:rPr lang="ru-RU" cap="al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деградации</a:t>
              </a:r>
            </a:p>
            <a:p>
              <a:pPr algn="ctr">
                <a:defRPr/>
              </a:pPr>
              <a:r>
                <a:rPr lang="ru-RU" cap="al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фибрина</a:t>
              </a: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 rot="-1841851">
              <a:off x="1893" y="3252"/>
              <a:ext cx="1067" cy="89"/>
            </a:xfrm>
            <a:prstGeom prst="rightArrow">
              <a:avLst>
                <a:gd name="adj1" fmla="val 50000"/>
                <a:gd name="adj2" fmla="val 299719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210" y="3611"/>
              <a:ext cx="10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cap="al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Фибриноген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1576" y="3066"/>
              <a:ext cx="6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cap="all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Тромбин</a:t>
              </a:r>
            </a:p>
          </p:txBody>
        </p:sp>
        <p:sp>
          <p:nvSpPr>
            <p:cNvPr id="20" name="AutoShape 23"/>
            <p:cNvSpPr>
              <a:spLocks/>
            </p:cNvSpPr>
            <p:nvPr/>
          </p:nvSpPr>
          <p:spPr bwMode="auto">
            <a:xfrm>
              <a:off x="1078" y="2749"/>
              <a:ext cx="90" cy="1225"/>
            </a:xfrm>
            <a:prstGeom prst="leftBracket">
              <a:avLst>
                <a:gd name="adj" fmla="val 11342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806" y="2794"/>
              <a:ext cx="227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Т</a:t>
              </a:r>
            </a:p>
            <a:p>
              <a:pPr algn="ctr"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Р</a:t>
              </a:r>
            </a:p>
            <a:p>
              <a:pPr algn="ctr"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О</a:t>
              </a:r>
            </a:p>
            <a:p>
              <a:pPr algn="ctr"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М</a:t>
              </a:r>
            </a:p>
            <a:p>
              <a:pPr algn="ctr"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Б</a:t>
              </a:r>
            </a:p>
            <a:p>
              <a:pPr algn="ctr"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О</a:t>
              </a:r>
            </a:p>
            <a:p>
              <a:pPr algn="ctr"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З</a:t>
              </a:r>
            </a:p>
          </p:txBody>
        </p:sp>
        <p:sp>
          <p:nvSpPr>
            <p:cNvPr id="22" name="AutoShape 25"/>
            <p:cNvSpPr>
              <a:spLocks/>
            </p:cNvSpPr>
            <p:nvPr/>
          </p:nvSpPr>
          <p:spPr bwMode="auto">
            <a:xfrm>
              <a:off x="4978" y="1161"/>
              <a:ext cx="91" cy="2042"/>
            </a:xfrm>
            <a:prstGeom prst="rightBracket">
              <a:avLst>
                <a:gd name="adj" fmla="val 186996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156" y="1343"/>
              <a:ext cx="218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Ф</a:t>
              </a:r>
              <a:b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</a:b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И</a:t>
              </a:r>
              <a:b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</a:b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Б</a:t>
              </a:r>
              <a:b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</a:b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Р</a:t>
              </a:r>
              <a:b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</a:b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И</a:t>
              </a:r>
              <a:b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</a:b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Н</a:t>
              </a:r>
              <a:b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</a:b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О</a:t>
              </a:r>
              <a:b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</a:b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Л</a:t>
              </a:r>
              <a:b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</a:b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И</a:t>
              </a:r>
              <a:b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</a:br>
              <a:r>
                <a:rPr lang="ru-RU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З</a:t>
              </a: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79512" y="3212976"/>
            <a:ext cx="2411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Плазминоген</a:t>
            </a: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484F832A-01A0-454C-B17E-0C2FC5334CD6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7504" y="381000"/>
            <a:ext cx="8083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Аффинные взаимодействия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95536" y="1412776"/>
          <a:ext cx="5338911" cy="4176464"/>
        </p:xfrm>
        <a:graphic>
          <a:graphicData uri="http://schemas.openxmlformats.org/presentationml/2006/ole">
            <p:oleObj spid="_x0000_s2050" r:id="rId5" imgW="6491335" imgH="5281651" progId="">
              <p:embed/>
            </p:oleObj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39752" y="5733256"/>
            <a:ext cx="394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i="1" cap="all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Сайты связывания ТАП</a:t>
            </a:r>
            <a:endParaRPr lang="en-US" b="1" i="1" cap="all" dirty="0">
              <a:latin typeface="Trebuchet MS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56200" y="1730375"/>
            <a:ext cx="28082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Пептиды, имитирующие фрагмент </a:t>
            </a:r>
            <a:r>
              <a:rPr lang="ru-RU" i="1" cap="all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плазминогена</a:t>
            </a:r>
            <a:r>
              <a:rPr lang="ru-RU" i="1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:</a:t>
            </a:r>
          </a:p>
          <a:p>
            <a:pPr>
              <a:defRPr/>
            </a:pPr>
            <a:endParaRPr lang="ru-RU" sz="800" i="1" u="sng" cap="all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KCPGRVVGGC</a:t>
            </a:r>
            <a:r>
              <a:rPr lang="ru-RU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ru-RU" sz="1600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(557-566)</a:t>
            </a:r>
            <a:r>
              <a:rPr lang="ru-RU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</a:p>
          <a:p>
            <a:pPr algn="ctr">
              <a:defRPr/>
            </a:pPr>
            <a:r>
              <a:rPr lang="en-US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KCPGRV</a:t>
            </a:r>
            <a:r>
              <a:rPr lang="ru-RU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ru-RU" sz="1600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(557-562)</a:t>
            </a:r>
          </a:p>
          <a:p>
            <a:pPr algn="ctr">
              <a:defRPr/>
            </a:pPr>
            <a:r>
              <a:rPr lang="en-US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RVVGGC</a:t>
            </a:r>
            <a:r>
              <a:rPr lang="ru-RU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ru-RU" sz="1600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(561-566)</a:t>
            </a:r>
          </a:p>
          <a:p>
            <a:pPr>
              <a:defRPr/>
            </a:pPr>
            <a:endParaRPr lang="ru-RU" cap="all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ru-RU" i="1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Ингибитор полимеризации фибрина:</a:t>
            </a:r>
          </a:p>
          <a:p>
            <a:pPr algn="ctr">
              <a:defRPr/>
            </a:pPr>
            <a:endParaRPr lang="ru-RU" sz="800" u="sng" cap="all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GPRP</a:t>
            </a:r>
            <a:endParaRPr lang="ru-RU" cap="all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endParaRPr lang="ru-RU" cap="all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ru-RU" i="1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Производные лизина:</a:t>
            </a:r>
          </a:p>
          <a:p>
            <a:pPr algn="ctr">
              <a:defRPr/>
            </a:pPr>
            <a:endParaRPr lang="ru-RU" sz="800" cap="all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KKKK</a:t>
            </a:r>
            <a:endParaRPr lang="ru-RU" cap="all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KKKKGPRP</a:t>
            </a:r>
            <a:endParaRPr lang="ru-RU" b="1" cap="all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1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14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512" y="188640"/>
            <a:ext cx="7272808" cy="7822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Способы введения пептидных </a:t>
            </a:r>
            <a:r>
              <a:rPr kumimoji="0" lang="ru-RU" sz="4000" b="1" i="0" u="none" strike="noStrike" kern="1200" cap="all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лигандов</a:t>
            </a:r>
            <a:endParaRPr kumimoji="0" lang="ru-RU" sz="4000" b="1" i="0" u="none" strike="noStrike" kern="1200" cap="all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3568" y="1628775"/>
            <a:ext cx="6885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Иммобилизация предварительно синтезированного </a:t>
            </a:r>
          </a:p>
          <a:p>
            <a:pPr algn="ctr"/>
            <a:r>
              <a:rPr lang="ru-RU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 очищенного пептида</a:t>
            </a:r>
          </a:p>
        </p:txBody>
      </p:sp>
      <p:grpSp>
        <p:nvGrpSpPr>
          <p:cNvPr id="6" name="Group 251"/>
          <p:cNvGrpSpPr>
            <a:grpSpLocks/>
          </p:cNvGrpSpPr>
          <p:nvPr/>
        </p:nvGrpSpPr>
        <p:grpSpPr bwMode="auto">
          <a:xfrm>
            <a:off x="1403350" y="2387600"/>
            <a:ext cx="6624638" cy="1978025"/>
            <a:chOff x="884" y="1504"/>
            <a:chExt cx="4173" cy="1246"/>
          </a:xfrm>
        </p:grpSpPr>
        <p:sp>
          <p:nvSpPr>
            <p:cNvPr id="7" name="Text Box 40"/>
            <p:cNvSpPr txBox="1">
              <a:spLocks noChangeArrowheads="1"/>
            </p:cNvSpPr>
            <p:nvPr/>
          </p:nvSpPr>
          <p:spPr bwMode="auto">
            <a:xfrm>
              <a:off x="2063" y="1706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+</a:t>
              </a:r>
            </a:p>
          </p:txBody>
        </p:sp>
        <p:grpSp>
          <p:nvGrpSpPr>
            <p:cNvPr id="8" name="Group 94"/>
            <p:cNvGrpSpPr>
              <a:grpSpLocks/>
            </p:cNvGrpSpPr>
            <p:nvPr/>
          </p:nvGrpSpPr>
          <p:grpSpPr bwMode="auto">
            <a:xfrm>
              <a:off x="4104" y="1616"/>
              <a:ext cx="953" cy="283"/>
              <a:chOff x="2172" y="3430"/>
              <a:chExt cx="953" cy="283"/>
            </a:xfrm>
          </p:grpSpPr>
          <p:sp>
            <p:nvSpPr>
              <p:cNvPr id="79" name="AutoShape 80"/>
              <p:cNvSpPr>
                <a:spLocks noChangeArrowheads="1"/>
              </p:cNvSpPr>
              <p:nvPr/>
            </p:nvSpPr>
            <p:spPr bwMode="auto">
              <a:xfrm>
                <a:off x="2172" y="3622"/>
                <a:ext cx="953" cy="91"/>
              </a:xfrm>
              <a:prstGeom prst="rightArrow">
                <a:avLst>
                  <a:gd name="adj1" fmla="val 50000"/>
                  <a:gd name="adj2" fmla="val 261813"/>
                </a:avLst>
              </a:prstGeom>
              <a:solidFill>
                <a:srgbClr val="8EB4E3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0" name="Text Box 81"/>
              <p:cNvSpPr txBox="1">
                <a:spLocks noChangeArrowheads="1"/>
              </p:cNvSpPr>
              <p:nvPr/>
            </p:nvSpPr>
            <p:spPr bwMode="auto">
              <a:xfrm>
                <a:off x="2245" y="3430"/>
                <a:ext cx="69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ahoma" pitchFamily="34" charset="0"/>
                  </a:rPr>
                  <a:t>pH 10, 18</a:t>
                </a:r>
                <a:r>
                  <a:rPr lang="ru-RU" sz="1400" dirty="0">
                    <a:latin typeface="Tahoma" pitchFamily="34" charset="0"/>
                  </a:rPr>
                  <a:t> ч</a:t>
                </a:r>
              </a:p>
            </p:txBody>
          </p:sp>
        </p:grpSp>
        <p:sp>
          <p:nvSpPr>
            <p:cNvPr id="9" name="AutoShape 145"/>
            <p:cNvSpPr>
              <a:spLocks noChangeArrowheads="1"/>
            </p:cNvSpPr>
            <p:nvPr/>
          </p:nvSpPr>
          <p:spPr bwMode="auto">
            <a:xfrm>
              <a:off x="929" y="2523"/>
              <a:ext cx="953" cy="91"/>
            </a:xfrm>
            <a:prstGeom prst="rightArrow">
              <a:avLst>
                <a:gd name="adj1" fmla="val 50000"/>
                <a:gd name="adj2" fmla="val 261813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148"/>
            <p:cNvGrpSpPr>
              <a:grpSpLocks/>
            </p:cNvGrpSpPr>
            <p:nvPr/>
          </p:nvGrpSpPr>
          <p:grpSpPr bwMode="auto">
            <a:xfrm>
              <a:off x="884" y="1601"/>
              <a:ext cx="1149" cy="423"/>
              <a:chOff x="567" y="1601"/>
              <a:chExt cx="1149" cy="423"/>
            </a:xfrm>
          </p:grpSpPr>
          <p:sp>
            <p:nvSpPr>
              <p:cNvPr id="69" name="AutoShape 8" descr="Гранит"/>
              <p:cNvSpPr>
                <a:spLocks noChangeArrowheads="1"/>
              </p:cNvSpPr>
              <p:nvPr/>
            </p:nvSpPr>
            <p:spPr bwMode="auto">
              <a:xfrm>
                <a:off x="567" y="1843"/>
                <a:ext cx="409" cy="181"/>
              </a:xfrm>
              <a:prstGeom prst="can">
                <a:avLst>
                  <a:gd name="adj" fmla="val 50000"/>
                </a:avLst>
              </a:pr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1">
                    <a:lumMod val="85000"/>
                  </a:schemeClr>
                </a:solidFill>
                <a:round/>
                <a:headEnd/>
                <a:tailEnd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Text Box 29"/>
              <p:cNvSpPr txBox="1">
                <a:spLocks noChangeArrowheads="1"/>
              </p:cNvSpPr>
              <p:nvPr/>
            </p:nvSpPr>
            <p:spPr bwMode="auto">
              <a:xfrm>
                <a:off x="659" y="1601"/>
                <a:ext cx="3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/>
                  <a:t>СН</a:t>
                </a:r>
                <a:r>
                  <a:rPr lang="ru-RU" sz="1400" baseline="-25000"/>
                  <a:t>2</a:t>
                </a:r>
                <a:endParaRPr lang="ru-RU" sz="1400"/>
              </a:p>
            </p:txBody>
          </p:sp>
          <p:sp>
            <p:nvSpPr>
              <p:cNvPr id="71" name="Text Box 30"/>
              <p:cNvSpPr txBox="1">
                <a:spLocks noChangeArrowheads="1"/>
              </p:cNvSpPr>
              <p:nvPr/>
            </p:nvSpPr>
            <p:spPr bwMode="auto">
              <a:xfrm>
                <a:off x="1021" y="1605"/>
                <a:ext cx="42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/>
                  <a:t>СН</a:t>
                </a:r>
              </a:p>
            </p:txBody>
          </p:sp>
          <p:sp>
            <p:nvSpPr>
              <p:cNvPr id="72" name="Text Box 31"/>
              <p:cNvSpPr txBox="1">
                <a:spLocks noChangeArrowheads="1"/>
              </p:cNvSpPr>
              <p:nvPr/>
            </p:nvSpPr>
            <p:spPr bwMode="auto">
              <a:xfrm>
                <a:off x="1339" y="1605"/>
                <a:ext cx="3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/>
                  <a:t>СН</a:t>
                </a:r>
                <a:r>
                  <a:rPr lang="ru-RU" sz="1400" baseline="-25000"/>
                  <a:t>2</a:t>
                </a:r>
                <a:endParaRPr lang="ru-RU" sz="1400"/>
              </a:p>
            </p:txBody>
          </p:sp>
          <p:sp>
            <p:nvSpPr>
              <p:cNvPr id="73" name="Line 32"/>
              <p:cNvSpPr>
                <a:spLocks noChangeShapeType="1"/>
              </p:cNvSpPr>
              <p:nvPr/>
            </p:nvSpPr>
            <p:spPr bwMode="auto">
              <a:xfrm>
                <a:off x="931" y="1696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Line 33"/>
              <p:cNvSpPr>
                <a:spLocks noChangeShapeType="1"/>
              </p:cNvSpPr>
              <p:nvPr/>
            </p:nvSpPr>
            <p:spPr bwMode="auto">
              <a:xfrm>
                <a:off x="1248" y="1696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Text Box 34"/>
              <p:cNvSpPr txBox="1">
                <a:spLocks noChangeArrowheads="1"/>
              </p:cNvSpPr>
              <p:nvPr/>
            </p:nvSpPr>
            <p:spPr bwMode="auto">
              <a:xfrm>
                <a:off x="1203" y="1787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/>
                  <a:t>О</a:t>
                </a:r>
              </a:p>
            </p:txBody>
          </p: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 flipV="1">
                <a:off x="1339" y="1752"/>
                <a:ext cx="9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/>
            </p:nvSpPr>
            <p:spPr bwMode="auto">
              <a:xfrm>
                <a:off x="1157" y="1752"/>
                <a:ext cx="9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Line 147"/>
              <p:cNvSpPr>
                <a:spLocks noChangeShapeType="1"/>
              </p:cNvSpPr>
              <p:nvPr/>
            </p:nvSpPr>
            <p:spPr bwMode="auto">
              <a:xfrm flipV="1">
                <a:off x="749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57"/>
            <p:cNvGrpSpPr>
              <a:grpSpLocks/>
            </p:cNvGrpSpPr>
            <p:nvPr/>
          </p:nvGrpSpPr>
          <p:grpSpPr bwMode="auto">
            <a:xfrm>
              <a:off x="2335" y="1504"/>
              <a:ext cx="1388" cy="611"/>
              <a:chOff x="2444" y="1650"/>
              <a:chExt cx="1388" cy="611"/>
            </a:xfrm>
          </p:grpSpPr>
          <p:sp>
            <p:nvSpPr>
              <p:cNvPr id="46" name="Text Box 41"/>
              <p:cNvSpPr txBox="1">
                <a:spLocks noChangeArrowheads="1"/>
              </p:cNvSpPr>
              <p:nvPr/>
            </p:nvSpPr>
            <p:spPr bwMode="auto">
              <a:xfrm>
                <a:off x="2444" y="1884"/>
                <a:ext cx="34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/>
              </a:p>
            </p:txBody>
          </p:sp>
          <p:sp>
            <p:nvSpPr>
              <p:cNvPr id="47" name="Oval 42"/>
              <p:cNvSpPr>
                <a:spLocks noChangeArrowheads="1"/>
              </p:cNvSpPr>
              <p:nvPr/>
            </p:nvSpPr>
            <p:spPr bwMode="auto">
              <a:xfrm>
                <a:off x="2790" y="1933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 flipV="1">
                <a:off x="2880" y="1934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52"/>
              <p:cNvSpPr>
                <a:spLocks noChangeShapeType="1"/>
              </p:cNvSpPr>
              <p:nvPr/>
            </p:nvSpPr>
            <p:spPr bwMode="auto">
              <a:xfrm>
                <a:off x="3016" y="1933"/>
                <a:ext cx="9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Line 54"/>
              <p:cNvSpPr>
                <a:spLocks noChangeShapeType="1"/>
              </p:cNvSpPr>
              <p:nvPr/>
            </p:nvSpPr>
            <p:spPr bwMode="auto">
              <a:xfrm flipV="1">
                <a:off x="3152" y="1933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Line 55"/>
              <p:cNvSpPr>
                <a:spLocks noChangeShapeType="1"/>
              </p:cNvSpPr>
              <p:nvPr/>
            </p:nvSpPr>
            <p:spPr bwMode="auto">
              <a:xfrm>
                <a:off x="3288" y="1933"/>
                <a:ext cx="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56"/>
              <p:cNvSpPr>
                <a:spLocks noChangeShapeType="1"/>
              </p:cNvSpPr>
              <p:nvPr/>
            </p:nvSpPr>
            <p:spPr bwMode="auto">
              <a:xfrm flipV="1">
                <a:off x="3424" y="19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60"/>
              <p:cNvSpPr>
                <a:spLocks noChangeShapeType="1"/>
              </p:cNvSpPr>
              <p:nvPr/>
            </p:nvSpPr>
            <p:spPr bwMode="auto">
              <a:xfrm>
                <a:off x="3560" y="1933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62"/>
              <p:cNvSpPr>
                <a:spLocks noChangeShapeType="1"/>
              </p:cNvSpPr>
              <p:nvPr/>
            </p:nvSpPr>
            <p:spPr bwMode="auto">
              <a:xfrm flipV="1">
                <a:off x="2971" y="17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71"/>
              <p:cNvSpPr>
                <a:spLocks noChangeShapeType="1"/>
              </p:cNvSpPr>
              <p:nvPr/>
            </p:nvSpPr>
            <p:spPr bwMode="auto">
              <a:xfrm flipV="1">
                <a:off x="3243" y="179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Line 72"/>
              <p:cNvSpPr>
                <a:spLocks noChangeShapeType="1"/>
              </p:cNvSpPr>
              <p:nvPr/>
            </p:nvSpPr>
            <p:spPr bwMode="auto">
              <a:xfrm>
                <a:off x="3107" y="2024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Line 76"/>
              <p:cNvSpPr>
                <a:spLocks noChangeShapeType="1"/>
              </p:cNvSpPr>
              <p:nvPr/>
            </p:nvSpPr>
            <p:spPr bwMode="auto">
              <a:xfrm flipV="1">
                <a:off x="3696" y="19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Text Box 77"/>
              <p:cNvSpPr txBox="1">
                <a:spLocks noChangeArrowheads="1"/>
              </p:cNvSpPr>
              <p:nvPr/>
            </p:nvSpPr>
            <p:spPr bwMode="auto">
              <a:xfrm>
                <a:off x="3016" y="2069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 sz="1400"/>
              </a:p>
            </p:txBody>
          </p:sp>
          <p:sp>
            <p:nvSpPr>
              <p:cNvPr id="59" name="Text Box 78"/>
              <p:cNvSpPr txBox="1">
                <a:spLocks noChangeArrowheads="1"/>
              </p:cNvSpPr>
              <p:nvPr/>
            </p:nvSpPr>
            <p:spPr bwMode="auto">
              <a:xfrm>
                <a:off x="2880" y="1650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 sz="1400"/>
              </a:p>
            </p:txBody>
          </p:sp>
          <p:sp>
            <p:nvSpPr>
              <p:cNvPr id="60" name="Text Box 79"/>
              <p:cNvSpPr txBox="1">
                <a:spLocks noChangeArrowheads="1"/>
              </p:cNvSpPr>
              <p:nvPr/>
            </p:nvSpPr>
            <p:spPr bwMode="auto">
              <a:xfrm>
                <a:off x="3154" y="1650"/>
                <a:ext cx="3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 sz="1400"/>
              </a:p>
            </p:txBody>
          </p:sp>
          <p:sp>
            <p:nvSpPr>
              <p:cNvPr id="61" name="Line 149"/>
              <p:cNvSpPr>
                <a:spLocks noChangeShapeType="1"/>
              </p:cNvSpPr>
              <p:nvPr/>
            </p:nvSpPr>
            <p:spPr bwMode="auto">
              <a:xfrm>
                <a:off x="2699" y="197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Oval 150"/>
              <p:cNvSpPr>
                <a:spLocks noChangeArrowheads="1"/>
              </p:cNvSpPr>
              <p:nvPr/>
            </p:nvSpPr>
            <p:spPr bwMode="auto">
              <a:xfrm>
                <a:off x="2926" y="1888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Oval 151"/>
              <p:cNvSpPr>
                <a:spLocks noChangeArrowheads="1"/>
              </p:cNvSpPr>
              <p:nvPr/>
            </p:nvSpPr>
            <p:spPr bwMode="auto">
              <a:xfrm>
                <a:off x="3061" y="1933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" name="Oval 152"/>
              <p:cNvSpPr>
                <a:spLocks noChangeArrowheads="1"/>
              </p:cNvSpPr>
              <p:nvPr/>
            </p:nvSpPr>
            <p:spPr bwMode="auto">
              <a:xfrm>
                <a:off x="3198" y="1888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" name="Oval 153"/>
              <p:cNvSpPr>
                <a:spLocks noChangeArrowheads="1"/>
              </p:cNvSpPr>
              <p:nvPr/>
            </p:nvSpPr>
            <p:spPr bwMode="auto">
              <a:xfrm>
                <a:off x="3334" y="1933"/>
                <a:ext cx="90" cy="91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Oval 154"/>
              <p:cNvSpPr>
                <a:spLocks noChangeArrowheads="1"/>
              </p:cNvSpPr>
              <p:nvPr/>
            </p:nvSpPr>
            <p:spPr bwMode="auto">
              <a:xfrm>
                <a:off x="3470" y="1888"/>
                <a:ext cx="90" cy="9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Oval 155"/>
              <p:cNvSpPr>
                <a:spLocks noChangeArrowheads="1"/>
              </p:cNvSpPr>
              <p:nvPr/>
            </p:nvSpPr>
            <p:spPr bwMode="auto">
              <a:xfrm>
                <a:off x="3606" y="1933"/>
                <a:ext cx="90" cy="9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Oval 156"/>
              <p:cNvSpPr>
                <a:spLocks noChangeArrowheads="1"/>
              </p:cNvSpPr>
              <p:nvPr/>
            </p:nvSpPr>
            <p:spPr bwMode="auto">
              <a:xfrm>
                <a:off x="3742" y="1888"/>
                <a:ext cx="90" cy="91"/>
              </a:xfrm>
              <a:prstGeom prst="ellipse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" name="AutoShape 159" descr="Гранит"/>
            <p:cNvSpPr>
              <a:spLocks noChangeArrowheads="1"/>
            </p:cNvSpPr>
            <p:nvPr/>
          </p:nvSpPr>
          <p:spPr bwMode="auto">
            <a:xfrm>
              <a:off x="2185" y="2569"/>
              <a:ext cx="409" cy="181"/>
            </a:xfrm>
            <a:prstGeom prst="can">
              <a:avLst>
                <a:gd name="adj" fmla="val 5000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>
                  <a:lumMod val="85000"/>
                </a:schemeClr>
              </a:solidFill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" name="Text Box 160"/>
            <p:cNvSpPr txBox="1">
              <a:spLocks noChangeArrowheads="1"/>
            </p:cNvSpPr>
            <p:nvPr/>
          </p:nvSpPr>
          <p:spPr bwMode="auto">
            <a:xfrm>
              <a:off x="2277" y="2327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14" name="Text Box 161"/>
            <p:cNvSpPr txBox="1">
              <a:spLocks noChangeArrowheads="1"/>
            </p:cNvSpPr>
            <p:nvPr/>
          </p:nvSpPr>
          <p:spPr bwMode="auto">
            <a:xfrm>
              <a:off x="2639" y="2331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</a:p>
          </p:txBody>
        </p:sp>
        <p:sp>
          <p:nvSpPr>
            <p:cNvPr id="15" name="Text Box 162"/>
            <p:cNvSpPr txBox="1">
              <a:spLocks noChangeArrowheads="1"/>
            </p:cNvSpPr>
            <p:nvPr/>
          </p:nvSpPr>
          <p:spPr bwMode="auto">
            <a:xfrm>
              <a:off x="2957" y="2331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16" name="Line 163"/>
            <p:cNvSpPr>
              <a:spLocks noChangeShapeType="1"/>
            </p:cNvSpPr>
            <p:nvPr/>
          </p:nvSpPr>
          <p:spPr bwMode="auto">
            <a:xfrm>
              <a:off x="2549" y="24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164"/>
            <p:cNvSpPr>
              <a:spLocks noChangeShapeType="1"/>
            </p:cNvSpPr>
            <p:nvPr/>
          </p:nvSpPr>
          <p:spPr bwMode="auto">
            <a:xfrm>
              <a:off x="2866" y="242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165"/>
            <p:cNvSpPr txBox="1">
              <a:spLocks noChangeArrowheads="1"/>
            </p:cNvSpPr>
            <p:nvPr/>
          </p:nvSpPr>
          <p:spPr bwMode="auto">
            <a:xfrm>
              <a:off x="2654" y="2508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ОН</a:t>
              </a:r>
            </a:p>
          </p:txBody>
        </p:sp>
        <p:sp>
          <p:nvSpPr>
            <p:cNvPr id="19" name="Line 168"/>
            <p:cNvSpPr>
              <a:spLocks noChangeShapeType="1"/>
            </p:cNvSpPr>
            <p:nvPr/>
          </p:nvSpPr>
          <p:spPr bwMode="auto">
            <a:xfrm flipV="1">
              <a:off x="2367" y="247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169"/>
            <p:cNvGrpSpPr>
              <a:grpSpLocks/>
            </p:cNvGrpSpPr>
            <p:nvPr/>
          </p:nvGrpSpPr>
          <p:grpSpPr bwMode="auto">
            <a:xfrm>
              <a:off x="3306" y="2100"/>
              <a:ext cx="1388" cy="611"/>
              <a:chOff x="2444" y="1650"/>
              <a:chExt cx="1388" cy="611"/>
            </a:xfrm>
          </p:grpSpPr>
          <p:sp>
            <p:nvSpPr>
              <p:cNvPr id="23" name="Text Box 170"/>
              <p:cNvSpPr txBox="1">
                <a:spLocks noChangeArrowheads="1"/>
              </p:cNvSpPr>
              <p:nvPr/>
            </p:nvSpPr>
            <p:spPr bwMode="auto">
              <a:xfrm>
                <a:off x="2444" y="1884"/>
                <a:ext cx="34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 </a:t>
                </a:r>
                <a:endParaRPr lang="ru-RU"/>
              </a:p>
            </p:txBody>
          </p:sp>
          <p:sp>
            <p:nvSpPr>
              <p:cNvPr id="24" name="Oval 171"/>
              <p:cNvSpPr>
                <a:spLocks noChangeArrowheads="1"/>
              </p:cNvSpPr>
              <p:nvPr/>
            </p:nvSpPr>
            <p:spPr bwMode="auto">
              <a:xfrm>
                <a:off x="2790" y="1933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Line 172"/>
              <p:cNvSpPr>
                <a:spLocks noChangeShapeType="1"/>
              </p:cNvSpPr>
              <p:nvPr/>
            </p:nvSpPr>
            <p:spPr bwMode="auto">
              <a:xfrm flipV="1">
                <a:off x="2880" y="1934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173"/>
              <p:cNvSpPr>
                <a:spLocks noChangeShapeType="1"/>
              </p:cNvSpPr>
              <p:nvPr/>
            </p:nvSpPr>
            <p:spPr bwMode="auto">
              <a:xfrm>
                <a:off x="3016" y="1933"/>
                <a:ext cx="9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74"/>
              <p:cNvSpPr>
                <a:spLocks noChangeShapeType="1"/>
              </p:cNvSpPr>
              <p:nvPr/>
            </p:nvSpPr>
            <p:spPr bwMode="auto">
              <a:xfrm flipV="1">
                <a:off x="3152" y="1933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75"/>
              <p:cNvSpPr>
                <a:spLocks noChangeShapeType="1"/>
              </p:cNvSpPr>
              <p:nvPr/>
            </p:nvSpPr>
            <p:spPr bwMode="auto">
              <a:xfrm>
                <a:off x="3288" y="1933"/>
                <a:ext cx="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176"/>
              <p:cNvSpPr>
                <a:spLocks noChangeShapeType="1"/>
              </p:cNvSpPr>
              <p:nvPr/>
            </p:nvSpPr>
            <p:spPr bwMode="auto">
              <a:xfrm flipV="1">
                <a:off x="3424" y="19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77"/>
              <p:cNvSpPr>
                <a:spLocks noChangeShapeType="1"/>
              </p:cNvSpPr>
              <p:nvPr/>
            </p:nvSpPr>
            <p:spPr bwMode="auto">
              <a:xfrm>
                <a:off x="3560" y="1933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78"/>
              <p:cNvSpPr>
                <a:spLocks noChangeShapeType="1"/>
              </p:cNvSpPr>
              <p:nvPr/>
            </p:nvSpPr>
            <p:spPr bwMode="auto">
              <a:xfrm flipV="1">
                <a:off x="2971" y="179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79"/>
              <p:cNvSpPr>
                <a:spLocks noChangeShapeType="1"/>
              </p:cNvSpPr>
              <p:nvPr/>
            </p:nvSpPr>
            <p:spPr bwMode="auto">
              <a:xfrm flipV="1">
                <a:off x="3243" y="1798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180"/>
              <p:cNvSpPr>
                <a:spLocks noChangeShapeType="1"/>
              </p:cNvSpPr>
              <p:nvPr/>
            </p:nvSpPr>
            <p:spPr bwMode="auto">
              <a:xfrm>
                <a:off x="3107" y="2024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181"/>
              <p:cNvSpPr>
                <a:spLocks noChangeShapeType="1"/>
              </p:cNvSpPr>
              <p:nvPr/>
            </p:nvSpPr>
            <p:spPr bwMode="auto">
              <a:xfrm flipV="1">
                <a:off x="3696" y="193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Text Box 182"/>
              <p:cNvSpPr txBox="1">
                <a:spLocks noChangeArrowheads="1"/>
              </p:cNvSpPr>
              <p:nvPr/>
            </p:nvSpPr>
            <p:spPr bwMode="auto">
              <a:xfrm>
                <a:off x="3016" y="2069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 sz="1400"/>
              </a:p>
            </p:txBody>
          </p:sp>
          <p:sp>
            <p:nvSpPr>
              <p:cNvPr id="36" name="Text Box 183"/>
              <p:cNvSpPr txBox="1">
                <a:spLocks noChangeArrowheads="1"/>
              </p:cNvSpPr>
              <p:nvPr/>
            </p:nvSpPr>
            <p:spPr bwMode="auto">
              <a:xfrm>
                <a:off x="2880" y="1650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 sz="1400"/>
              </a:p>
            </p:txBody>
          </p:sp>
          <p:sp>
            <p:nvSpPr>
              <p:cNvPr id="37" name="Text Box 184"/>
              <p:cNvSpPr txBox="1">
                <a:spLocks noChangeArrowheads="1"/>
              </p:cNvSpPr>
              <p:nvPr/>
            </p:nvSpPr>
            <p:spPr bwMode="auto">
              <a:xfrm>
                <a:off x="3154" y="1650"/>
                <a:ext cx="3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 sz="1400"/>
              </a:p>
            </p:txBody>
          </p:sp>
          <p:sp>
            <p:nvSpPr>
              <p:cNvPr id="38" name="Line 185"/>
              <p:cNvSpPr>
                <a:spLocks noChangeShapeType="1"/>
              </p:cNvSpPr>
              <p:nvPr/>
            </p:nvSpPr>
            <p:spPr bwMode="auto">
              <a:xfrm>
                <a:off x="2699" y="197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Oval 186"/>
              <p:cNvSpPr>
                <a:spLocks noChangeArrowheads="1"/>
              </p:cNvSpPr>
              <p:nvPr/>
            </p:nvSpPr>
            <p:spPr bwMode="auto">
              <a:xfrm>
                <a:off x="2926" y="1888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Oval 187"/>
              <p:cNvSpPr>
                <a:spLocks noChangeArrowheads="1"/>
              </p:cNvSpPr>
              <p:nvPr/>
            </p:nvSpPr>
            <p:spPr bwMode="auto">
              <a:xfrm>
                <a:off x="3061" y="1933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Oval 188"/>
              <p:cNvSpPr>
                <a:spLocks noChangeArrowheads="1"/>
              </p:cNvSpPr>
              <p:nvPr/>
            </p:nvSpPr>
            <p:spPr bwMode="auto">
              <a:xfrm>
                <a:off x="3198" y="1888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Oval 189"/>
              <p:cNvSpPr>
                <a:spLocks noChangeArrowheads="1"/>
              </p:cNvSpPr>
              <p:nvPr/>
            </p:nvSpPr>
            <p:spPr bwMode="auto">
              <a:xfrm>
                <a:off x="3334" y="1933"/>
                <a:ext cx="90" cy="91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Oval 190"/>
              <p:cNvSpPr>
                <a:spLocks noChangeArrowheads="1"/>
              </p:cNvSpPr>
              <p:nvPr/>
            </p:nvSpPr>
            <p:spPr bwMode="auto">
              <a:xfrm>
                <a:off x="3470" y="1888"/>
                <a:ext cx="90" cy="9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191"/>
              <p:cNvSpPr>
                <a:spLocks noChangeArrowheads="1"/>
              </p:cNvSpPr>
              <p:nvPr/>
            </p:nvSpPr>
            <p:spPr bwMode="auto">
              <a:xfrm>
                <a:off x="3606" y="1933"/>
                <a:ext cx="90" cy="9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Oval 192"/>
              <p:cNvSpPr>
                <a:spLocks noChangeArrowheads="1"/>
              </p:cNvSpPr>
              <p:nvPr/>
            </p:nvSpPr>
            <p:spPr bwMode="auto">
              <a:xfrm>
                <a:off x="3742" y="1888"/>
                <a:ext cx="90" cy="91"/>
              </a:xfrm>
              <a:prstGeom prst="ellipse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" name="Line 193"/>
            <p:cNvSpPr>
              <a:spLocks noChangeShapeType="1"/>
            </p:cNvSpPr>
            <p:nvPr/>
          </p:nvSpPr>
          <p:spPr bwMode="auto">
            <a:xfrm>
              <a:off x="2744" y="2463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95"/>
            <p:cNvSpPr>
              <a:spLocks noChangeShapeType="1"/>
            </p:cNvSpPr>
            <p:nvPr/>
          </p:nvSpPr>
          <p:spPr bwMode="auto">
            <a:xfrm>
              <a:off x="3198" y="241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" name="AutoShape 198" descr="Гранит"/>
          <p:cNvSpPr>
            <a:spLocks noChangeArrowheads="1"/>
          </p:cNvSpPr>
          <p:nvPr/>
        </p:nvSpPr>
        <p:spPr bwMode="auto">
          <a:xfrm>
            <a:off x="2052638" y="6164263"/>
            <a:ext cx="5256212" cy="288925"/>
          </a:xfrm>
          <a:prstGeom prst="can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>
                <a:lumMod val="85000"/>
              </a:schemeClr>
            </a:solidFill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/>
            <a:endParaRPr lang="ru-RU"/>
          </a:p>
        </p:txBody>
      </p:sp>
      <p:grpSp>
        <p:nvGrpSpPr>
          <p:cNvPr id="82" name="Group 255"/>
          <p:cNvGrpSpPr>
            <a:grpSpLocks/>
          </p:cNvGrpSpPr>
          <p:nvPr/>
        </p:nvGrpSpPr>
        <p:grpSpPr bwMode="auto">
          <a:xfrm>
            <a:off x="1619250" y="5500688"/>
            <a:ext cx="2203450" cy="736600"/>
            <a:chOff x="884" y="3465"/>
            <a:chExt cx="1388" cy="464"/>
          </a:xfrm>
        </p:grpSpPr>
        <p:sp>
          <p:nvSpPr>
            <p:cNvPr id="83" name="Text Box 228"/>
            <p:cNvSpPr txBox="1">
              <a:spLocks noChangeArrowheads="1"/>
            </p:cNvSpPr>
            <p:nvPr/>
          </p:nvSpPr>
          <p:spPr bwMode="auto">
            <a:xfrm>
              <a:off x="884" y="3699"/>
              <a:ext cx="3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2 </a:t>
              </a:r>
              <a:endParaRPr lang="ru-RU"/>
            </a:p>
          </p:txBody>
        </p:sp>
        <p:sp>
          <p:nvSpPr>
            <p:cNvPr id="84" name="Oval 229"/>
            <p:cNvSpPr>
              <a:spLocks noChangeArrowheads="1"/>
            </p:cNvSpPr>
            <p:nvPr/>
          </p:nvSpPr>
          <p:spPr bwMode="auto">
            <a:xfrm>
              <a:off x="1230" y="3748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Line 230"/>
            <p:cNvSpPr>
              <a:spLocks noChangeShapeType="1"/>
            </p:cNvSpPr>
            <p:nvPr/>
          </p:nvSpPr>
          <p:spPr bwMode="auto">
            <a:xfrm flipV="1">
              <a:off x="1320" y="3749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Line 231"/>
            <p:cNvSpPr>
              <a:spLocks noChangeShapeType="1"/>
            </p:cNvSpPr>
            <p:nvPr/>
          </p:nvSpPr>
          <p:spPr bwMode="auto">
            <a:xfrm>
              <a:off x="1456" y="374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Line 232"/>
            <p:cNvSpPr>
              <a:spLocks noChangeShapeType="1"/>
            </p:cNvSpPr>
            <p:nvPr/>
          </p:nvSpPr>
          <p:spPr bwMode="auto">
            <a:xfrm flipV="1">
              <a:off x="1592" y="374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Line 233"/>
            <p:cNvSpPr>
              <a:spLocks noChangeShapeType="1"/>
            </p:cNvSpPr>
            <p:nvPr/>
          </p:nvSpPr>
          <p:spPr bwMode="auto">
            <a:xfrm>
              <a:off x="1728" y="3748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Line 234"/>
            <p:cNvSpPr>
              <a:spLocks noChangeShapeType="1"/>
            </p:cNvSpPr>
            <p:nvPr/>
          </p:nvSpPr>
          <p:spPr bwMode="auto">
            <a:xfrm flipV="1">
              <a:off x="1864" y="3748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Line 235"/>
            <p:cNvSpPr>
              <a:spLocks noChangeShapeType="1"/>
            </p:cNvSpPr>
            <p:nvPr/>
          </p:nvSpPr>
          <p:spPr bwMode="auto">
            <a:xfrm>
              <a:off x="2000" y="3748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Line 236"/>
            <p:cNvSpPr>
              <a:spLocks noChangeShapeType="1"/>
            </p:cNvSpPr>
            <p:nvPr/>
          </p:nvSpPr>
          <p:spPr bwMode="auto">
            <a:xfrm flipV="1">
              <a:off x="1411" y="361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Line 237"/>
            <p:cNvSpPr>
              <a:spLocks noChangeShapeType="1"/>
            </p:cNvSpPr>
            <p:nvPr/>
          </p:nvSpPr>
          <p:spPr bwMode="auto">
            <a:xfrm flipV="1">
              <a:off x="1683" y="36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Line 238"/>
            <p:cNvSpPr>
              <a:spLocks noChangeShapeType="1"/>
            </p:cNvSpPr>
            <p:nvPr/>
          </p:nvSpPr>
          <p:spPr bwMode="auto">
            <a:xfrm>
              <a:off x="1547" y="383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Line 239"/>
            <p:cNvSpPr>
              <a:spLocks noChangeShapeType="1"/>
            </p:cNvSpPr>
            <p:nvPr/>
          </p:nvSpPr>
          <p:spPr bwMode="auto">
            <a:xfrm flipV="1">
              <a:off x="2136" y="3748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Text Box 241"/>
            <p:cNvSpPr txBox="1">
              <a:spLocks noChangeArrowheads="1"/>
            </p:cNvSpPr>
            <p:nvPr/>
          </p:nvSpPr>
          <p:spPr bwMode="auto">
            <a:xfrm>
              <a:off x="1320" y="3465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2 </a:t>
              </a:r>
              <a:endParaRPr lang="ru-RU" sz="1400"/>
            </a:p>
          </p:txBody>
        </p:sp>
        <p:sp>
          <p:nvSpPr>
            <p:cNvPr id="96" name="Text Box 242"/>
            <p:cNvSpPr txBox="1">
              <a:spLocks noChangeArrowheads="1"/>
            </p:cNvSpPr>
            <p:nvPr/>
          </p:nvSpPr>
          <p:spPr bwMode="auto">
            <a:xfrm>
              <a:off x="1594" y="3465"/>
              <a:ext cx="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2 </a:t>
              </a:r>
              <a:endParaRPr lang="ru-RU" sz="1400"/>
            </a:p>
          </p:txBody>
        </p:sp>
        <p:sp>
          <p:nvSpPr>
            <p:cNvPr id="97" name="Line 243"/>
            <p:cNvSpPr>
              <a:spLocks noChangeShapeType="1"/>
            </p:cNvSpPr>
            <p:nvPr/>
          </p:nvSpPr>
          <p:spPr bwMode="auto">
            <a:xfrm>
              <a:off x="1139" y="379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Oval 244"/>
            <p:cNvSpPr>
              <a:spLocks noChangeArrowheads="1"/>
            </p:cNvSpPr>
            <p:nvPr/>
          </p:nvSpPr>
          <p:spPr bwMode="auto">
            <a:xfrm>
              <a:off x="1366" y="3703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Oval 245"/>
            <p:cNvSpPr>
              <a:spLocks noChangeArrowheads="1"/>
            </p:cNvSpPr>
            <p:nvPr/>
          </p:nvSpPr>
          <p:spPr bwMode="auto">
            <a:xfrm>
              <a:off x="1501" y="3748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Oval 246"/>
            <p:cNvSpPr>
              <a:spLocks noChangeArrowheads="1"/>
            </p:cNvSpPr>
            <p:nvPr/>
          </p:nvSpPr>
          <p:spPr bwMode="auto">
            <a:xfrm>
              <a:off x="1638" y="3703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Oval 247"/>
            <p:cNvSpPr>
              <a:spLocks noChangeArrowheads="1"/>
            </p:cNvSpPr>
            <p:nvPr/>
          </p:nvSpPr>
          <p:spPr bwMode="auto">
            <a:xfrm>
              <a:off x="1774" y="3748"/>
              <a:ext cx="90" cy="91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Oval 248"/>
            <p:cNvSpPr>
              <a:spLocks noChangeArrowheads="1"/>
            </p:cNvSpPr>
            <p:nvPr/>
          </p:nvSpPr>
          <p:spPr bwMode="auto">
            <a:xfrm>
              <a:off x="1910" y="3703"/>
              <a:ext cx="90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" name="Oval 249"/>
            <p:cNvSpPr>
              <a:spLocks noChangeArrowheads="1"/>
            </p:cNvSpPr>
            <p:nvPr/>
          </p:nvSpPr>
          <p:spPr bwMode="auto">
            <a:xfrm>
              <a:off x="2046" y="3748"/>
              <a:ext cx="90" cy="9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Oval 250"/>
            <p:cNvSpPr>
              <a:spLocks noChangeArrowheads="1"/>
            </p:cNvSpPr>
            <p:nvPr/>
          </p:nvSpPr>
          <p:spPr bwMode="auto">
            <a:xfrm>
              <a:off x="2182" y="3703"/>
              <a:ext cx="90" cy="91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5" name="Group 256"/>
          <p:cNvGrpSpPr>
            <a:grpSpLocks/>
          </p:cNvGrpSpPr>
          <p:nvPr/>
        </p:nvGrpSpPr>
        <p:grpSpPr bwMode="auto">
          <a:xfrm>
            <a:off x="3924300" y="4581525"/>
            <a:ext cx="1506538" cy="1654175"/>
            <a:chOff x="2336" y="2886"/>
            <a:chExt cx="949" cy="1042"/>
          </a:xfrm>
        </p:grpSpPr>
        <p:sp>
          <p:nvSpPr>
            <p:cNvPr id="106" name="Oval 202"/>
            <p:cNvSpPr>
              <a:spLocks noChangeArrowheads="1"/>
            </p:cNvSpPr>
            <p:nvPr/>
          </p:nvSpPr>
          <p:spPr bwMode="auto">
            <a:xfrm rot="-5400000">
              <a:off x="2734" y="374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Line 203"/>
            <p:cNvSpPr>
              <a:spLocks noChangeShapeType="1"/>
            </p:cNvSpPr>
            <p:nvPr/>
          </p:nvSpPr>
          <p:spPr bwMode="auto">
            <a:xfrm rot="16200000" flipV="1">
              <a:off x="2711" y="3678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Line 204"/>
            <p:cNvSpPr>
              <a:spLocks noChangeShapeType="1"/>
            </p:cNvSpPr>
            <p:nvPr/>
          </p:nvSpPr>
          <p:spPr bwMode="auto">
            <a:xfrm rot="-5400000">
              <a:off x="2711" y="3543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Line 205"/>
            <p:cNvSpPr>
              <a:spLocks noChangeShapeType="1"/>
            </p:cNvSpPr>
            <p:nvPr/>
          </p:nvSpPr>
          <p:spPr bwMode="auto">
            <a:xfrm rot="16200000" flipV="1">
              <a:off x="2733" y="3429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Line 206"/>
            <p:cNvSpPr>
              <a:spLocks noChangeShapeType="1"/>
            </p:cNvSpPr>
            <p:nvPr/>
          </p:nvSpPr>
          <p:spPr bwMode="auto">
            <a:xfrm rot="-5400000">
              <a:off x="2711" y="3271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Line 209"/>
            <p:cNvSpPr>
              <a:spLocks noChangeShapeType="1"/>
            </p:cNvSpPr>
            <p:nvPr/>
          </p:nvSpPr>
          <p:spPr bwMode="auto">
            <a:xfrm rot="16200000" flipV="1">
              <a:off x="2643" y="361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Line 210"/>
            <p:cNvSpPr>
              <a:spLocks noChangeShapeType="1"/>
            </p:cNvSpPr>
            <p:nvPr/>
          </p:nvSpPr>
          <p:spPr bwMode="auto">
            <a:xfrm rot="16200000" flipV="1">
              <a:off x="2643" y="333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Line 211"/>
            <p:cNvSpPr>
              <a:spLocks noChangeShapeType="1"/>
            </p:cNvSpPr>
            <p:nvPr/>
          </p:nvSpPr>
          <p:spPr bwMode="auto">
            <a:xfrm rot="-5400000">
              <a:off x="2869" y="3475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Line 212"/>
            <p:cNvSpPr>
              <a:spLocks noChangeShapeType="1"/>
            </p:cNvSpPr>
            <p:nvPr/>
          </p:nvSpPr>
          <p:spPr bwMode="auto">
            <a:xfrm rot="16200000" flipV="1">
              <a:off x="2857" y="2953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Text Box 213"/>
            <p:cNvSpPr txBox="1">
              <a:spLocks noChangeArrowheads="1"/>
            </p:cNvSpPr>
            <p:nvPr/>
          </p:nvSpPr>
          <p:spPr bwMode="auto">
            <a:xfrm>
              <a:off x="2833" y="3411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2 </a:t>
              </a:r>
              <a:endParaRPr lang="ru-RU" sz="1400"/>
            </a:p>
          </p:txBody>
        </p:sp>
        <p:sp>
          <p:nvSpPr>
            <p:cNvPr id="116" name="Text Box 215"/>
            <p:cNvSpPr txBox="1">
              <a:spLocks noChangeArrowheads="1"/>
            </p:cNvSpPr>
            <p:nvPr/>
          </p:nvSpPr>
          <p:spPr bwMode="auto">
            <a:xfrm>
              <a:off x="2336" y="3275"/>
              <a:ext cx="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  <a:r>
                <a:rPr lang="en-US" sz="1400" baseline="-25000"/>
                <a:t>2</a:t>
              </a:r>
              <a:r>
                <a:rPr lang="en-US" sz="1400"/>
                <a:t>N</a:t>
              </a:r>
              <a:endParaRPr lang="ru-RU" sz="1400"/>
            </a:p>
          </p:txBody>
        </p:sp>
        <p:sp>
          <p:nvSpPr>
            <p:cNvPr id="117" name="Line 216"/>
            <p:cNvSpPr>
              <a:spLocks noChangeShapeType="1"/>
            </p:cNvSpPr>
            <p:nvPr/>
          </p:nvSpPr>
          <p:spPr bwMode="auto">
            <a:xfrm rot="-5400000">
              <a:off x="2734" y="388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Oval 217"/>
            <p:cNvSpPr>
              <a:spLocks noChangeArrowheads="1"/>
            </p:cNvSpPr>
            <p:nvPr/>
          </p:nvSpPr>
          <p:spPr bwMode="auto">
            <a:xfrm rot="-5400000">
              <a:off x="2689" y="3610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Oval 218"/>
            <p:cNvSpPr>
              <a:spLocks noChangeArrowheads="1"/>
            </p:cNvSpPr>
            <p:nvPr/>
          </p:nvSpPr>
          <p:spPr bwMode="auto">
            <a:xfrm rot="-5400000">
              <a:off x="2734" y="3475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Oval 219"/>
            <p:cNvSpPr>
              <a:spLocks noChangeArrowheads="1"/>
            </p:cNvSpPr>
            <p:nvPr/>
          </p:nvSpPr>
          <p:spPr bwMode="auto">
            <a:xfrm rot="-5400000">
              <a:off x="2689" y="3338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1" name="Oval 220"/>
            <p:cNvSpPr>
              <a:spLocks noChangeArrowheads="1"/>
            </p:cNvSpPr>
            <p:nvPr/>
          </p:nvSpPr>
          <p:spPr bwMode="auto">
            <a:xfrm rot="-5400000">
              <a:off x="2734" y="3202"/>
              <a:ext cx="90" cy="91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Oval 221"/>
            <p:cNvSpPr>
              <a:spLocks noChangeArrowheads="1"/>
            </p:cNvSpPr>
            <p:nvPr/>
          </p:nvSpPr>
          <p:spPr bwMode="auto">
            <a:xfrm rot="-5400000">
              <a:off x="2881" y="3157"/>
              <a:ext cx="90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Oval 222"/>
            <p:cNvSpPr>
              <a:spLocks noChangeArrowheads="1"/>
            </p:cNvSpPr>
            <p:nvPr/>
          </p:nvSpPr>
          <p:spPr bwMode="auto">
            <a:xfrm rot="-5400000">
              <a:off x="2881" y="3021"/>
              <a:ext cx="90" cy="9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Oval 223"/>
            <p:cNvSpPr>
              <a:spLocks noChangeArrowheads="1"/>
            </p:cNvSpPr>
            <p:nvPr/>
          </p:nvSpPr>
          <p:spPr bwMode="auto">
            <a:xfrm rot="-5400000">
              <a:off x="2836" y="2885"/>
              <a:ext cx="90" cy="91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25"/>
            <p:cNvSpPr txBox="1">
              <a:spLocks noChangeArrowheads="1"/>
            </p:cNvSpPr>
            <p:nvPr/>
          </p:nvSpPr>
          <p:spPr bwMode="auto">
            <a:xfrm>
              <a:off x="2336" y="3547"/>
              <a:ext cx="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</a:t>
              </a:r>
              <a:r>
                <a:rPr lang="en-US" sz="1400" baseline="-25000"/>
                <a:t>2</a:t>
              </a:r>
              <a:r>
                <a:rPr lang="en-US" sz="1400"/>
                <a:t>N</a:t>
              </a:r>
              <a:endParaRPr lang="ru-RU" sz="1400"/>
            </a:p>
          </p:txBody>
        </p:sp>
        <p:sp>
          <p:nvSpPr>
            <p:cNvPr id="126" name="Line 253"/>
            <p:cNvSpPr>
              <a:spLocks noChangeShapeType="1"/>
            </p:cNvSpPr>
            <p:nvPr/>
          </p:nvSpPr>
          <p:spPr bwMode="auto">
            <a:xfrm>
              <a:off x="2925" y="3113"/>
              <a:ext cx="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Line 254"/>
            <p:cNvSpPr>
              <a:spLocks noChangeShapeType="1"/>
            </p:cNvSpPr>
            <p:nvPr/>
          </p:nvSpPr>
          <p:spPr bwMode="auto">
            <a:xfrm flipV="1">
              <a:off x="2835" y="3203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8" name="Group 257"/>
          <p:cNvGrpSpPr>
            <a:grpSpLocks/>
          </p:cNvGrpSpPr>
          <p:nvPr/>
        </p:nvGrpSpPr>
        <p:grpSpPr bwMode="auto">
          <a:xfrm>
            <a:off x="5075238" y="5500688"/>
            <a:ext cx="2203450" cy="736600"/>
            <a:chOff x="884" y="3465"/>
            <a:chExt cx="1388" cy="464"/>
          </a:xfrm>
        </p:grpSpPr>
        <p:sp>
          <p:nvSpPr>
            <p:cNvPr id="129" name="Text Box 258"/>
            <p:cNvSpPr txBox="1">
              <a:spLocks noChangeArrowheads="1"/>
            </p:cNvSpPr>
            <p:nvPr/>
          </p:nvSpPr>
          <p:spPr bwMode="auto">
            <a:xfrm>
              <a:off x="884" y="3699"/>
              <a:ext cx="3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2 </a:t>
              </a:r>
              <a:endParaRPr lang="ru-RU"/>
            </a:p>
          </p:txBody>
        </p:sp>
        <p:sp>
          <p:nvSpPr>
            <p:cNvPr id="130" name="Oval 259"/>
            <p:cNvSpPr>
              <a:spLocks noChangeArrowheads="1"/>
            </p:cNvSpPr>
            <p:nvPr/>
          </p:nvSpPr>
          <p:spPr bwMode="auto">
            <a:xfrm>
              <a:off x="1230" y="3748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Line 260"/>
            <p:cNvSpPr>
              <a:spLocks noChangeShapeType="1"/>
            </p:cNvSpPr>
            <p:nvPr/>
          </p:nvSpPr>
          <p:spPr bwMode="auto">
            <a:xfrm flipV="1">
              <a:off x="1320" y="3749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Line 261"/>
            <p:cNvSpPr>
              <a:spLocks noChangeShapeType="1"/>
            </p:cNvSpPr>
            <p:nvPr/>
          </p:nvSpPr>
          <p:spPr bwMode="auto">
            <a:xfrm>
              <a:off x="1456" y="3748"/>
              <a:ext cx="9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Line 262"/>
            <p:cNvSpPr>
              <a:spLocks noChangeShapeType="1"/>
            </p:cNvSpPr>
            <p:nvPr/>
          </p:nvSpPr>
          <p:spPr bwMode="auto">
            <a:xfrm flipV="1">
              <a:off x="1592" y="3748"/>
              <a:ext cx="45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Line 263"/>
            <p:cNvSpPr>
              <a:spLocks noChangeShapeType="1"/>
            </p:cNvSpPr>
            <p:nvPr/>
          </p:nvSpPr>
          <p:spPr bwMode="auto">
            <a:xfrm>
              <a:off x="1728" y="3748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Line 264"/>
            <p:cNvSpPr>
              <a:spLocks noChangeShapeType="1"/>
            </p:cNvSpPr>
            <p:nvPr/>
          </p:nvSpPr>
          <p:spPr bwMode="auto">
            <a:xfrm flipV="1">
              <a:off x="1864" y="3748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Line 265"/>
            <p:cNvSpPr>
              <a:spLocks noChangeShapeType="1"/>
            </p:cNvSpPr>
            <p:nvPr/>
          </p:nvSpPr>
          <p:spPr bwMode="auto">
            <a:xfrm>
              <a:off x="2000" y="3748"/>
              <a:ext cx="9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Line 266"/>
            <p:cNvSpPr>
              <a:spLocks noChangeShapeType="1"/>
            </p:cNvSpPr>
            <p:nvPr/>
          </p:nvSpPr>
          <p:spPr bwMode="auto">
            <a:xfrm flipV="1">
              <a:off x="1411" y="361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Line 267"/>
            <p:cNvSpPr>
              <a:spLocks noChangeShapeType="1"/>
            </p:cNvSpPr>
            <p:nvPr/>
          </p:nvSpPr>
          <p:spPr bwMode="auto">
            <a:xfrm flipV="1">
              <a:off x="1683" y="3613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Line 268"/>
            <p:cNvSpPr>
              <a:spLocks noChangeShapeType="1"/>
            </p:cNvSpPr>
            <p:nvPr/>
          </p:nvSpPr>
          <p:spPr bwMode="auto">
            <a:xfrm>
              <a:off x="1547" y="383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Line 269"/>
            <p:cNvSpPr>
              <a:spLocks noChangeShapeType="1"/>
            </p:cNvSpPr>
            <p:nvPr/>
          </p:nvSpPr>
          <p:spPr bwMode="auto">
            <a:xfrm flipV="1">
              <a:off x="2136" y="3748"/>
              <a:ext cx="91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Text Box 270"/>
            <p:cNvSpPr txBox="1">
              <a:spLocks noChangeArrowheads="1"/>
            </p:cNvSpPr>
            <p:nvPr/>
          </p:nvSpPr>
          <p:spPr bwMode="auto">
            <a:xfrm>
              <a:off x="1320" y="3465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2 </a:t>
              </a:r>
              <a:endParaRPr lang="ru-RU" sz="1400"/>
            </a:p>
          </p:txBody>
        </p:sp>
        <p:sp>
          <p:nvSpPr>
            <p:cNvPr id="142" name="Text Box 271"/>
            <p:cNvSpPr txBox="1">
              <a:spLocks noChangeArrowheads="1"/>
            </p:cNvSpPr>
            <p:nvPr/>
          </p:nvSpPr>
          <p:spPr bwMode="auto">
            <a:xfrm>
              <a:off x="1594" y="3465"/>
              <a:ext cx="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2 </a:t>
              </a:r>
              <a:endParaRPr lang="ru-RU" sz="1400"/>
            </a:p>
          </p:txBody>
        </p:sp>
        <p:sp>
          <p:nvSpPr>
            <p:cNvPr id="143" name="Line 272"/>
            <p:cNvSpPr>
              <a:spLocks noChangeShapeType="1"/>
            </p:cNvSpPr>
            <p:nvPr/>
          </p:nvSpPr>
          <p:spPr bwMode="auto">
            <a:xfrm>
              <a:off x="1139" y="379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Oval 273"/>
            <p:cNvSpPr>
              <a:spLocks noChangeArrowheads="1"/>
            </p:cNvSpPr>
            <p:nvPr/>
          </p:nvSpPr>
          <p:spPr bwMode="auto">
            <a:xfrm>
              <a:off x="1366" y="3703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Oval 274"/>
            <p:cNvSpPr>
              <a:spLocks noChangeArrowheads="1"/>
            </p:cNvSpPr>
            <p:nvPr/>
          </p:nvSpPr>
          <p:spPr bwMode="auto">
            <a:xfrm>
              <a:off x="1501" y="3748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6" name="Oval 275"/>
            <p:cNvSpPr>
              <a:spLocks noChangeArrowheads="1"/>
            </p:cNvSpPr>
            <p:nvPr/>
          </p:nvSpPr>
          <p:spPr bwMode="auto">
            <a:xfrm>
              <a:off x="1638" y="3703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7" name="Oval 276"/>
            <p:cNvSpPr>
              <a:spLocks noChangeArrowheads="1"/>
            </p:cNvSpPr>
            <p:nvPr/>
          </p:nvSpPr>
          <p:spPr bwMode="auto">
            <a:xfrm>
              <a:off x="1774" y="3748"/>
              <a:ext cx="90" cy="91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Oval 277"/>
            <p:cNvSpPr>
              <a:spLocks noChangeArrowheads="1"/>
            </p:cNvSpPr>
            <p:nvPr/>
          </p:nvSpPr>
          <p:spPr bwMode="auto">
            <a:xfrm>
              <a:off x="1910" y="3703"/>
              <a:ext cx="90" cy="9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" name="Oval 278"/>
            <p:cNvSpPr>
              <a:spLocks noChangeArrowheads="1"/>
            </p:cNvSpPr>
            <p:nvPr/>
          </p:nvSpPr>
          <p:spPr bwMode="auto">
            <a:xfrm>
              <a:off x="2046" y="3748"/>
              <a:ext cx="90" cy="91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0" name="Oval 279"/>
            <p:cNvSpPr>
              <a:spLocks noChangeArrowheads="1"/>
            </p:cNvSpPr>
            <p:nvPr/>
          </p:nvSpPr>
          <p:spPr bwMode="auto">
            <a:xfrm>
              <a:off x="2182" y="3703"/>
              <a:ext cx="90" cy="91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51" name="Рисунок 150" descr="j04369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2" name="TextBox 151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15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9512" y="269776"/>
            <a:ext cx="73448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Способы введения пептидных </a:t>
            </a:r>
            <a:r>
              <a:rPr lang="ru-RU" sz="4000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лигандов</a:t>
            </a:r>
            <a:endParaRPr lang="ru-RU" sz="4000" b="1" dirty="0">
              <a:solidFill>
                <a:srgbClr val="66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496" y="1556792"/>
            <a:ext cx="78300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Прямой твердофазный синтез пептидов на поверхности </a:t>
            </a:r>
          </a:p>
          <a:p>
            <a:pPr algn="ctr"/>
            <a:r>
              <a:rPr lang="ru-RU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макропористых дисков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83099" y="386715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+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043236" y="2541588"/>
            <a:ext cx="1824038" cy="671512"/>
            <a:chOff x="567" y="1601"/>
            <a:chExt cx="1149" cy="423"/>
          </a:xfrm>
        </p:grpSpPr>
        <p:sp>
          <p:nvSpPr>
            <p:cNvPr id="10" name="AutoShape 15" descr="Гранит"/>
            <p:cNvSpPr>
              <a:spLocks noChangeArrowheads="1"/>
            </p:cNvSpPr>
            <p:nvPr/>
          </p:nvSpPr>
          <p:spPr bwMode="auto">
            <a:xfrm>
              <a:off x="567" y="1843"/>
              <a:ext cx="409" cy="181"/>
            </a:xfrm>
            <a:prstGeom prst="can">
              <a:avLst>
                <a:gd name="adj" fmla="val 5000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659" y="1601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021" y="1605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339" y="1605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931" y="169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1248" y="169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1203" y="1787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/>
                <a:t>О</a:t>
              </a: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1339" y="1752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157" y="1752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 flipV="1">
              <a:off x="749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Oval 59"/>
          <p:cNvSpPr>
            <a:spLocks noChangeArrowheads="1"/>
          </p:cNvSpPr>
          <p:nvPr/>
        </p:nvSpPr>
        <p:spPr bwMode="auto">
          <a:xfrm>
            <a:off x="1189286" y="544512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V="1">
            <a:off x="1332161" y="5446713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61"/>
          <p:cNvSpPr>
            <a:spLocks noChangeShapeType="1"/>
          </p:cNvSpPr>
          <p:nvPr/>
        </p:nvSpPr>
        <p:spPr bwMode="auto">
          <a:xfrm>
            <a:off x="1549649" y="5445125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62"/>
          <p:cNvSpPr>
            <a:spLocks noChangeShapeType="1"/>
          </p:cNvSpPr>
          <p:nvPr/>
        </p:nvSpPr>
        <p:spPr bwMode="auto">
          <a:xfrm flipV="1">
            <a:off x="1835399" y="5462588"/>
            <a:ext cx="7143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63"/>
          <p:cNvSpPr>
            <a:spLocks noChangeShapeType="1"/>
          </p:cNvSpPr>
          <p:nvPr/>
        </p:nvSpPr>
        <p:spPr bwMode="auto">
          <a:xfrm>
            <a:off x="2052886" y="5445125"/>
            <a:ext cx="1428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64"/>
          <p:cNvSpPr>
            <a:spLocks noChangeShapeType="1"/>
          </p:cNvSpPr>
          <p:nvPr/>
        </p:nvSpPr>
        <p:spPr bwMode="auto">
          <a:xfrm flipV="1">
            <a:off x="2268786" y="5445125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>
            <a:off x="2484686" y="5445125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66"/>
          <p:cNvSpPr>
            <a:spLocks noChangeShapeType="1"/>
          </p:cNvSpPr>
          <p:nvPr/>
        </p:nvSpPr>
        <p:spPr bwMode="auto">
          <a:xfrm flipV="1">
            <a:off x="1478211" y="52308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67"/>
          <p:cNvSpPr>
            <a:spLocks noChangeShapeType="1"/>
          </p:cNvSpPr>
          <p:nvPr/>
        </p:nvSpPr>
        <p:spPr bwMode="auto">
          <a:xfrm flipV="1">
            <a:off x="1978274" y="5248275"/>
            <a:ext cx="15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68"/>
          <p:cNvSpPr>
            <a:spLocks noChangeShapeType="1"/>
          </p:cNvSpPr>
          <p:nvPr/>
        </p:nvSpPr>
        <p:spPr bwMode="auto">
          <a:xfrm>
            <a:off x="1765549" y="558958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69"/>
          <p:cNvSpPr>
            <a:spLocks noChangeShapeType="1"/>
          </p:cNvSpPr>
          <p:nvPr/>
        </p:nvSpPr>
        <p:spPr bwMode="auto">
          <a:xfrm flipV="1">
            <a:off x="2700586" y="5445125"/>
            <a:ext cx="1444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Text Box 70"/>
          <p:cNvSpPr txBox="1">
            <a:spLocks noChangeArrowheads="1"/>
          </p:cNvSpPr>
          <p:nvPr/>
        </p:nvSpPr>
        <p:spPr bwMode="auto">
          <a:xfrm>
            <a:off x="1621086" y="56451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NH</a:t>
            </a:r>
            <a:r>
              <a:rPr lang="en-US" sz="1400" baseline="-25000"/>
              <a:t>2 </a:t>
            </a:r>
            <a:endParaRPr lang="ru-RU" sz="1400"/>
          </a:p>
        </p:txBody>
      </p:sp>
      <p:sp>
        <p:nvSpPr>
          <p:cNvPr id="32" name="Text Box 71"/>
          <p:cNvSpPr txBox="1">
            <a:spLocks noChangeArrowheads="1"/>
          </p:cNvSpPr>
          <p:nvPr/>
        </p:nvSpPr>
        <p:spPr bwMode="auto">
          <a:xfrm>
            <a:off x="1333749" y="499745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NH</a:t>
            </a:r>
            <a:r>
              <a:rPr lang="en-US" sz="1400" baseline="-25000"/>
              <a:t>2 </a:t>
            </a:r>
            <a:endParaRPr lang="ru-RU" sz="1400"/>
          </a:p>
        </p:txBody>
      </p:sp>
      <p:sp>
        <p:nvSpPr>
          <p:cNvPr id="33" name="Text Box 72"/>
          <p:cNvSpPr txBox="1">
            <a:spLocks noChangeArrowheads="1"/>
          </p:cNvSpPr>
          <p:nvPr/>
        </p:nvSpPr>
        <p:spPr bwMode="auto">
          <a:xfrm>
            <a:off x="1836986" y="5013325"/>
            <a:ext cx="573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NH</a:t>
            </a:r>
            <a:r>
              <a:rPr lang="en-US" sz="1400" baseline="-25000"/>
              <a:t>2 </a:t>
            </a:r>
            <a:endParaRPr lang="ru-RU" sz="1400"/>
          </a:p>
        </p:txBody>
      </p:sp>
      <p:sp>
        <p:nvSpPr>
          <p:cNvPr id="34" name="Oval 74"/>
          <p:cNvSpPr>
            <a:spLocks noChangeArrowheads="1"/>
          </p:cNvSpPr>
          <p:nvPr/>
        </p:nvSpPr>
        <p:spPr bwMode="auto">
          <a:xfrm>
            <a:off x="1406774" y="537527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75"/>
          <p:cNvSpPr>
            <a:spLocks noChangeArrowheads="1"/>
          </p:cNvSpPr>
          <p:nvPr/>
        </p:nvSpPr>
        <p:spPr bwMode="auto">
          <a:xfrm>
            <a:off x="1692524" y="5445125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76"/>
          <p:cNvSpPr>
            <a:spLocks noChangeArrowheads="1"/>
          </p:cNvSpPr>
          <p:nvPr/>
        </p:nvSpPr>
        <p:spPr bwMode="auto">
          <a:xfrm>
            <a:off x="1908424" y="539115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77"/>
          <p:cNvSpPr>
            <a:spLocks noChangeArrowheads="1"/>
          </p:cNvSpPr>
          <p:nvPr/>
        </p:nvSpPr>
        <p:spPr bwMode="auto">
          <a:xfrm>
            <a:off x="2125911" y="5445125"/>
            <a:ext cx="142875" cy="144463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78"/>
          <p:cNvSpPr>
            <a:spLocks noChangeArrowheads="1"/>
          </p:cNvSpPr>
          <p:nvPr/>
        </p:nvSpPr>
        <p:spPr bwMode="auto">
          <a:xfrm>
            <a:off x="2341811" y="5373688"/>
            <a:ext cx="142875" cy="1444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79"/>
          <p:cNvSpPr>
            <a:spLocks noChangeArrowheads="1"/>
          </p:cNvSpPr>
          <p:nvPr/>
        </p:nvSpPr>
        <p:spPr bwMode="auto">
          <a:xfrm>
            <a:off x="2557711" y="5445125"/>
            <a:ext cx="142875" cy="1444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Oval 80"/>
          <p:cNvSpPr>
            <a:spLocks noChangeArrowheads="1"/>
          </p:cNvSpPr>
          <p:nvPr/>
        </p:nvSpPr>
        <p:spPr bwMode="auto">
          <a:xfrm>
            <a:off x="2773611" y="5373688"/>
            <a:ext cx="142875" cy="144462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" name="Group 141"/>
          <p:cNvGrpSpPr>
            <a:grpSpLocks/>
          </p:cNvGrpSpPr>
          <p:nvPr/>
        </p:nvGrpSpPr>
        <p:grpSpPr bwMode="auto">
          <a:xfrm>
            <a:off x="3203824" y="2568575"/>
            <a:ext cx="1512887" cy="644525"/>
            <a:chOff x="2245" y="1618"/>
            <a:chExt cx="953" cy="406"/>
          </a:xfrm>
        </p:grpSpPr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2245" y="1787"/>
              <a:ext cx="953" cy="91"/>
            </a:xfrm>
            <a:prstGeom prst="rightArrow">
              <a:avLst>
                <a:gd name="adj1" fmla="val 50000"/>
                <a:gd name="adj2" fmla="val 261813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Text Box 83"/>
            <p:cNvSpPr txBox="1">
              <a:spLocks noChangeArrowheads="1"/>
            </p:cNvSpPr>
            <p:nvPr/>
          </p:nvSpPr>
          <p:spPr bwMode="auto">
            <a:xfrm>
              <a:off x="2369" y="1618"/>
              <a:ext cx="5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NH</a:t>
              </a:r>
              <a:r>
                <a:rPr lang="en-US" sz="1200" baseline="-25000">
                  <a:latin typeface="Tahoma" pitchFamily="34" charset="0"/>
                </a:rPr>
                <a:t>3</a:t>
              </a:r>
              <a:r>
                <a:rPr lang="en-US" sz="1200">
                  <a:latin typeface="Tahoma" pitchFamily="34" charset="0"/>
                </a:rPr>
                <a:t>, H</a:t>
              </a:r>
              <a:r>
                <a:rPr lang="en-US" sz="1200" baseline="-25000">
                  <a:latin typeface="Tahoma" pitchFamily="34" charset="0"/>
                </a:rPr>
                <a:t>2</a:t>
              </a:r>
              <a:r>
                <a:rPr lang="en-US" sz="1200">
                  <a:latin typeface="Tahoma" pitchFamily="34" charset="0"/>
                </a:rPr>
                <a:t>O</a:t>
              </a:r>
              <a:endParaRPr lang="ru-RU" sz="1200">
                <a:latin typeface="Tahoma" pitchFamily="34" charset="0"/>
              </a:endParaRPr>
            </a:p>
          </p:txBody>
        </p:sp>
        <p:sp>
          <p:nvSpPr>
            <p:cNvPr id="44" name="Text Box 84"/>
            <p:cNvSpPr txBox="1">
              <a:spLocks noChangeArrowheads="1"/>
            </p:cNvSpPr>
            <p:nvPr/>
          </p:nvSpPr>
          <p:spPr bwMode="auto">
            <a:xfrm>
              <a:off x="2364" y="1851"/>
              <a:ext cx="5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40</a:t>
              </a:r>
              <a:r>
                <a:rPr lang="en-US" sz="1200">
                  <a:latin typeface="Tahoma" pitchFamily="34" charset="0"/>
                  <a:cs typeface="Arial" charset="0"/>
                </a:rPr>
                <a:t>ºC, 5</a:t>
              </a:r>
              <a:r>
                <a:rPr lang="ru-RU" sz="1200">
                  <a:latin typeface="Tahoma" pitchFamily="34" charset="0"/>
                  <a:cs typeface="Arial" charset="0"/>
                </a:rPr>
                <a:t> ч</a:t>
              </a:r>
              <a:endParaRPr lang="en-US" sz="12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45" name="Group 122"/>
          <p:cNvGrpSpPr>
            <a:grpSpLocks/>
          </p:cNvGrpSpPr>
          <p:nvPr/>
        </p:nvGrpSpPr>
        <p:grpSpPr bwMode="auto">
          <a:xfrm>
            <a:off x="5124699" y="2541588"/>
            <a:ext cx="2324100" cy="671512"/>
            <a:chOff x="3455" y="1601"/>
            <a:chExt cx="1464" cy="423"/>
          </a:xfrm>
        </p:grpSpPr>
        <p:sp>
          <p:nvSpPr>
            <p:cNvPr id="46" name="AutoShape 49" descr="Гранит"/>
            <p:cNvSpPr>
              <a:spLocks noChangeArrowheads="1"/>
            </p:cNvSpPr>
            <p:nvPr/>
          </p:nvSpPr>
          <p:spPr bwMode="auto">
            <a:xfrm>
              <a:off x="3455" y="1843"/>
              <a:ext cx="409" cy="181"/>
            </a:xfrm>
            <a:prstGeom prst="can">
              <a:avLst>
                <a:gd name="adj" fmla="val 5000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3547" y="1601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3909" y="1605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</a:p>
          </p:txBody>
        </p:sp>
        <p:sp>
          <p:nvSpPr>
            <p:cNvPr id="49" name="Text Box 52"/>
            <p:cNvSpPr txBox="1">
              <a:spLocks noChangeArrowheads="1"/>
            </p:cNvSpPr>
            <p:nvPr/>
          </p:nvSpPr>
          <p:spPr bwMode="auto">
            <a:xfrm>
              <a:off x="4227" y="1605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3819" y="169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>
              <a:off x="4136" y="169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3924" y="1782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ОН</a:t>
              </a:r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 flipV="1">
              <a:off x="3637" y="175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Line 81"/>
            <p:cNvSpPr>
              <a:spLocks noChangeShapeType="1"/>
            </p:cNvSpPr>
            <p:nvPr/>
          </p:nvSpPr>
          <p:spPr bwMode="auto">
            <a:xfrm>
              <a:off x="4014" y="173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Line 82"/>
            <p:cNvSpPr>
              <a:spLocks noChangeShapeType="1"/>
            </p:cNvSpPr>
            <p:nvPr/>
          </p:nvSpPr>
          <p:spPr bwMode="auto">
            <a:xfrm>
              <a:off x="4468" y="169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Text Box 121"/>
            <p:cNvSpPr txBox="1">
              <a:spLocks noChangeArrowheads="1"/>
            </p:cNvSpPr>
            <p:nvPr/>
          </p:nvSpPr>
          <p:spPr bwMode="auto">
            <a:xfrm>
              <a:off x="4558" y="1605"/>
              <a:ext cx="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2 </a:t>
              </a:r>
              <a:endParaRPr lang="ru-RU" sz="1400"/>
            </a:p>
          </p:txBody>
        </p:sp>
      </p:grpSp>
      <p:grpSp>
        <p:nvGrpSpPr>
          <p:cNvPr id="57" name="Group 247"/>
          <p:cNvGrpSpPr>
            <a:grpSpLocks/>
          </p:cNvGrpSpPr>
          <p:nvPr/>
        </p:nvGrpSpPr>
        <p:grpSpPr bwMode="auto">
          <a:xfrm>
            <a:off x="395536" y="3651250"/>
            <a:ext cx="2324100" cy="671513"/>
            <a:chOff x="476" y="2300"/>
            <a:chExt cx="1464" cy="423"/>
          </a:xfrm>
        </p:grpSpPr>
        <p:sp>
          <p:nvSpPr>
            <p:cNvPr id="58" name="AutoShape 124" descr="Гранит"/>
            <p:cNvSpPr>
              <a:spLocks noChangeArrowheads="1"/>
            </p:cNvSpPr>
            <p:nvPr/>
          </p:nvSpPr>
          <p:spPr bwMode="auto">
            <a:xfrm>
              <a:off x="476" y="2542"/>
              <a:ext cx="409" cy="181"/>
            </a:xfrm>
            <a:prstGeom prst="can">
              <a:avLst>
                <a:gd name="adj" fmla="val 5000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8EB4E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9" name="Text Box 125"/>
            <p:cNvSpPr txBox="1">
              <a:spLocks noChangeArrowheads="1"/>
            </p:cNvSpPr>
            <p:nvPr/>
          </p:nvSpPr>
          <p:spPr bwMode="auto">
            <a:xfrm>
              <a:off x="568" y="2300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60" name="Text Box 126"/>
            <p:cNvSpPr txBox="1">
              <a:spLocks noChangeArrowheads="1"/>
            </p:cNvSpPr>
            <p:nvPr/>
          </p:nvSpPr>
          <p:spPr bwMode="auto">
            <a:xfrm>
              <a:off x="930" y="2304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</a:p>
          </p:txBody>
        </p:sp>
        <p:sp>
          <p:nvSpPr>
            <p:cNvPr id="61" name="Text Box 127"/>
            <p:cNvSpPr txBox="1">
              <a:spLocks noChangeArrowheads="1"/>
            </p:cNvSpPr>
            <p:nvPr/>
          </p:nvSpPr>
          <p:spPr bwMode="auto">
            <a:xfrm>
              <a:off x="1248" y="2304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62" name="Line 128"/>
            <p:cNvSpPr>
              <a:spLocks noChangeShapeType="1"/>
            </p:cNvSpPr>
            <p:nvPr/>
          </p:nvSpPr>
          <p:spPr bwMode="auto">
            <a:xfrm>
              <a:off x="840" y="23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Line 129"/>
            <p:cNvSpPr>
              <a:spLocks noChangeShapeType="1"/>
            </p:cNvSpPr>
            <p:nvPr/>
          </p:nvSpPr>
          <p:spPr bwMode="auto">
            <a:xfrm>
              <a:off x="1157" y="23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Text Box 130"/>
            <p:cNvSpPr txBox="1">
              <a:spLocks noChangeArrowheads="1"/>
            </p:cNvSpPr>
            <p:nvPr/>
          </p:nvSpPr>
          <p:spPr bwMode="auto">
            <a:xfrm>
              <a:off x="945" y="2481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ОН</a:t>
              </a:r>
            </a:p>
          </p:txBody>
        </p:sp>
        <p:sp>
          <p:nvSpPr>
            <p:cNvPr id="65" name="Line 131"/>
            <p:cNvSpPr>
              <a:spLocks noChangeShapeType="1"/>
            </p:cNvSpPr>
            <p:nvPr/>
          </p:nvSpPr>
          <p:spPr bwMode="auto">
            <a:xfrm flipV="1">
              <a:off x="658" y="24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Line 132"/>
            <p:cNvSpPr>
              <a:spLocks noChangeShapeType="1"/>
            </p:cNvSpPr>
            <p:nvPr/>
          </p:nvSpPr>
          <p:spPr bwMode="auto">
            <a:xfrm>
              <a:off x="1035" y="243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133"/>
            <p:cNvSpPr>
              <a:spLocks noChangeShapeType="1"/>
            </p:cNvSpPr>
            <p:nvPr/>
          </p:nvSpPr>
          <p:spPr bwMode="auto">
            <a:xfrm>
              <a:off x="1489" y="239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Text Box 134"/>
            <p:cNvSpPr txBox="1">
              <a:spLocks noChangeArrowheads="1"/>
            </p:cNvSpPr>
            <p:nvPr/>
          </p:nvSpPr>
          <p:spPr bwMode="auto">
            <a:xfrm>
              <a:off x="1579" y="2304"/>
              <a:ext cx="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2 </a:t>
              </a:r>
              <a:endParaRPr lang="ru-RU" sz="1400"/>
            </a:p>
          </p:txBody>
        </p:sp>
      </p:grpSp>
      <p:grpSp>
        <p:nvGrpSpPr>
          <p:cNvPr id="69" name="Group 248"/>
          <p:cNvGrpSpPr>
            <a:grpSpLocks/>
          </p:cNvGrpSpPr>
          <p:nvPr/>
        </p:nvGrpSpPr>
        <p:grpSpPr bwMode="auto">
          <a:xfrm>
            <a:off x="2772024" y="3916363"/>
            <a:ext cx="868362" cy="304800"/>
            <a:chOff x="1973" y="2467"/>
            <a:chExt cx="547" cy="192"/>
          </a:xfrm>
        </p:grpSpPr>
        <p:sp>
          <p:nvSpPr>
            <p:cNvPr id="70" name="Oval 135"/>
            <p:cNvSpPr>
              <a:spLocks noChangeArrowheads="1"/>
            </p:cNvSpPr>
            <p:nvPr/>
          </p:nvSpPr>
          <p:spPr bwMode="auto">
            <a:xfrm>
              <a:off x="2430" y="2526"/>
              <a:ext cx="90" cy="9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Line 136"/>
            <p:cNvSpPr>
              <a:spLocks noChangeShapeType="1"/>
            </p:cNvSpPr>
            <p:nvPr/>
          </p:nvSpPr>
          <p:spPr bwMode="auto">
            <a:xfrm>
              <a:off x="2340" y="2572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Text Box 137"/>
            <p:cNvSpPr txBox="1">
              <a:spLocks noChangeArrowheads="1"/>
            </p:cNvSpPr>
            <p:nvPr/>
          </p:nvSpPr>
          <p:spPr bwMode="auto">
            <a:xfrm>
              <a:off x="1973" y="2467"/>
              <a:ext cx="41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RO</a:t>
              </a:r>
              <a:r>
                <a:rPr lang="ru-RU" sz="1400">
                  <a:latin typeface="Tahoma" pitchFamily="34" charset="0"/>
                </a:rPr>
                <a:t>ОС</a:t>
              </a:r>
            </a:p>
          </p:txBody>
        </p:sp>
      </p:grpSp>
      <p:grpSp>
        <p:nvGrpSpPr>
          <p:cNvPr id="73" name="Group 142"/>
          <p:cNvGrpSpPr>
            <a:grpSpLocks/>
          </p:cNvGrpSpPr>
          <p:nvPr/>
        </p:nvGrpSpPr>
        <p:grpSpPr bwMode="auto">
          <a:xfrm>
            <a:off x="3780086" y="3644900"/>
            <a:ext cx="1512888" cy="666750"/>
            <a:chOff x="3334" y="2564"/>
            <a:chExt cx="953" cy="420"/>
          </a:xfrm>
        </p:grpSpPr>
        <p:sp>
          <p:nvSpPr>
            <p:cNvPr id="74" name="AutoShape 11"/>
            <p:cNvSpPr>
              <a:spLocks noChangeArrowheads="1"/>
            </p:cNvSpPr>
            <p:nvPr/>
          </p:nvSpPr>
          <p:spPr bwMode="auto">
            <a:xfrm>
              <a:off x="3334" y="2750"/>
              <a:ext cx="953" cy="91"/>
            </a:xfrm>
            <a:prstGeom prst="rightArrow">
              <a:avLst>
                <a:gd name="adj1" fmla="val 50000"/>
                <a:gd name="adj2" fmla="val 261813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Text Box 139"/>
            <p:cNvSpPr txBox="1">
              <a:spLocks noChangeArrowheads="1"/>
            </p:cNvSpPr>
            <p:nvPr/>
          </p:nvSpPr>
          <p:spPr bwMode="auto">
            <a:xfrm>
              <a:off x="3496" y="2811"/>
              <a:ext cx="3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</a:rPr>
                <a:t>- ROH</a:t>
              </a:r>
              <a:endParaRPr lang="ru-RU" sz="1200">
                <a:latin typeface="Tahoma" pitchFamily="34" charset="0"/>
              </a:endParaRPr>
            </a:p>
          </p:txBody>
        </p:sp>
        <p:sp>
          <p:nvSpPr>
            <p:cNvPr id="76" name="Text Box 140"/>
            <p:cNvSpPr txBox="1">
              <a:spLocks noChangeArrowheads="1"/>
            </p:cNvSpPr>
            <p:nvPr/>
          </p:nvSpPr>
          <p:spPr bwMode="auto">
            <a:xfrm>
              <a:off x="3412" y="2564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ahoma" pitchFamily="34" charset="0"/>
                  <a:cs typeface="Times New Roman" pitchFamily="18" charset="0"/>
                </a:rPr>
                <a:t>2</a:t>
              </a:r>
              <a:r>
                <a:rPr lang="en-US" sz="1400">
                  <a:latin typeface="Tahoma" pitchFamily="34" charset="0"/>
                  <a:cs typeface="Times New Roman" pitchFamily="18" charset="0"/>
                </a:rPr>
                <a:t> </a:t>
              </a:r>
              <a:r>
                <a:rPr lang="en-US" sz="1200">
                  <a:latin typeface="Tahoma" pitchFamily="34" charset="0"/>
                  <a:cs typeface="Times New Roman" pitchFamily="18" charset="0"/>
                </a:rPr>
                <a:t>x 15 </a:t>
              </a:r>
              <a:r>
                <a:rPr lang="ru-RU" sz="1200">
                  <a:latin typeface="Tahoma" pitchFamily="34" charset="0"/>
                  <a:cs typeface="Times New Roman" pitchFamily="18" charset="0"/>
                </a:rPr>
                <a:t>мин</a:t>
              </a:r>
              <a:endParaRPr lang="en-US" sz="1200">
                <a:latin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7" name="Group 249"/>
          <p:cNvGrpSpPr>
            <a:grpSpLocks/>
          </p:cNvGrpSpPr>
          <p:nvPr/>
        </p:nvGrpSpPr>
        <p:grpSpPr bwMode="auto">
          <a:xfrm>
            <a:off x="5507286" y="3651250"/>
            <a:ext cx="2878138" cy="671513"/>
            <a:chOff x="3696" y="2300"/>
            <a:chExt cx="1813" cy="423"/>
          </a:xfrm>
        </p:grpSpPr>
        <p:sp>
          <p:nvSpPr>
            <p:cNvPr id="78" name="AutoShape 144" descr="Гранит"/>
            <p:cNvSpPr>
              <a:spLocks noChangeArrowheads="1"/>
            </p:cNvSpPr>
            <p:nvPr/>
          </p:nvSpPr>
          <p:spPr bwMode="auto">
            <a:xfrm>
              <a:off x="3696" y="2542"/>
              <a:ext cx="409" cy="181"/>
            </a:xfrm>
            <a:prstGeom prst="can">
              <a:avLst>
                <a:gd name="adj" fmla="val 5000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9" name="Text Box 145"/>
            <p:cNvSpPr txBox="1">
              <a:spLocks noChangeArrowheads="1"/>
            </p:cNvSpPr>
            <p:nvPr/>
          </p:nvSpPr>
          <p:spPr bwMode="auto">
            <a:xfrm>
              <a:off x="3788" y="2300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80" name="Text Box 146"/>
            <p:cNvSpPr txBox="1">
              <a:spLocks noChangeArrowheads="1"/>
            </p:cNvSpPr>
            <p:nvPr/>
          </p:nvSpPr>
          <p:spPr bwMode="auto">
            <a:xfrm>
              <a:off x="4150" y="2304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</a:p>
          </p:txBody>
        </p:sp>
        <p:sp>
          <p:nvSpPr>
            <p:cNvPr id="81" name="Text Box 147"/>
            <p:cNvSpPr txBox="1">
              <a:spLocks noChangeArrowheads="1"/>
            </p:cNvSpPr>
            <p:nvPr/>
          </p:nvSpPr>
          <p:spPr bwMode="auto">
            <a:xfrm>
              <a:off x="4468" y="2304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СН</a:t>
              </a:r>
              <a:r>
                <a:rPr lang="ru-RU" sz="1400" baseline="-25000"/>
                <a:t>2</a:t>
              </a:r>
              <a:endParaRPr lang="ru-RU" sz="1400"/>
            </a:p>
          </p:txBody>
        </p:sp>
        <p:sp>
          <p:nvSpPr>
            <p:cNvPr id="82" name="Line 148"/>
            <p:cNvSpPr>
              <a:spLocks noChangeShapeType="1"/>
            </p:cNvSpPr>
            <p:nvPr/>
          </p:nvSpPr>
          <p:spPr bwMode="auto">
            <a:xfrm>
              <a:off x="4060" y="23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Line 149"/>
            <p:cNvSpPr>
              <a:spLocks noChangeShapeType="1"/>
            </p:cNvSpPr>
            <p:nvPr/>
          </p:nvSpPr>
          <p:spPr bwMode="auto">
            <a:xfrm>
              <a:off x="4377" y="2395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Text Box 150"/>
            <p:cNvSpPr txBox="1">
              <a:spLocks noChangeArrowheads="1"/>
            </p:cNvSpPr>
            <p:nvPr/>
          </p:nvSpPr>
          <p:spPr bwMode="auto">
            <a:xfrm>
              <a:off x="4165" y="2481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/>
                <a:t>ОН</a:t>
              </a:r>
            </a:p>
          </p:txBody>
        </p:sp>
        <p:sp>
          <p:nvSpPr>
            <p:cNvPr id="85" name="Line 151"/>
            <p:cNvSpPr>
              <a:spLocks noChangeShapeType="1"/>
            </p:cNvSpPr>
            <p:nvPr/>
          </p:nvSpPr>
          <p:spPr bwMode="auto">
            <a:xfrm flipV="1">
              <a:off x="3878" y="24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Line 152"/>
            <p:cNvSpPr>
              <a:spLocks noChangeShapeType="1"/>
            </p:cNvSpPr>
            <p:nvPr/>
          </p:nvSpPr>
          <p:spPr bwMode="auto">
            <a:xfrm>
              <a:off x="4255" y="243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Line 153"/>
            <p:cNvSpPr>
              <a:spLocks noChangeShapeType="1"/>
            </p:cNvSpPr>
            <p:nvPr/>
          </p:nvSpPr>
          <p:spPr bwMode="auto">
            <a:xfrm>
              <a:off x="4709" y="239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Text Box 154"/>
            <p:cNvSpPr txBox="1">
              <a:spLocks noChangeArrowheads="1"/>
            </p:cNvSpPr>
            <p:nvPr/>
          </p:nvSpPr>
          <p:spPr bwMode="auto">
            <a:xfrm>
              <a:off x="4799" y="2304"/>
              <a:ext cx="3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NH</a:t>
              </a:r>
              <a:r>
                <a:rPr lang="en-US" sz="1400" baseline="-25000"/>
                <a:t> </a:t>
              </a:r>
              <a:endParaRPr lang="ru-RU" sz="1400"/>
            </a:p>
          </p:txBody>
        </p:sp>
        <p:sp>
          <p:nvSpPr>
            <p:cNvPr id="89" name="Oval 155"/>
            <p:cNvSpPr>
              <a:spLocks noChangeArrowheads="1"/>
            </p:cNvSpPr>
            <p:nvPr/>
          </p:nvSpPr>
          <p:spPr bwMode="auto">
            <a:xfrm>
              <a:off x="5419" y="2345"/>
              <a:ext cx="90" cy="9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Line 156"/>
            <p:cNvSpPr>
              <a:spLocks noChangeShapeType="1"/>
            </p:cNvSpPr>
            <p:nvPr/>
          </p:nvSpPr>
          <p:spPr bwMode="auto">
            <a:xfrm>
              <a:off x="5329" y="239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Text Box 157"/>
            <p:cNvSpPr txBox="1">
              <a:spLocks noChangeArrowheads="1"/>
            </p:cNvSpPr>
            <p:nvPr/>
          </p:nvSpPr>
          <p:spPr bwMode="auto">
            <a:xfrm>
              <a:off x="5102" y="2300"/>
              <a:ext cx="2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latin typeface="Tahoma" pitchFamily="34" charset="0"/>
                </a:rPr>
                <a:t>СО</a:t>
              </a:r>
            </a:p>
          </p:txBody>
        </p:sp>
        <p:sp>
          <p:nvSpPr>
            <p:cNvPr id="92" name="Line 159"/>
            <p:cNvSpPr>
              <a:spLocks noChangeShapeType="1"/>
            </p:cNvSpPr>
            <p:nvPr/>
          </p:nvSpPr>
          <p:spPr bwMode="auto">
            <a:xfrm>
              <a:off x="5058" y="239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" name="AutoShape 165" descr="Гранит"/>
          <p:cNvSpPr>
            <a:spLocks noChangeArrowheads="1"/>
          </p:cNvSpPr>
          <p:nvPr/>
        </p:nvSpPr>
        <p:spPr bwMode="auto">
          <a:xfrm>
            <a:off x="828924" y="5878513"/>
            <a:ext cx="649287" cy="287337"/>
          </a:xfrm>
          <a:prstGeom prst="can">
            <a:avLst>
              <a:gd name="adj" fmla="val 500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" name="Line 167"/>
          <p:cNvSpPr>
            <a:spLocks noChangeShapeType="1"/>
          </p:cNvSpPr>
          <p:nvPr/>
        </p:nvSpPr>
        <p:spPr bwMode="auto">
          <a:xfrm flipV="1">
            <a:off x="1116261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" name="Oval 168"/>
          <p:cNvSpPr>
            <a:spLocks noChangeArrowheads="1"/>
          </p:cNvSpPr>
          <p:nvPr/>
        </p:nvSpPr>
        <p:spPr bwMode="auto">
          <a:xfrm>
            <a:off x="1044824" y="5589588"/>
            <a:ext cx="142875" cy="1444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6" name="Line 170"/>
          <p:cNvSpPr>
            <a:spLocks noChangeShapeType="1"/>
          </p:cNvSpPr>
          <p:nvPr/>
        </p:nvSpPr>
        <p:spPr bwMode="auto">
          <a:xfrm flipV="1">
            <a:off x="1116261" y="5518150"/>
            <a:ext cx="73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AutoShape 172"/>
          <p:cNvSpPr>
            <a:spLocks noChangeArrowheads="1"/>
          </p:cNvSpPr>
          <p:nvPr/>
        </p:nvSpPr>
        <p:spPr bwMode="auto">
          <a:xfrm>
            <a:off x="3203824" y="5740400"/>
            <a:ext cx="1512887" cy="144463"/>
          </a:xfrm>
          <a:prstGeom prst="rightArrow">
            <a:avLst>
              <a:gd name="adj1" fmla="val 50000"/>
              <a:gd name="adj2" fmla="val 261812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8" name="Group 246"/>
          <p:cNvGrpSpPr>
            <a:grpSpLocks/>
          </p:cNvGrpSpPr>
          <p:nvPr/>
        </p:nvGrpSpPr>
        <p:grpSpPr bwMode="auto">
          <a:xfrm>
            <a:off x="4932040" y="4652963"/>
            <a:ext cx="3671887" cy="1871662"/>
            <a:chOff x="3379" y="2931"/>
            <a:chExt cx="2313" cy="1179"/>
          </a:xfrm>
        </p:grpSpPr>
        <p:sp>
          <p:nvSpPr>
            <p:cNvPr id="99" name="AutoShape 176" descr="Гранит"/>
            <p:cNvSpPr>
              <a:spLocks noChangeArrowheads="1"/>
            </p:cNvSpPr>
            <p:nvPr/>
          </p:nvSpPr>
          <p:spPr bwMode="auto">
            <a:xfrm>
              <a:off x="3470" y="3929"/>
              <a:ext cx="2064" cy="181"/>
            </a:xfrm>
            <a:prstGeom prst="can">
              <a:avLst>
                <a:gd name="adj" fmla="val 50000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100" name="Group 177"/>
            <p:cNvGrpSpPr>
              <a:grpSpLocks/>
            </p:cNvGrpSpPr>
            <p:nvPr/>
          </p:nvGrpSpPr>
          <p:grpSpPr bwMode="auto">
            <a:xfrm>
              <a:off x="3379" y="2932"/>
              <a:ext cx="949" cy="1042"/>
              <a:chOff x="2336" y="2886"/>
              <a:chExt cx="949" cy="1042"/>
            </a:xfrm>
          </p:grpSpPr>
          <p:sp>
            <p:nvSpPr>
              <p:cNvPr id="147" name="Oval 178"/>
              <p:cNvSpPr>
                <a:spLocks noChangeArrowheads="1"/>
              </p:cNvSpPr>
              <p:nvPr/>
            </p:nvSpPr>
            <p:spPr bwMode="auto">
              <a:xfrm rot="-5400000">
                <a:off x="2734" y="3746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" name="Line 179"/>
              <p:cNvSpPr>
                <a:spLocks noChangeShapeType="1"/>
              </p:cNvSpPr>
              <p:nvPr/>
            </p:nvSpPr>
            <p:spPr bwMode="auto">
              <a:xfrm rot="16200000" flipV="1">
                <a:off x="2711" y="3678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Line 180"/>
              <p:cNvSpPr>
                <a:spLocks noChangeShapeType="1"/>
              </p:cNvSpPr>
              <p:nvPr/>
            </p:nvSpPr>
            <p:spPr bwMode="auto">
              <a:xfrm rot="-5400000">
                <a:off x="2711" y="3543"/>
                <a:ext cx="9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Line 181"/>
              <p:cNvSpPr>
                <a:spLocks noChangeShapeType="1"/>
              </p:cNvSpPr>
              <p:nvPr/>
            </p:nvSpPr>
            <p:spPr bwMode="auto">
              <a:xfrm rot="16200000" flipV="1">
                <a:off x="2733" y="3429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Line 182"/>
              <p:cNvSpPr>
                <a:spLocks noChangeShapeType="1"/>
              </p:cNvSpPr>
              <p:nvPr/>
            </p:nvSpPr>
            <p:spPr bwMode="auto">
              <a:xfrm rot="-5400000">
                <a:off x="2711" y="3271"/>
                <a:ext cx="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Line 183"/>
              <p:cNvSpPr>
                <a:spLocks noChangeShapeType="1"/>
              </p:cNvSpPr>
              <p:nvPr/>
            </p:nvSpPr>
            <p:spPr bwMode="auto">
              <a:xfrm rot="16200000" flipV="1">
                <a:off x="2643" y="361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Line 184"/>
              <p:cNvSpPr>
                <a:spLocks noChangeShapeType="1"/>
              </p:cNvSpPr>
              <p:nvPr/>
            </p:nvSpPr>
            <p:spPr bwMode="auto">
              <a:xfrm rot="16200000" flipV="1">
                <a:off x="2643" y="3339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Line 185"/>
              <p:cNvSpPr>
                <a:spLocks noChangeShapeType="1"/>
              </p:cNvSpPr>
              <p:nvPr/>
            </p:nvSpPr>
            <p:spPr bwMode="auto">
              <a:xfrm rot="-5400000">
                <a:off x="2869" y="347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Line 186"/>
              <p:cNvSpPr>
                <a:spLocks noChangeShapeType="1"/>
              </p:cNvSpPr>
              <p:nvPr/>
            </p:nvSpPr>
            <p:spPr bwMode="auto">
              <a:xfrm rot="16200000" flipV="1">
                <a:off x="2857" y="295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Text Box 187"/>
              <p:cNvSpPr txBox="1">
                <a:spLocks noChangeArrowheads="1"/>
              </p:cNvSpPr>
              <p:nvPr/>
            </p:nvSpPr>
            <p:spPr bwMode="auto">
              <a:xfrm>
                <a:off x="2833" y="3411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 sz="1400"/>
              </a:p>
            </p:txBody>
          </p:sp>
          <p:sp>
            <p:nvSpPr>
              <p:cNvPr id="157" name="Text Box 188"/>
              <p:cNvSpPr txBox="1">
                <a:spLocks noChangeArrowheads="1"/>
              </p:cNvSpPr>
              <p:nvPr/>
            </p:nvSpPr>
            <p:spPr bwMode="auto">
              <a:xfrm>
                <a:off x="2336" y="3275"/>
                <a:ext cx="3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H</a:t>
                </a:r>
                <a:r>
                  <a:rPr lang="en-US" sz="1400" baseline="-25000"/>
                  <a:t>2</a:t>
                </a:r>
                <a:r>
                  <a:rPr lang="en-US" sz="1400"/>
                  <a:t>N</a:t>
                </a:r>
                <a:endParaRPr lang="ru-RU" sz="1400"/>
              </a:p>
            </p:txBody>
          </p:sp>
          <p:sp>
            <p:nvSpPr>
              <p:cNvPr id="158" name="Line 189"/>
              <p:cNvSpPr>
                <a:spLocks noChangeShapeType="1"/>
              </p:cNvSpPr>
              <p:nvPr/>
            </p:nvSpPr>
            <p:spPr bwMode="auto">
              <a:xfrm rot="-5400000">
                <a:off x="2734" y="388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Oval 190"/>
              <p:cNvSpPr>
                <a:spLocks noChangeArrowheads="1"/>
              </p:cNvSpPr>
              <p:nvPr/>
            </p:nvSpPr>
            <p:spPr bwMode="auto">
              <a:xfrm rot="-5400000">
                <a:off x="2689" y="3610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" name="Oval 191"/>
              <p:cNvSpPr>
                <a:spLocks noChangeArrowheads="1"/>
              </p:cNvSpPr>
              <p:nvPr/>
            </p:nvSpPr>
            <p:spPr bwMode="auto">
              <a:xfrm rot="-5400000">
                <a:off x="2734" y="3475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" name="Oval 192"/>
              <p:cNvSpPr>
                <a:spLocks noChangeArrowheads="1"/>
              </p:cNvSpPr>
              <p:nvPr/>
            </p:nvSpPr>
            <p:spPr bwMode="auto">
              <a:xfrm rot="-5400000">
                <a:off x="2689" y="3338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" name="Oval 193"/>
              <p:cNvSpPr>
                <a:spLocks noChangeArrowheads="1"/>
              </p:cNvSpPr>
              <p:nvPr/>
            </p:nvSpPr>
            <p:spPr bwMode="auto">
              <a:xfrm rot="-5400000">
                <a:off x="2734" y="3202"/>
                <a:ext cx="90" cy="91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" name="Oval 194"/>
              <p:cNvSpPr>
                <a:spLocks noChangeArrowheads="1"/>
              </p:cNvSpPr>
              <p:nvPr/>
            </p:nvSpPr>
            <p:spPr bwMode="auto">
              <a:xfrm rot="-5400000">
                <a:off x="2881" y="3157"/>
                <a:ext cx="90" cy="9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" name="Oval 195"/>
              <p:cNvSpPr>
                <a:spLocks noChangeArrowheads="1"/>
              </p:cNvSpPr>
              <p:nvPr/>
            </p:nvSpPr>
            <p:spPr bwMode="auto">
              <a:xfrm rot="-5400000">
                <a:off x="2881" y="3021"/>
                <a:ext cx="90" cy="9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" name="Oval 196"/>
              <p:cNvSpPr>
                <a:spLocks noChangeArrowheads="1"/>
              </p:cNvSpPr>
              <p:nvPr/>
            </p:nvSpPr>
            <p:spPr bwMode="auto">
              <a:xfrm rot="-5400000">
                <a:off x="2836" y="2885"/>
                <a:ext cx="90" cy="91"/>
              </a:xfrm>
              <a:prstGeom prst="ellipse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Text Box 197"/>
              <p:cNvSpPr txBox="1">
                <a:spLocks noChangeArrowheads="1"/>
              </p:cNvSpPr>
              <p:nvPr/>
            </p:nvSpPr>
            <p:spPr bwMode="auto">
              <a:xfrm>
                <a:off x="2336" y="3547"/>
                <a:ext cx="3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H</a:t>
                </a:r>
                <a:r>
                  <a:rPr lang="en-US" sz="1400" baseline="-25000"/>
                  <a:t>2</a:t>
                </a:r>
                <a:r>
                  <a:rPr lang="en-US" sz="1400"/>
                  <a:t>N</a:t>
                </a:r>
                <a:endParaRPr lang="ru-RU" sz="1400"/>
              </a:p>
            </p:txBody>
          </p:sp>
          <p:sp>
            <p:nvSpPr>
              <p:cNvPr id="167" name="Line 198"/>
              <p:cNvSpPr>
                <a:spLocks noChangeShapeType="1"/>
              </p:cNvSpPr>
              <p:nvPr/>
            </p:nvSpPr>
            <p:spPr bwMode="auto">
              <a:xfrm>
                <a:off x="2925" y="311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Line 199"/>
              <p:cNvSpPr>
                <a:spLocks noChangeShapeType="1"/>
              </p:cNvSpPr>
              <p:nvPr/>
            </p:nvSpPr>
            <p:spPr bwMode="auto">
              <a:xfrm flipV="1">
                <a:off x="2835" y="3203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1" name="Group 200"/>
            <p:cNvGrpSpPr>
              <a:grpSpLocks/>
            </p:cNvGrpSpPr>
            <p:nvPr/>
          </p:nvGrpSpPr>
          <p:grpSpPr bwMode="auto">
            <a:xfrm>
              <a:off x="4014" y="2931"/>
              <a:ext cx="949" cy="1042"/>
              <a:chOff x="2336" y="2886"/>
              <a:chExt cx="949" cy="1042"/>
            </a:xfrm>
          </p:grpSpPr>
          <p:sp>
            <p:nvSpPr>
              <p:cNvPr id="125" name="Oval 201"/>
              <p:cNvSpPr>
                <a:spLocks noChangeArrowheads="1"/>
              </p:cNvSpPr>
              <p:nvPr/>
            </p:nvSpPr>
            <p:spPr bwMode="auto">
              <a:xfrm rot="-5400000">
                <a:off x="2734" y="3746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" name="Line 202"/>
              <p:cNvSpPr>
                <a:spLocks noChangeShapeType="1"/>
              </p:cNvSpPr>
              <p:nvPr/>
            </p:nvSpPr>
            <p:spPr bwMode="auto">
              <a:xfrm rot="16200000" flipV="1">
                <a:off x="2711" y="3678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Line 203"/>
              <p:cNvSpPr>
                <a:spLocks noChangeShapeType="1"/>
              </p:cNvSpPr>
              <p:nvPr/>
            </p:nvSpPr>
            <p:spPr bwMode="auto">
              <a:xfrm rot="-5400000">
                <a:off x="2711" y="3543"/>
                <a:ext cx="9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Line 204"/>
              <p:cNvSpPr>
                <a:spLocks noChangeShapeType="1"/>
              </p:cNvSpPr>
              <p:nvPr/>
            </p:nvSpPr>
            <p:spPr bwMode="auto">
              <a:xfrm rot="16200000" flipV="1">
                <a:off x="2733" y="3429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Line 205"/>
              <p:cNvSpPr>
                <a:spLocks noChangeShapeType="1"/>
              </p:cNvSpPr>
              <p:nvPr/>
            </p:nvSpPr>
            <p:spPr bwMode="auto">
              <a:xfrm rot="-5400000">
                <a:off x="2711" y="3271"/>
                <a:ext cx="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Line 206"/>
              <p:cNvSpPr>
                <a:spLocks noChangeShapeType="1"/>
              </p:cNvSpPr>
              <p:nvPr/>
            </p:nvSpPr>
            <p:spPr bwMode="auto">
              <a:xfrm rot="16200000" flipV="1">
                <a:off x="2643" y="361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Line 207"/>
              <p:cNvSpPr>
                <a:spLocks noChangeShapeType="1"/>
              </p:cNvSpPr>
              <p:nvPr/>
            </p:nvSpPr>
            <p:spPr bwMode="auto">
              <a:xfrm rot="16200000" flipV="1">
                <a:off x="2643" y="3339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Line 208"/>
              <p:cNvSpPr>
                <a:spLocks noChangeShapeType="1"/>
              </p:cNvSpPr>
              <p:nvPr/>
            </p:nvSpPr>
            <p:spPr bwMode="auto">
              <a:xfrm rot="-5400000">
                <a:off x="2869" y="347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Line 209"/>
              <p:cNvSpPr>
                <a:spLocks noChangeShapeType="1"/>
              </p:cNvSpPr>
              <p:nvPr/>
            </p:nvSpPr>
            <p:spPr bwMode="auto">
              <a:xfrm rot="16200000" flipV="1">
                <a:off x="2857" y="295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Text Box 210"/>
              <p:cNvSpPr txBox="1">
                <a:spLocks noChangeArrowheads="1"/>
              </p:cNvSpPr>
              <p:nvPr/>
            </p:nvSpPr>
            <p:spPr bwMode="auto">
              <a:xfrm>
                <a:off x="2833" y="3411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 sz="1400"/>
              </a:p>
            </p:txBody>
          </p:sp>
          <p:sp>
            <p:nvSpPr>
              <p:cNvPr id="135" name="Text Box 211"/>
              <p:cNvSpPr txBox="1">
                <a:spLocks noChangeArrowheads="1"/>
              </p:cNvSpPr>
              <p:nvPr/>
            </p:nvSpPr>
            <p:spPr bwMode="auto">
              <a:xfrm>
                <a:off x="2336" y="3275"/>
                <a:ext cx="3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H</a:t>
                </a:r>
                <a:r>
                  <a:rPr lang="en-US" sz="1400" baseline="-25000"/>
                  <a:t>2</a:t>
                </a:r>
                <a:r>
                  <a:rPr lang="en-US" sz="1400"/>
                  <a:t>N</a:t>
                </a:r>
                <a:endParaRPr lang="ru-RU" sz="1400"/>
              </a:p>
            </p:txBody>
          </p:sp>
          <p:sp>
            <p:nvSpPr>
              <p:cNvPr id="136" name="Line 212"/>
              <p:cNvSpPr>
                <a:spLocks noChangeShapeType="1"/>
              </p:cNvSpPr>
              <p:nvPr/>
            </p:nvSpPr>
            <p:spPr bwMode="auto">
              <a:xfrm rot="-5400000">
                <a:off x="2734" y="388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Oval 213"/>
              <p:cNvSpPr>
                <a:spLocks noChangeArrowheads="1"/>
              </p:cNvSpPr>
              <p:nvPr/>
            </p:nvSpPr>
            <p:spPr bwMode="auto">
              <a:xfrm rot="-5400000">
                <a:off x="2689" y="3610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8" name="Oval 214"/>
              <p:cNvSpPr>
                <a:spLocks noChangeArrowheads="1"/>
              </p:cNvSpPr>
              <p:nvPr/>
            </p:nvSpPr>
            <p:spPr bwMode="auto">
              <a:xfrm rot="-5400000">
                <a:off x="2734" y="3475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9" name="Oval 215"/>
              <p:cNvSpPr>
                <a:spLocks noChangeArrowheads="1"/>
              </p:cNvSpPr>
              <p:nvPr/>
            </p:nvSpPr>
            <p:spPr bwMode="auto">
              <a:xfrm rot="-5400000">
                <a:off x="2689" y="3338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Oval 216"/>
              <p:cNvSpPr>
                <a:spLocks noChangeArrowheads="1"/>
              </p:cNvSpPr>
              <p:nvPr/>
            </p:nvSpPr>
            <p:spPr bwMode="auto">
              <a:xfrm rot="-5400000">
                <a:off x="2734" y="3202"/>
                <a:ext cx="90" cy="91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1" name="Oval 217"/>
              <p:cNvSpPr>
                <a:spLocks noChangeArrowheads="1"/>
              </p:cNvSpPr>
              <p:nvPr/>
            </p:nvSpPr>
            <p:spPr bwMode="auto">
              <a:xfrm rot="-5400000">
                <a:off x="2881" y="3157"/>
                <a:ext cx="90" cy="9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2" name="Oval 218"/>
              <p:cNvSpPr>
                <a:spLocks noChangeArrowheads="1"/>
              </p:cNvSpPr>
              <p:nvPr/>
            </p:nvSpPr>
            <p:spPr bwMode="auto">
              <a:xfrm rot="-5400000">
                <a:off x="2881" y="3021"/>
                <a:ext cx="90" cy="9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" name="Oval 219"/>
              <p:cNvSpPr>
                <a:spLocks noChangeArrowheads="1"/>
              </p:cNvSpPr>
              <p:nvPr/>
            </p:nvSpPr>
            <p:spPr bwMode="auto">
              <a:xfrm rot="-5400000">
                <a:off x="2836" y="2885"/>
                <a:ext cx="90" cy="91"/>
              </a:xfrm>
              <a:prstGeom prst="ellipse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" name="Text Box 220"/>
              <p:cNvSpPr txBox="1">
                <a:spLocks noChangeArrowheads="1"/>
              </p:cNvSpPr>
              <p:nvPr/>
            </p:nvSpPr>
            <p:spPr bwMode="auto">
              <a:xfrm>
                <a:off x="2336" y="3547"/>
                <a:ext cx="3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H</a:t>
                </a:r>
                <a:r>
                  <a:rPr lang="en-US" sz="1400" baseline="-25000"/>
                  <a:t>2</a:t>
                </a:r>
                <a:r>
                  <a:rPr lang="en-US" sz="1400"/>
                  <a:t>N</a:t>
                </a:r>
                <a:endParaRPr lang="ru-RU" sz="1400"/>
              </a:p>
            </p:txBody>
          </p:sp>
          <p:sp>
            <p:nvSpPr>
              <p:cNvPr id="145" name="Line 221"/>
              <p:cNvSpPr>
                <a:spLocks noChangeShapeType="1"/>
              </p:cNvSpPr>
              <p:nvPr/>
            </p:nvSpPr>
            <p:spPr bwMode="auto">
              <a:xfrm>
                <a:off x="2925" y="311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Line 222"/>
              <p:cNvSpPr>
                <a:spLocks noChangeShapeType="1"/>
              </p:cNvSpPr>
              <p:nvPr/>
            </p:nvSpPr>
            <p:spPr bwMode="auto">
              <a:xfrm flipV="1">
                <a:off x="2835" y="3203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" name="Group 223"/>
            <p:cNvGrpSpPr>
              <a:grpSpLocks/>
            </p:cNvGrpSpPr>
            <p:nvPr/>
          </p:nvGrpSpPr>
          <p:grpSpPr bwMode="auto">
            <a:xfrm>
              <a:off x="4743" y="2932"/>
              <a:ext cx="949" cy="1042"/>
              <a:chOff x="2336" y="2886"/>
              <a:chExt cx="949" cy="1042"/>
            </a:xfrm>
          </p:grpSpPr>
          <p:sp>
            <p:nvSpPr>
              <p:cNvPr id="103" name="Oval 224"/>
              <p:cNvSpPr>
                <a:spLocks noChangeArrowheads="1"/>
              </p:cNvSpPr>
              <p:nvPr/>
            </p:nvSpPr>
            <p:spPr bwMode="auto">
              <a:xfrm rot="-5400000">
                <a:off x="2734" y="3746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" name="Line 225"/>
              <p:cNvSpPr>
                <a:spLocks noChangeShapeType="1"/>
              </p:cNvSpPr>
              <p:nvPr/>
            </p:nvSpPr>
            <p:spPr bwMode="auto">
              <a:xfrm rot="16200000" flipV="1">
                <a:off x="2711" y="3678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Line 226"/>
              <p:cNvSpPr>
                <a:spLocks noChangeShapeType="1"/>
              </p:cNvSpPr>
              <p:nvPr/>
            </p:nvSpPr>
            <p:spPr bwMode="auto">
              <a:xfrm rot="-5400000">
                <a:off x="2711" y="3543"/>
                <a:ext cx="9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Line 227"/>
              <p:cNvSpPr>
                <a:spLocks noChangeShapeType="1"/>
              </p:cNvSpPr>
              <p:nvPr/>
            </p:nvSpPr>
            <p:spPr bwMode="auto">
              <a:xfrm rot="16200000" flipV="1">
                <a:off x="2733" y="3429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Line 228"/>
              <p:cNvSpPr>
                <a:spLocks noChangeShapeType="1"/>
              </p:cNvSpPr>
              <p:nvPr/>
            </p:nvSpPr>
            <p:spPr bwMode="auto">
              <a:xfrm rot="-5400000">
                <a:off x="2711" y="3271"/>
                <a:ext cx="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Line 229"/>
              <p:cNvSpPr>
                <a:spLocks noChangeShapeType="1"/>
              </p:cNvSpPr>
              <p:nvPr/>
            </p:nvSpPr>
            <p:spPr bwMode="auto">
              <a:xfrm rot="16200000" flipV="1">
                <a:off x="2643" y="361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Line 230"/>
              <p:cNvSpPr>
                <a:spLocks noChangeShapeType="1"/>
              </p:cNvSpPr>
              <p:nvPr/>
            </p:nvSpPr>
            <p:spPr bwMode="auto">
              <a:xfrm rot="16200000" flipV="1">
                <a:off x="2643" y="3339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Line 231"/>
              <p:cNvSpPr>
                <a:spLocks noChangeShapeType="1"/>
              </p:cNvSpPr>
              <p:nvPr/>
            </p:nvSpPr>
            <p:spPr bwMode="auto">
              <a:xfrm rot="-5400000">
                <a:off x="2869" y="3475"/>
                <a:ext cx="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Line 232"/>
              <p:cNvSpPr>
                <a:spLocks noChangeShapeType="1"/>
              </p:cNvSpPr>
              <p:nvPr/>
            </p:nvSpPr>
            <p:spPr bwMode="auto">
              <a:xfrm rot="16200000" flipV="1">
                <a:off x="2857" y="2953"/>
                <a:ext cx="91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Text Box 233"/>
              <p:cNvSpPr txBox="1">
                <a:spLocks noChangeArrowheads="1"/>
              </p:cNvSpPr>
              <p:nvPr/>
            </p:nvSpPr>
            <p:spPr bwMode="auto">
              <a:xfrm>
                <a:off x="2833" y="3411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NH</a:t>
                </a:r>
                <a:r>
                  <a:rPr lang="en-US" sz="1400" baseline="-25000"/>
                  <a:t>2 </a:t>
                </a:r>
                <a:endParaRPr lang="ru-RU" sz="1400"/>
              </a:p>
            </p:txBody>
          </p:sp>
          <p:sp>
            <p:nvSpPr>
              <p:cNvPr id="113" name="Text Box 234"/>
              <p:cNvSpPr txBox="1">
                <a:spLocks noChangeArrowheads="1"/>
              </p:cNvSpPr>
              <p:nvPr/>
            </p:nvSpPr>
            <p:spPr bwMode="auto">
              <a:xfrm>
                <a:off x="2336" y="3275"/>
                <a:ext cx="3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H</a:t>
                </a:r>
                <a:r>
                  <a:rPr lang="en-US" sz="1400" baseline="-25000"/>
                  <a:t>2</a:t>
                </a:r>
                <a:r>
                  <a:rPr lang="en-US" sz="1400"/>
                  <a:t>N</a:t>
                </a:r>
                <a:endParaRPr lang="ru-RU" sz="1400"/>
              </a:p>
            </p:txBody>
          </p:sp>
          <p:sp>
            <p:nvSpPr>
              <p:cNvPr id="114" name="Line 235"/>
              <p:cNvSpPr>
                <a:spLocks noChangeShapeType="1"/>
              </p:cNvSpPr>
              <p:nvPr/>
            </p:nvSpPr>
            <p:spPr bwMode="auto">
              <a:xfrm rot="-5400000">
                <a:off x="2734" y="388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Oval 236"/>
              <p:cNvSpPr>
                <a:spLocks noChangeArrowheads="1"/>
              </p:cNvSpPr>
              <p:nvPr/>
            </p:nvSpPr>
            <p:spPr bwMode="auto">
              <a:xfrm rot="-5400000">
                <a:off x="2689" y="3610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" name="Oval 237"/>
              <p:cNvSpPr>
                <a:spLocks noChangeArrowheads="1"/>
              </p:cNvSpPr>
              <p:nvPr/>
            </p:nvSpPr>
            <p:spPr bwMode="auto">
              <a:xfrm rot="-5400000">
                <a:off x="2734" y="3475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7" name="Oval 238"/>
              <p:cNvSpPr>
                <a:spLocks noChangeArrowheads="1"/>
              </p:cNvSpPr>
              <p:nvPr/>
            </p:nvSpPr>
            <p:spPr bwMode="auto">
              <a:xfrm rot="-5400000">
                <a:off x="2689" y="3338"/>
                <a:ext cx="90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8" name="Oval 239"/>
              <p:cNvSpPr>
                <a:spLocks noChangeArrowheads="1"/>
              </p:cNvSpPr>
              <p:nvPr/>
            </p:nvSpPr>
            <p:spPr bwMode="auto">
              <a:xfrm rot="-5400000">
                <a:off x="2734" y="3202"/>
                <a:ext cx="90" cy="91"/>
              </a:xfrm>
              <a:prstGeom prst="ellipse">
                <a:avLst/>
              </a:prstGeom>
              <a:solidFill>
                <a:srgbClr val="00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9" name="Oval 240"/>
              <p:cNvSpPr>
                <a:spLocks noChangeArrowheads="1"/>
              </p:cNvSpPr>
              <p:nvPr/>
            </p:nvSpPr>
            <p:spPr bwMode="auto">
              <a:xfrm rot="-5400000">
                <a:off x="2881" y="3157"/>
                <a:ext cx="90" cy="91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0" name="Oval 241"/>
              <p:cNvSpPr>
                <a:spLocks noChangeArrowheads="1"/>
              </p:cNvSpPr>
              <p:nvPr/>
            </p:nvSpPr>
            <p:spPr bwMode="auto">
              <a:xfrm rot="-5400000">
                <a:off x="2881" y="3021"/>
                <a:ext cx="90" cy="91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" name="Oval 242"/>
              <p:cNvSpPr>
                <a:spLocks noChangeArrowheads="1"/>
              </p:cNvSpPr>
              <p:nvPr/>
            </p:nvSpPr>
            <p:spPr bwMode="auto">
              <a:xfrm rot="-5400000">
                <a:off x="2836" y="2885"/>
                <a:ext cx="90" cy="91"/>
              </a:xfrm>
              <a:prstGeom prst="ellipse">
                <a:avLst/>
              </a:prstGeom>
              <a:solidFill>
                <a:srgbClr val="9933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2" name="Text Box 243"/>
              <p:cNvSpPr txBox="1">
                <a:spLocks noChangeArrowheads="1"/>
              </p:cNvSpPr>
              <p:nvPr/>
            </p:nvSpPr>
            <p:spPr bwMode="auto">
              <a:xfrm>
                <a:off x="2336" y="3547"/>
                <a:ext cx="36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/>
                  <a:t>H</a:t>
                </a:r>
                <a:r>
                  <a:rPr lang="en-US" sz="1400" baseline="-25000"/>
                  <a:t>2</a:t>
                </a:r>
                <a:r>
                  <a:rPr lang="en-US" sz="1400"/>
                  <a:t>N</a:t>
                </a:r>
                <a:endParaRPr lang="ru-RU" sz="1400"/>
              </a:p>
            </p:txBody>
          </p:sp>
          <p:sp>
            <p:nvSpPr>
              <p:cNvPr id="123" name="Line 244"/>
              <p:cNvSpPr>
                <a:spLocks noChangeShapeType="1"/>
              </p:cNvSpPr>
              <p:nvPr/>
            </p:nvSpPr>
            <p:spPr bwMode="auto">
              <a:xfrm>
                <a:off x="2925" y="311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Line 245"/>
              <p:cNvSpPr>
                <a:spLocks noChangeShapeType="1"/>
              </p:cNvSpPr>
              <p:nvPr/>
            </p:nvSpPr>
            <p:spPr bwMode="auto">
              <a:xfrm flipV="1">
                <a:off x="2835" y="3203"/>
                <a:ext cx="4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5845FEF-EF6D-400A-B494-D3C0452DD115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latin typeface="Trebuchet MS" pitchFamily="34" charset="0"/>
              </a:rPr>
              <a:pPr/>
              <a:t>16</a:t>
            </a:fld>
            <a:endParaRPr lang="ru-RU" sz="1600">
              <a:latin typeface="Trebuchet MS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342900" y="214313"/>
            <a:ext cx="82296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А</a:t>
            </a:r>
            <a:r>
              <a:rPr kumimoji="0" lang="ru-RU" sz="4000" b="1" i="0" u="none" strike="noStrike" kern="1200" cap="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финное</a:t>
            </a: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связывание тап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: </a:t>
            </a:r>
            <a:r>
              <a:rPr kumimoji="0" lang="ru-RU" sz="28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количественные параметры</a:t>
            </a:r>
          </a:p>
        </p:txBody>
      </p:sp>
      <p:graphicFrame>
        <p:nvGraphicFramePr>
          <p:cNvPr id="10" name="Group 37"/>
          <p:cNvGraphicFramePr>
            <a:graphicFrameLocks/>
          </p:cNvGraphicFramePr>
          <p:nvPr/>
        </p:nvGraphicFramePr>
        <p:xfrm>
          <a:off x="457200" y="1628800"/>
          <a:ext cx="8229600" cy="476097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9450"/>
                <a:gridCol w="2265363"/>
                <a:gridCol w="1131887"/>
                <a:gridCol w="1435100"/>
                <a:gridCol w="1282700"/>
                <a:gridCol w="1435100"/>
              </a:tblGrid>
              <a:tr h="1059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u="none" strike="noStrike" cap="all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all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Лиганд</a:t>
                      </a:r>
                      <a:endParaRPr kumimoji="0" lang="ru-RU" sz="2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MM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Q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000" b="1" u="none" strike="noStrike" cap="none" normalizeH="0" baseline="-2500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lig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,</a:t>
                      </a:r>
                      <a:endParaRPr kumimoji="0" lang="ru-RU" sz="20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мол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10</a:t>
                      </a:r>
                      <a:r>
                        <a:rPr kumimoji="0" lang="ru-RU" sz="2000" b="1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/мл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сорб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K</a:t>
                      </a:r>
                      <a:r>
                        <a:rPr kumimoji="0" lang="en-US" sz="2000" b="1" u="none" strike="noStrike" cap="none" normalizeH="0" baseline="-2500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diss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, 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μM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Q </a:t>
                      </a:r>
                      <a:r>
                        <a:rPr kumimoji="0" lang="en-US" sz="2000" b="1" u="none" strike="noStrike" cap="none" normalizeH="0" baseline="-25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ads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мол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10</a:t>
                      </a:r>
                      <a:r>
                        <a:rPr kumimoji="0" lang="ru-RU" sz="2000" b="1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/мл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сорб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8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all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Плазминоген</a:t>
                      </a:r>
                      <a:endParaRPr kumimoji="0" lang="en-US" sz="1800" b="1" u="none" strike="noStrike" cap="all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KCPGRVVGGC</a:t>
                      </a:r>
                      <a:endParaRPr kumimoji="0" lang="ru-RU" sz="1800" b="1" u="none" strike="noStrike" cap="all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RVVGGC</a:t>
                      </a:r>
                      <a:endParaRPr kumimoji="0" lang="ru-RU" sz="1800" b="1" u="none" strike="noStrike" cap="all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GPRP</a:t>
                      </a:r>
                      <a:endParaRPr kumimoji="0" lang="ru-RU" sz="1800" b="1" u="none" strike="noStrike" cap="all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KKKK</a:t>
                      </a:r>
                      <a:endParaRPr kumimoji="0" lang="ru-RU" sz="1800" b="1" u="none" strike="noStrike" cap="all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KKKKGPRP</a:t>
                      </a:r>
                      <a:endParaRPr kumimoji="0" lang="ru-RU" sz="1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90 000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1 115</a:t>
                      </a:r>
                      <a:endParaRPr kumimoji="0" lang="ru-RU" sz="1800" b="1" u="none" strike="noStrike" cap="none" normalizeH="0" baseline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   659</a:t>
                      </a:r>
                      <a:endParaRPr kumimoji="0" lang="ru-RU" sz="1800" b="1" u="none" strike="noStrike" cap="none" normalizeH="0" baseline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   424</a:t>
                      </a:r>
                      <a:endParaRPr kumimoji="0" lang="ru-RU" sz="1800" b="1" u="none" strike="noStrike" cap="none" normalizeH="0" baseline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   529</a:t>
                      </a:r>
                      <a:endParaRPr kumimoji="0" lang="ru-RU" sz="1800" b="1" u="none" strike="noStrike" cap="none" normalizeH="0" baseline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   936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 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270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270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250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250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0.9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1.5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3.2</a:t>
                      </a:r>
                      <a:endParaRPr kumimoji="0" lang="ru-RU" sz="1800" b="1" u="none" strike="noStrike" cap="none" normalizeH="0" baseline="3000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1.0</a:t>
                      </a:r>
                      <a:endParaRPr kumimoji="0" lang="ru-RU" sz="1800" b="1" u="none" strike="noStrike" cap="none" normalizeH="0" baseline="3000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1.8</a:t>
                      </a:r>
                      <a:endParaRPr kumimoji="0" lang="ru-RU" sz="1800" b="1" u="none" strike="noStrike" cap="none" normalizeH="0" baseline="3000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4.9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0.6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.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.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3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.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1.1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3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.5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71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ru-RU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-AKCPGRVVGGC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-ARVVGGC </a:t>
                      </a:r>
                      <a:endParaRPr kumimoji="0" lang="ru-RU" sz="1800" b="1" u="none" strike="noStrike" cap="all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-AGPRP</a:t>
                      </a:r>
                      <a:endParaRPr kumimoji="0" lang="ru-RU" sz="1800" b="1" u="none" strike="noStrike" cap="all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-AKKKK</a:t>
                      </a:r>
                      <a:endParaRPr kumimoji="0" lang="ru-RU" sz="1800" b="1" u="none" strike="noStrike" cap="all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-AKKKKGPRP</a:t>
                      </a:r>
                      <a:r>
                        <a:rPr kumimoji="0" lang="ru-RU" sz="1800" b="1" u="none" strike="noStrike" cap="all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endParaRPr kumimoji="0" lang="ru-RU" sz="1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1 186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  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730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   495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    600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 1 007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310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320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400</a:t>
                      </a:r>
                      <a:endParaRPr kumimoji="0" lang="ru-RU" sz="1800" b="1" u="none" strike="noStrike" cap="none" normalizeH="0" baseline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200</a:t>
                      </a:r>
                      <a:endParaRPr kumimoji="0" lang="ru-RU" sz="1800" b="1" u="none" strike="noStrike" cap="none" normalizeH="0" baseline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260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3.3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3.6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3.5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sym typeface="Symbol" pitchFamily="18" charset="2"/>
                        </a:rPr>
                        <a:t>2.1</a:t>
                      </a:r>
                      <a:endParaRPr kumimoji="0" lang="ru-RU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3.4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1.7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1.2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2.8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539750" y="3425825"/>
            <a:ext cx="431800" cy="431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AutoShape 39"/>
          <p:cNvSpPr>
            <a:spLocks noChangeArrowheads="1"/>
          </p:cNvSpPr>
          <p:nvPr/>
        </p:nvSpPr>
        <p:spPr bwMode="auto">
          <a:xfrm rot="10800000">
            <a:off x="539750" y="5283200"/>
            <a:ext cx="431800" cy="431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3" name="Рисунок 1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8F465314-3AB6-4EAC-AFE0-AF6C64B3673B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latin typeface="Trebuchet MS" pitchFamily="34" charset="0"/>
              </a:rPr>
              <a:pPr/>
              <a:t>17</a:t>
            </a:fld>
            <a:endParaRPr lang="ru-RU" sz="1600" dirty="0">
              <a:latin typeface="Trebuchet MS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95536" y="1988245"/>
            <a:ext cx="8243888" cy="17287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Аффинная хроматография: </a:t>
            </a:r>
            <a:r>
              <a:rPr kumimoji="0" lang="en-US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от моделей биологических частиц к реальным вирусам </a:t>
            </a:r>
            <a:b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endParaRPr kumimoji="0" lang="ru-RU" sz="4000" b="1" i="0" u="none" strike="noStrike" kern="1200" cap="all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8F465314-3AB6-4EAC-AFE0-AF6C64B3673B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F5939F0-510B-42A9-BF0B-C2B225C9D604}" type="slidenum">
              <a:rPr lang="ru-RU" sz="1600" smtClean="0">
                <a:latin typeface="Trebuchet MS" pitchFamily="34" charset="0"/>
              </a:rPr>
              <a:pPr/>
              <a:t>18</a:t>
            </a:fld>
            <a:endParaRPr lang="ru-RU" sz="1600" dirty="0">
              <a:latin typeface="Trebuchet MS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5496" y="188640"/>
            <a:ext cx="7920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Основные характеристики вирусов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660232" y="5373688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D=20-300 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нм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230540" y="1412776"/>
            <a:ext cx="5429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Форма, </a:t>
            </a: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близкая к сферической</a:t>
            </a:r>
          </a:p>
        </p:txBody>
      </p:sp>
      <p:pic>
        <p:nvPicPr>
          <p:cNvPr id="18" name="Picture 10" descr="hepatit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989138"/>
            <a:ext cx="21605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fluvirion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060575"/>
            <a:ext cx="13128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West-Nile-B-1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5913" y="2493963"/>
            <a:ext cx="11144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VIRUS-coronavirus-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300" y="4197350"/>
            <a:ext cx="110331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4941888"/>
            <a:ext cx="15113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Рисунок рабочего стола Internet Explor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100" y="4554538"/>
            <a:ext cx="1793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adenovirus-15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163" y="3022600"/>
            <a:ext cx="7762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092950" y="3860800"/>
            <a:ext cx="20510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cap="all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Вирус-специфические</a:t>
            </a:r>
            <a:r>
              <a:rPr lang="ru-RU" cap="all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ru-RU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белки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 flipV="1">
            <a:off x="6732588" y="3284538"/>
            <a:ext cx="360362" cy="936625"/>
          </a:xfrm>
          <a:prstGeom prst="line">
            <a:avLst/>
          </a:prstGeom>
          <a:noFill/>
          <a:ln w="9525">
            <a:solidFill>
              <a:srgbClr val="8EB4E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 flipV="1">
            <a:off x="5076825" y="3357563"/>
            <a:ext cx="2016125" cy="863600"/>
          </a:xfrm>
          <a:prstGeom prst="line">
            <a:avLst/>
          </a:prstGeom>
          <a:noFill/>
          <a:ln w="9525">
            <a:solidFill>
              <a:srgbClr val="8EB4E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>
            <a:off x="5364163" y="4221163"/>
            <a:ext cx="1728787" cy="1223962"/>
          </a:xfrm>
          <a:prstGeom prst="line">
            <a:avLst/>
          </a:prstGeom>
          <a:noFill/>
          <a:ln w="9525">
            <a:solidFill>
              <a:srgbClr val="8EB4E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H="1">
            <a:off x="3059113" y="4221163"/>
            <a:ext cx="4033837" cy="1439862"/>
          </a:xfrm>
          <a:prstGeom prst="line">
            <a:avLst/>
          </a:prstGeom>
          <a:noFill/>
          <a:ln w="9525">
            <a:solidFill>
              <a:srgbClr val="8EB4E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H="1" flipV="1">
            <a:off x="2268538" y="2781300"/>
            <a:ext cx="4824412" cy="1439863"/>
          </a:xfrm>
          <a:prstGeom prst="line">
            <a:avLst/>
          </a:prstGeom>
          <a:noFill/>
          <a:ln w="9525">
            <a:solidFill>
              <a:srgbClr val="8EB4E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971550" y="4221163"/>
            <a:ext cx="6121400" cy="360362"/>
          </a:xfrm>
          <a:prstGeom prst="line">
            <a:avLst/>
          </a:prstGeom>
          <a:noFill/>
          <a:ln w="9525">
            <a:solidFill>
              <a:srgbClr val="8EB4E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H="1" flipV="1">
            <a:off x="827088" y="3141663"/>
            <a:ext cx="6265862" cy="1079500"/>
          </a:xfrm>
          <a:prstGeom prst="line">
            <a:avLst/>
          </a:prstGeom>
          <a:noFill/>
          <a:ln w="9525">
            <a:solidFill>
              <a:srgbClr val="8EB4E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19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07504" y="260648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Получение вирусоподобных частиц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2060575"/>
            <a:ext cx="28956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11863" y="2060575"/>
            <a:ext cx="2743200" cy="3073401"/>
            <a:chOff x="3504" y="336"/>
            <a:chExt cx="1728" cy="1936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080" y="1981"/>
              <a:ext cx="8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D</a:t>
              </a:r>
              <a:r>
                <a:rPr lang="ru-RU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=84 нм</a:t>
              </a: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504" y="336"/>
              <a:ext cx="1728" cy="1619"/>
              <a:chOff x="3744" y="672"/>
              <a:chExt cx="1571" cy="1571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3897" y="844"/>
                <a:ext cx="1278" cy="1240"/>
              </a:xfrm>
              <a:prstGeom prst="ellipse">
                <a:avLst/>
              </a:prstGeom>
              <a:gradFill rotWithShape="1">
                <a:gsLst>
                  <a:gs pos="0">
                    <a:srgbClr val="CAC0D8"/>
                  </a:gs>
                  <a:gs pos="100000">
                    <a:srgbClr val="837D8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1640977">
                <a:off x="3984" y="1776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473746">
                <a:off x="4272" y="1968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-1223012">
                <a:off x="4560" y="1885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5739879">
                <a:off x="4109" y="1459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 rot="4530100">
                <a:off x="3773" y="1507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 rot="6691448">
                <a:off x="3869" y="1171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8431936">
                <a:off x="3917" y="835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 rot="-8054637">
                <a:off x="4301" y="1056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-4708207">
                <a:off x="4637" y="1603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 rot="9984749">
                <a:off x="4320" y="672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 rot="-9123271">
                <a:off x="4704" y="768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 rot="-2330811">
                <a:off x="4896" y="1776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 rot="-5662848">
                <a:off x="5021" y="1219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 rot="-7652823">
                <a:off x="4992" y="912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 rot="-3561281">
                <a:off x="5069" y="1507"/>
                <a:ext cx="218" cy="275"/>
              </a:xfrm>
              <a:custGeom>
                <a:avLst/>
                <a:gdLst>
                  <a:gd name="T0" fmla="*/ 1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2 h 2677"/>
                  <a:gd name="T8" fmla="*/ 1 w 1709"/>
                  <a:gd name="T9" fmla="*/ 3 h 2677"/>
                  <a:gd name="T10" fmla="*/ 2 w 1709"/>
                  <a:gd name="T11" fmla="*/ 3 h 2677"/>
                  <a:gd name="T12" fmla="*/ 3 w 1709"/>
                  <a:gd name="T13" fmla="*/ 3 h 2677"/>
                  <a:gd name="T14" fmla="*/ 3 w 1709"/>
                  <a:gd name="T15" fmla="*/ 2 h 2677"/>
                  <a:gd name="T16" fmla="*/ 3 w 1709"/>
                  <a:gd name="T17" fmla="*/ 2 h 2677"/>
                  <a:gd name="T18" fmla="*/ 3 w 1709"/>
                  <a:gd name="T19" fmla="*/ 2 h 2677"/>
                  <a:gd name="T20" fmla="*/ 3 w 1709"/>
                  <a:gd name="T21" fmla="*/ 1 h 2677"/>
                  <a:gd name="T22" fmla="*/ 3 w 1709"/>
                  <a:gd name="T23" fmla="*/ 1 h 2677"/>
                  <a:gd name="T24" fmla="*/ 3 w 1709"/>
                  <a:gd name="T25" fmla="*/ 0 h 2677"/>
                  <a:gd name="T26" fmla="*/ 2 w 1709"/>
                  <a:gd name="T27" fmla="*/ 0 h 2677"/>
                  <a:gd name="T28" fmla="*/ 2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1 h 2677"/>
                  <a:gd name="T38" fmla="*/ 1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 rot="8100345">
                <a:off x="4656" y="1248"/>
                <a:ext cx="192" cy="288"/>
              </a:xfrm>
              <a:custGeom>
                <a:avLst/>
                <a:gdLst>
                  <a:gd name="T0" fmla="*/ 0 w 1709"/>
                  <a:gd name="T1" fmla="*/ 2 h 2677"/>
                  <a:gd name="T2" fmla="*/ 0 w 1709"/>
                  <a:gd name="T3" fmla="*/ 2 h 2677"/>
                  <a:gd name="T4" fmla="*/ 0 w 1709"/>
                  <a:gd name="T5" fmla="*/ 2 h 2677"/>
                  <a:gd name="T6" fmla="*/ 0 w 1709"/>
                  <a:gd name="T7" fmla="*/ 3 h 2677"/>
                  <a:gd name="T8" fmla="*/ 1 w 1709"/>
                  <a:gd name="T9" fmla="*/ 3 h 2677"/>
                  <a:gd name="T10" fmla="*/ 1 w 1709"/>
                  <a:gd name="T11" fmla="*/ 3 h 2677"/>
                  <a:gd name="T12" fmla="*/ 2 w 1709"/>
                  <a:gd name="T13" fmla="*/ 3 h 2677"/>
                  <a:gd name="T14" fmla="*/ 2 w 1709"/>
                  <a:gd name="T15" fmla="*/ 3 h 2677"/>
                  <a:gd name="T16" fmla="*/ 2 w 1709"/>
                  <a:gd name="T17" fmla="*/ 2 h 2677"/>
                  <a:gd name="T18" fmla="*/ 2 w 1709"/>
                  <a:gd name="T19" fmla="*/ 2 h 2677"/>
                  <a:gd name="T20" fmla="*/ 2 w 1709"/>
                  <a:gd name="T21" fmla="*/ 1 h 2677"/>
                  <a:gd name="T22" fmla="*/ 2 w 1709"/>
                  <a:gd name="T23" fmla="*/ 1 h 2677"/>
                  <a:gd name="T24" fmla="*/ 2 w 1709"/>
                  <a:gd name="T25" fmla="*/ 0 h 2677"/>
                  <a:gd name="T26" fmla="*/ 2 w 1709"/>
                  <a:gd name="T27" fmla="*/ 0 h 2677"/>
                  <a:gd name="T28" fmla="*/ 1 w 1709"/>
                  <a:gd name="T29" fmla="*/ 0 h 2677"/>
                  <a:gd name="T30" fmla="*/ 1 w 1709"/>
                  <a:gd name="T31" fmla="*/ 0 h 2677"/>
                  <a:gd name="T32" fmla="*/ 0 w 1709"/>
                  <a:gd name="T33" fmla="*/ 0 h 2677"/>
                  <a:gd name="T34" fmla="*/ 0 w 1709"/>
                  <a:gd name="T35" fmla="*/ 1 h 2677"/>
                  <a:gd name="T36" fmla="*/ 0 w 1709"/>
                  <a:gd name="T37" fmla="*/ 2 h 2677"/>
                  <a:gd name="T38" fmla="*/ 0 w 1709"/>
                  <a:gd name="T39" fmla="*/ 2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ru-RU" sz="1000">
                  <a:latin typeface="Tahoma" pitchFamily="34" charset="0"/>
                </a:endParaRPr>
              </a:p>
            </p:txBody>
          </p:sp>
        </p:grp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586163" y="2781300"/>
            <a:ext cx="2209800" cy="685800"/>
            <a:chOff x="2112" y="720"/>
            <a:chExt cx="1392" cy="432"/>
          </a:xfrm>
        </p:grpSpPr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2112" y="1008"/>
              <a:ext cx="1392" cy="144"/>
            </a:xfrm>
            <a:prstGeom prst="rightArrow">
              <a:avLst>
                <a:gd name="adj1" fmla="val 50000"/>
                <a:gd name="adj2" fmla="val 241667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 sz="1000">
                <a:latin typeface="Tahoma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rot="10800000">
              <a:off x="2640" y="720"/>
              <a:ext cx="240" cy="288"/>
            </a:xfrm>
            <a:custGeom>
              <a:avLst/>
              <a:gdLst>
                <a:gd name="T0" fmla="*/ 1 w 1709"/>
                <a:gd name="T1" fmla="*/ 2 h 2677"/>
                <a:gd name="T2" fmla="*/ 0 w 1709"/>
                <a:gd name="T3" fmla="*/ 2 h 2677"/>
                <a:gd name="T4" fmla="*/ 0 w 1709"/>
                <a:gd name="T5" fmla="*/ 2 h 2677"/>
                <a:gd name="T6" fmla="*/ 0 w 1709"/>
                <a:gd name="T7" fmla="*/ 3 h 2677"/>
                <a:gd name="T8" fmla="*/ 1 w 1709"/>
                <a:gd name="T9" fmla="*/ 3 h 2677"/>
                <a:gd name="T10" fmla="*/ 3 w 1709"/>
                <a:gd name="T11" fmla="*/ 3 h 2677"/>
                <a:gd name="T12" fmla="*/ 4 w 1709"/>
                <a:gd name="T13" fmla="*/ 3 h 2677"/>
                <a:gd name="T14" fmla="*/ 5 w 1709"/>
                <a:gd name="T15" fmla="*/ 3 h 2677"/>
                <a:gd name="T16" fmla="*/ 4 w 1709"/>
                <a:gd name="T17" fmla="*/ 2 h 2677"/>
                <a:gd name="T18" fmla="*/ 4 w 1709"/>
                <a:gd name="T19" fmla="*/ 2 h 2677"/>
                <a:gd name="T20" fmla="*/ 4 w 1709"/>
                <a:gd name="T21" fmla="*/ 1 h 2677"/>
                <a:gd name="T22" fmla="*/ 4 w 1709"/>
                <a:gd name="T23" fmla="*/ 1 h 2677"/>
                <a:gd name="T24" fmla="*/ 4 w 1709"/>
                <a:gd name="T25" fmla="*/ 0 h 2677"/>
                <a:gd name="T26" fmla="*/ 3 w 1709"/>
                <a:gd name="T27" fmla="*/ 0 h 2677"/>
                <a:gd name="T28" fmla="*/ 2 w 1709"/>
                <a:gd name="T29" fmla="*/ 0 h 2677"/>
                <a:gd name="T30" fmla="*/ 1 w 1709"/>
                <a:gd name="T31" fmla="*/ 0 h 2677"/>
                <a:gd name="T32" fmla="*/ 0 w 1709"/>
                <a:gd name="T33" fmla="*/ 0 h 2677"/>
                <a:gd name="T34" fmla="*/ 0 w 1709"/>
                <a:gd name="T35" fmla="*/ 1 h 2677"/>
                <a:gd name="T36" fmla="*/ 1 w 1709"/>
                <a:gd name="T37" fmla="*/ 2 h 2677"/>
                <a:gd name="T38" fmla="*/ 1 w 1709"/>
                <a:gd name="T39" fmla="*/ 2 h 26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9"/>
                <a:gd name="T61" fmla="*/ 0 h 2677"/>
                <a:gd name="T62" fmla="*/ 1709 w 1709"/>
                <a:gd name="T63" fmla="*/ 2677 h 26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9" h="2677">
                  <a:moveTo>
                    <a:pt x="227" y="1550"/>
                  </a:moveTo>
                  <a:cubicBezTo>
                    <a:pt x="212" y="1633"/>
                    <a:pt x="129" y="1709"/>
                    <a:pt x="91" y="1777"/>
                  </a:cubicBezTo>
                  <a:cubicBezTo>
                    <a:pt x="53" y="1845"/>
                    <a:pt x="0" y="1882"/>
                    <a:pt x="0" y="1958"/>
                  </a:cubicBezTo>
                  <a:cubicBezTo>
                    <a:pt x="0" y="2034"/>
                    <a:pt x="8" y="2163"/>
                    <a:pt x="91" y="2231"/>
                  </a:cubicBezTo>
                  <a:cubicBezTo>
                    <a:pt x="174" y="2299"/>
                    <a:pt x="363" y="2299"/>
                    <a:pt x="499" y="2367"/>
                  </a:cubicBezTo>
                  <a:cubicBezTo>
                    <a:pt x="635" y="2435"/>
                    <a:pt x="749" y="2601"/>
                    <a:pt x="908" y="2639"/>
                  </a:cubicBezTo>
                  <a:cubicBezTo>
                    <a:pt x="1067" y="2677"/>
                    <a:pt x="1324" y="2647"/>
                    <a:pt x="1452" y="2594"/>
                  </a:cubicBezTo>
                  <a:cubicBezTo>
                    <a:pt x="1580" y="2541"/>
                    <a:pt x="1649" y="2442"/>
                    <a:pt x="1679" y="2321"/>
                  </a:cubicBezTo>
                  <a:cubicBezTo>
                    <a:pt x="1709" y="2200"/>
                    <a:pt x="1678" y="2011"/>
                    <a:pt x="1633" y="1868"/>
                  </a:cubicBezTo>
                  <a:cubicBezTo>
                    <a:pt x="1588" y="1725"/>
                    <a:pt x="1437" y="1588"/>
                    <a:pt x="1407" y="1460"/>
                  </a:cubicBezTo>
                  <a:cubicBezTo>
                    <a:pt x="1377" y="1332"/>
                    <a:pt x="1437" y="1256"/>
                    <a:pt x="1452" y="1097"/>
                  </a:cubicBezTo>
                  <a:cubicBezTo>
                    <a:pt x="1467" y="938"/>
                    <a:pt x="1512" y="681"/>
                    <a:pt x="1497" y="507"/>
                  </a:cubicBezTo>
                  <a:cubicBezTo>
                    <a:pt x="1482" y="333"/>
                    <a:pt x="1429" y="106"/>
                    <a:pt x="1361" y="53"/>
                  </a:cubicBezTo>
                  <a:cubicBezTo>
                    <a:pt x="1293" y="0"/>
                    <a:pt x="1195" y="151"/>
                    <a:pt x="1089" y="189"/>
                  </a:cubicBezTo>
                  <a:cubicBezTo>
                    <a:pt x="983" y="227"/>
                    <a:pt x="847" y="287"/>
                    <a:pt x="726" y="280"/>
                  </a:cubicBezTo>
                  <a:cubicBezTo>
                    <a:pt x="605" y="273"/>
                    <a:pt x="461" y="129"/>
                    <a:pt x="363" y="144"/>
                  </a:cubicBezTo>
                  <a:cubicBezTo>
                    <a:pt x="265" y="159"/>
                    <a:pt x="174" y="235"/>
                    <a:pt x="136" y="371"/>
                  </a:cubicBezTo>
                  <a:cubicBezTo>
                    <a:pt x="98" y="507"/>
                    <a:pt x="128" y="810"/>
                    <a:pt x="136" y="961"/>
                  </a:cubicBezTo>
                  <a:cubicBezTo>
                    <a:pt x="144" y="1112"/>
                    <a:pt x="167" y="1180"/>
                    <a:pt x="182" y="1278"/>
                  </a:cubicBezTo>
                  <a:cubicBezTo>
                    <a:pt x="197" y="1376"/>
                    <a:pt x="242" y="1467"/>
                    <a:pt x="227" y="155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44A9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 sz="1000">
                <a:latin typeface="Tahoma" pitchFamily="34" charset="0"/>
              </a:endParaRPr>
            </a:p>
          </p:txBody>
        </p:sp>
      </p:grp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563938" y="3500438"/>
            <a:ext cx="2232025" cy="2168525"/>
          </a:xfrm>
          <a:prstGeom prst="ellipse">
            <a:avLst/>
          </a:prstGeom>
          <a:gradFill rotWithShape="1">
            <a:gsLst>
              <a:gs pos="0">
                <a:srgbClr val="CAC0D8"/>
              </a:gs>
              <a:gs pos="100000">
                <a:srgbClr val="CAC0D8">
                  <a:gamma/>
                  <a:shade val="7490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латекс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995738" y="5805488"/>
            <a:ext cx="1422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D=80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нм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1042988" y="5084763"/>
            <a:ext cx="2079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=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0-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30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0 нм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DC3CAEF6-5738-4B27-B739-C62E6428F773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2119AA4-237D-4ECD-9FAA-2BE136BDC121}" type="slidenum"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Рисунок 4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IMC RAS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95400" y="4048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16200000">
            <a:off x="1158578" y="1945878"/>
            <a:ext cx="288925" cy="950913"/>
          </a:xfrm>
          <a:prstGeom prst="downArrow">
            <a:avLst>
              <a:gd name="adj1" fmla="val 50000"/>
              <a:gd name="adj2" fmla="val 8228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29483" y="3789040"/>
            <a:ext cx="60189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Биологические чипы: детектирование микро- и </a:t>
            </a:r>
            <a:r>
              <a:rPr lang="ru-RU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наноколичеств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биологических веществ в сложных смесях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34171" y="4869160"/>
            <a:ext cx="5902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Конструирование полимерных носителей</a:t>
            </a: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управляющих поведением клеток (инженерия костной ткани)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051720" y="2206501"/>
            <a:ext cx="6481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Аффинная хроматография: простейшая модель </a:t>
            </a:r>
            <a:r>
              <a:rPr lang="ru-RU" sz="20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биораспознающих</a:t>
            </a: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систем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79512" y="116632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Полимерные системы </a:t>
            </a:r>
          </a:p>
          <a:p>
            <a:pPr algn="ctr">
              <a:defRPr/>
            </a:pP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биологического распознавания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396679" y="3027040"/>
            <a:ext cx="649580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Аффинная хроматография: от моделей биологических частиц к реальным вирусам</a:t>
            </a: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 rot="16200000">
            <a:off x="1503809" y="2811612"/>
            <a:ext cx="288925" cy="950912"/>
          </a:xfrm>
          <a:prstGeom prst="downArrow">
            <a:avLst>
              <a:gd name="adj1" fmla="val 50000"/>
              <a:gd name="adj2" fmla="val 8228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16200000">
            <a:off x="1878658" y="3602062"/>
            <a:ext cx="288925" cy="950912"/>
          </a:xfrm>
          <a:prstGeom prst="downArrow">
            <a:avLst>
              <a:gd name="adj1" fmla="val 50000"/>
              <a:gd name="adj2" fmla="val 8228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 rot="16200000">
            <a:off x="2223889" y="4610174"/>
            <a:ext cx="288925" cy="950913"/>
          </a:xfrm>
          <a:prstGeom prst="downArrow">
            <a:avLst>
              <a:gd name="adj1" fmla="val 50000"/>
              <a:gd name="adj2" fmla="val 8228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20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528" y="269776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Наружная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мембрана Вируса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endParaRPr lang="ru-RU" sz="4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367" y="1720850"/>
            <a:ext cx="70580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355976" y="5149850"/>
            <a:ext cx="1742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cap="all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Фосфолипид</a:t>
            </a:r>
            <a:endParaRPr lang="ru-RU" cap="all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403350" y="1766888"/>
            <a:ext cx="1911351" cy="1085850"/>
            <a:chOff x="884" y="1113"/>
            <a:chExt cx="1204" cy="684"/>
          </a:xfrm>
        </p:grpSpPr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884" y="1113"/>
              <a:ext cx="12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cap="all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Олигосахарид</a:t>
              </a: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 flipH="1">
              <a:off x="1202" y="1344"/>
              <a:ext cx="91" cy="226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12" name="Line 26"/>
            <p:cNvSpPr>
              <a:spLocks noChangeShapeType="1"/>
            </p:cNvSpPr>
            <p:nvPr/>
          </p:nvSpPr>
          <p:spPr bwMode="auto">
            <a:xfrm>
              <a:off x="1383" y="1344"/>
              <a:ext cx="272" cy="453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492502" y="2081213"/>
            <a:ext cx="2041527" cy="915987"/>
            <a:chOff x="2200" y="1311"/>
            <a:chExt cx="1286" cy="577"/>
          </a:xfrm>
        </p:grpSpPr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2426" y="1311"/>
              <a:ext cx="10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cap="all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Гликолипид</a:t>
              </a: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2880" y="1570"/>
              <a:ext cx="0" cy="317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H="1">
              <a:off x="2200" y="1525"/>
              <a:ext cx="590" cy="363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5508627" y="2205038"/>
            <a:ext cx="1439863" cy="936625"/>
            <a:chOff x="3470" y="1389"/>
            <a:chExt cx="907" cy="590"/>
          </a:xfrm>
        </p:grpSpPr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3470" y="1389"/>
              <a:ext cx="5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cap="all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Белок</a:t>
              </a:r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 flipH="1">
              <a:off x="3470" y="1616"/>
              <a:ext cx="226" cy="317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3787" y="1616"/>
              <a:ext cx="590" cy="363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latin typeface="Trebuchet MS" pitchFamily="34" charset="0"/>
              </a:endParaRPr>
            </a:p>
          </p:txBody>
        </p:sp>
      </p:grpSp>
      <p:sp>
        <p:nvSpPr>
          <p:cNvPr id="21" name="Line 37"/>
          <p:cNvSpPr>
            <a:spLocks noChangeShapeType="1"/>
          </p:cNvSpPr>
          <p:nvPr/>
        </p:nvSpPr>
        <p:spPr bwMode="auto">
          <a:xfrm flipH="1" flipV="1">
            <a:off x="4355976" y="4724400"/>
            <a:ext cx="431800" cy="5048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 flipH="1" flipV="1">
            <a:off x="4788024" y="3716338"/>
            <a:ext cx="144462" cy="14414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21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7504" y="233353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Модель взаимодействия вирус-клетка</a:t>
            </a:r>
            <a:endParaRPr lang="ru-RU" sz="4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00100" y="4652963"/>
            <a:ext cx="1361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i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Лиганды</a:t>
            </a:r>
            <a:endParaRPr lang="ru-RU" sz="2000" i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6" name="Group 247"/>
          <p:cNvGrpSpPr>
            <a:grpSpLocks/>
          </p:cNvGrpSpPr>
          <p:nvPr/>
        </p:nvGrpSpPr>
        <p:grpSpPr bwMode="auto">
          <a:xfrm>
            <a:off x="831850" y="1646238"/>
            <a:ext cx="4038600" cy="2944812"/>
            <a:chOff x="524" y="1037"/>
            <a:chExt cx="2544" cy="1855"/>
          </a:xfrm>
        </p:grpSpPr>
        <p:sp>
          <p:nvSpPr>
            <p:cNvPr id="7" name="Oval 24"/>
            <p:cNvSpPr>
              <a:spLocks noChangeArrowheads="1"/>
            </p:cNvSpPr>
            <p:nvPr/>
          </p:nvSpPr>
          <p:spPr bwMode="auto">
            <a:xfrm>
              <a:off x="2065" y="1761"/>
              <a:ext cx="785" cy="698"/>
            </a:xfrm>
            <a:prstGeom prst="ellipse">
              <a:avLst/>
            </a:prstGeom>
            <a:gradFill rotWithShape="1">
              <a:gsLst>
                <a:gs pos="0">
                  <a:srgbClr val="CAC0D8"/>
                </a:gs>
                <a:gs pos="100000">
                  <a:srgbClr val="9790A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000">
                <a:latin typeface="Trebuchet MS" pitchFamily="34" charset="0"/>
              </a:endParaRPr>
            </a:p>
          </p:txBody>
        </p:sp>
        <p:grpSp>
          <p:nvGrpSpPr>
            <p:cNvPr id="8" name="Group 25"/>
            <p:cNvGrpSpPr>
              <a:grpSpLocks/>
            </p:cNvGrpSpPr>
            <p:nvPr/>
          </p:nvGrpSpPr>
          <p:grpSpPr bwMode="auto">
            <a:xfrm rot="-7891248">
              <a:off x="2731" y="1745"/>
              <a:ext cx="162" cy="319"/>
              <a:chOff x="4752" y="2592"/>
              <a:chExt cx="408" cy="736"/>
            </a:xfrm>
          </p:grpSpPr>
          <p:sp>
            <p:nvSpPr>
              <p:cNvPr id="85" name="AutoShape 26"/>
              <p:cNvSpPr>
                <a:spLocks noChangeArrowheads="1"/>
              </p:cNvSpPr>
              <p:nvPr/>
            </p:nvSpPr>
            <p:spPr bwMode="auto">
              <a:xfrm rot="-3959586">
                <a:off x="4708" y="316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86" name="AutoShape 27"/>
              <p:cNvSpPr>
                <a:spLocks noChangeArrowheads="1"/>
              </p:cNvSpPr>
              <p:nvPr/>
            </p:nvSpPr>
            <p:spPr bwMode="auto">
              <a:xfrm rot="-3959586">
                <a:off x="4804" y="2972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87" name="AutoShape 28"/>
              <p:cNvSpPr>
                <a:spLocks noChangeArrowheads="1"/>
              </p:cNvSpPr>
              <p:nvPr/>
            </p:nvSpPr>
            <p:spPr bwMode="auto">
              <a:xfrm rot="-3293871">
                <a:off x="4900" y="280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88" name="AutoShape 29"/>
              <p:cNvSpPr>
                <a:spLocks noChangeArrowheads="1"/>
              </p:cNvSpPr>
              <p:nvPr/>
            </p:nvSpPr>
            <p:spPr bwMode="auto">
              <a:xfrm rot="-3959586">
                <a:off x="4996" y="2636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rot="1059066">
              <a:off x="2506" y="1616"/>
              <a:ext cx="105" cy="288"/>
              <a:chOff x="4944" y="2983"/>
              <a:chExt cx="241" cy="729"/>
            </a:xfrm>
          </p:grpSpPr>
          <p:sp>
            <p:nvSpPr>
              <p:cNvPr id="81" name="AutoShape 31"/>
              <p:cNvSpPr>
                <a:spLocks noChangeArrowheads="1"/>
              </p:cNvSpPr>
              <p:nvPr/>
            </p:nvSpPr>
            <p:spPr bwMode="auto">
              <a:xfrm rot="-5886887">
                <a:off x="5020" y="354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82" name="AutoShape 32"/>
              <p:cNvSpPr>
                <a:spLocks noChangeArrowheads="1"/>
              </p:cNvSpPr>
              <p:nvPr/>
            </p:nvSpPr>
            <p:spPr bwMode="auto">
              <a:xfrm rot="-7353524">
                <a:off x="4948" y="337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83" name="AutoShape 33"/>
              <p:cNvSpPr>
                <a:spLocks noChangeArrowheads="1"/>
              </p:cNvSpPr>
              <p:nvPr/>
            </p:nvSpPr>
            <p:spPr bwMode="auto">
              <a:xfrm rot="-5221173">
                <a:off x="4900" y="316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84" name="AutoShape 34"/>
              <p:cNvSpPr>
                <a:spLocks noChangeArrowheads="1"/>
              </p:cNvSpPr>
              <p:nvPr/>
            </p:nvSpPr>
            <p:spPr bwMode="auto">
              <a:xfrm rot="-2413262">
                <a:off x="4977" y="2983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 rot="-3896237">
              <a:off x="2839" y="2069"/>
              <a:ext cx="63" cy="395"/>
              <a:chOff x="5078" y="2795"/>
              <a:chExt cx="154" cy="809"/>
            </a:xfrm>
          </p:grpSpPr>
          <p:sp>
            <p:nvSpPr>
              <p:cNvPr id="77" name="AutoShape 36"/>
              <p:cNvSpPr>
                <a:spLocks noChangeArrowheads="1"/>
              </p:cNvSpPr>
              <p:nvPr/>
            </p:nvSpPr>
            <p:spPr bwMode="auto">
              <a:xfrm rot="-6231019">
                <a:off x="5037" y="344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78" name="AutoShape 37"/>
              <p:cNvSpPr>
                <a:spLocks noChangeArrowheads="1"/>
              </p:cNvSpPr>
              <p:nvPr/>
            </p:nvSpPr>
            <p:spPr bwMode="auto">
              <a:xfrm rot="-4741488">
                <a:off x="5034" y="3225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79" name="AutoShape 38"/>
              <p:cNvSpPr>
                <a:spLocks noChangeArrowheads="1"/>
              </p:cNvSpPr>
              <p:nvPr/>
            </p:nvSpPr>
            <p:spPr bwMode="auto">
              <a:xfrm rot="-4931645">
                <a:off x="5068" y="3036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80" name="AutoShape 39"/>
              <p:cNvSpPr>
                <a:spLocks noChangeArrowheads="1"/>
              </p:cNvSpPr>
              <p:nvPr/>
            </p:nvSpPr>
            <p:spPr bwMode="auto">
              <a:xfrm rot="-5597358">
                <a:off x="5050" y="2839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 rot="3159149">
              <a:off x="2034" y="2112"/>
              <a:ext cx="96" cy="316"/>
              <a:chOff x="4944" y="2983"/>
              <a:chExt cx="241" cy="729"/>
            </a:xfrm>
          </p:grpSpPr>
          <p:sp>
            <p:nvSpPr>
              <p:cNvPr id="73" name="AutoShape 41"/>
              <p:cNvSpPr>
                <a:spLocks noChangeArrowheads="1"/>
              </p:cNvSpPr>
              <p:nvPr/>
            </p:nvSpPr>
            <p:spPr bwMode="auto">
              <a:xfrm rot="-5886887">
                <a:off x="5020" y="354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74" name="AutoShape 42"/>
              <p:cNvSpPr>
                <a:spLocks noChangeArrowheads="1"/>
              </p:cNvSpPr>
              <p:nvPr/>
            </p:nvSpPr>
            <p:spPr bwMode="auto">
              <a:xfrm rot="-7353524">
                <a:off x="4948" y="337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75" name="AutoShape 43"/>
              <p:cNvSpPr>
                <a:spLocks noChangeArrowheads="1"/>
              </p:cNvSpPr>
              <p:nvPr/>
            </p:nvSpPr>
            <p:spPr bwMode="auto">
              <a:xfrm rot="-5221173">
                <a:off x="4900" y="316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76" name="AutoShape 44"/>
              <p:cNvSpPr>
                <a:spLocks noChangeArrowheads="1"/>
              </p:cNvSpPr>
              <p:nvPr/>
            </p:nvSpPr>
            <p:spPr bwMode="auto">
              <a:xfrm rot="-2413262">
                <a:off x="4977" y="2983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 rot="-2237551">
              <a:off x="2257" y="1578"/>
              <a:ext cx="145" cy="299"/>
              <a:chOff x="4968" y="2443"/>
              <a:chExt cx="336" cy="757"/>
            </a:xfrm>
          </p:grpSpPr>
          <p:sp>
            <p:nvSpPr>
              <p:cNvPr id="69" name="AutoShape 46"/>
              <p:cNvSpPr>
                <a:spLocks noChangeArrowheads="1"/>
              </p:cNvSpPr>
              <p:nvPr/>
            </p:nvSpPr>
            <p:spPr bwMode="auto">
              <a:xfrm rot="6485360">
                <a:off x="5140" y="2487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70" name="AutoShape 47"/>
              <p:cNvSpPr>
                <a:spLocks noChangeArrowheads="1"/>
              </p:cNvSpPr>
              <p:nvPr/>
            </p:nvSpPr>
            <p:spPr bwMode="auto">
              <a:xfrm rot="5671134">
                <a:off x="5092" y="270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71" name="AutoShape 48"/>
              <p:cNvSpPr>
                <a:spLocks noChangeArrowheads="1"/>
              </p:cNvSpPr>
              <p:nvPr/>
            </p:nvSpPr>
            <p:spPr bwMode="auto">
              <a:xfrm rot="5612047">
                <a:off x="5068" y="290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72" name="AutoShape 49"/>
              <p:cNvSpPr>
                <a:spLocks noChangeArrowheads="1"/>
              </p:cNvSpPr>
              <p:nvPr/>
            </p:nvSpPr>
            <p:spPr bwMode="auto">
              <a:xfrm rot="8452970">
                <a:off x="4968" y="308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 rot="-9405800">
              <a:off x="2155" y="2215"/>
              <a:ext cx="176" cy="290"/>
              <a:chOff x="4752" y="2592"/>
              <a:chExt cx="408" cy="736"/>
            </a:xfrm>
          </p:grpSpPr>
          <p:sp>
            <p:nvSpPr>
              <p:cNvPr id="65" name="AutoShape 51"/>
              <p:cNvSpPr>
                <a:spLocks noChangeArrowheads="1"/>
              </p:cNvSpPr>
              <p:nvPr/>
            </p:nvSpPr>
            <p:spPr bwMode="auto">
              <a:xfrm rot="-3959586">
                <a:off x="4708" y="316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66" name="AutoShape 52"/>
              <p:cNvSpPr>
                <a:spLocks noChangeArrowheads="1"/>
              </p:cNvSpPr>
              <p:nvPr/>
            </p:nvSpPr>
            <p:spPr bwMode="auto">
              <a:xfrm rot="-3959586">
                <a:off x="4804" y="2972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67" name="AutoShape 53"/>
              <p:cNvSpPr>
                <a:spLocks noChangeArrowheads="1"/>
              </p:cNvSpPr>
              <p:nvPr/>
            </p:nvSpPr>
            <p:spPr bwMode="auto">
              <a:xfrm rot="-3293871">
                <a:off x="4900" y="280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68" name="AutoShape 54"/>
              <p:cNvSpPr>
                <a:spLocks noChangeArrowheads="1"/>
              </p:cNvSpPr>
              <p:nvPr/>
            </p:nvSpPr>
            <p:spPr bwMode="auto">
              <a:xfrm rot="-3959586">
                <a:off x="4996" y="2636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4" name="Group 55"/>
            <p:cNvGrpSpPr>
              <a:grpSpLocks/>
            </p:cNvGrpSpPr>
            <p:nvPr/>
          </p:nvGrpSpPr>
          <p:grpSpPr bwMode="auto">
            <a:xfrm rot="4751425">
              <a:off x="1967" y="1941"/>
              <a:ext cx="80" cy="332"/>
              <a:chOff x="4944" y="2576"/>
              <a:chExt cx="201" cy="767"/>
            </a:xfrm>
          </p:grpSpPr>
          <p:sp>
            <p:nvSpPr>
              <p:cNvPr id="61" name="AutoShape 56"/>
              <p:cNvSpPr>
                <a:spLocks noChangeArrowheads="1"/>
              </p:cNvSpPr>
              <p:nvPr/>
            </p:nvSpPr>
            <p:spPr bwMode="auto">
              <a:xfrm rot="3626446">
                <a:off x="4924" y="262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62" name="AutoShape 57"/>
              <p:cNvSpPr>
                <a:spLocks noChangeArrowheads="1"/>
              </p:cNvSpPr>
              <p:nvPr/>
            </p:nvSpPr>
            <p:spPr bwMode="auto">
              <a:xfrm rot="4741670">
                <a:off x="4981" y="279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auto">
              <a:xfrm rot="6981815">
                <a:off x="4962" y="2983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64" name="AutoShape 59"/>
              <p:cNvSpPr>
                <a:spLocks noChangeArrowheads="1"/>
              </p:cNvSpPr>
              <p:nvPr/>
            </p:nvSpPr>
            <p:spPr bwMode="auto">
              <a:xfrm rot="5375330">
                <a:off x="4900" y="3179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2382" y="2355"/>
              <a:ext cx="104" cy="288"/>
              <a:chOff x="4944" y="2983"/>
              <a:chExt cx="241" cy="729"/>
            </a:xfrm>
          </p:grpSpPr>
          <p:sp>
            <p:nvSpPr>
              <p:cNvPr id="57" name="AutoShape 61"/>
              <p:cNvSpPr>
                <a:spLocks noChangeArrowheads="1"/>
              </p:cNvSpPr>
              <p:nvPr/>
            </p:nvSpPr>
            <p:spPr bwMode="auto">
              <a:xfrm rot="-5886887">
                <a:off x="5020" y="354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58" name="AutoShape 62"/>
              <p:cNvSpPr>
                <a:spLocks noChangeArrowheads="1"/>
              </p:cNvSpPr>
              <p:nvPr/>
            </p:nvSpPr>
            <p:spPr bwMode="auto">
              <a:xfrm rot="-7353524">
                <a:off x="4948" y="337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59" name="AutoShape 63"/>
              <p:cNvSpPr>
                <a:spLocks noChangeArrowheads="1"/>
              </p:cNvSpPr>
              <p:nvPr/>
            </p:nvSpPr>
            <p:spPr bwMode="auto">
              <a:xfrm rot="-5221173">
                <a:off x="4900" y="316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60" name="AutoShape 64"/>
              <p:cNvSpPr>
                <a:spLocks noChangeArrowheads="1"/>
              </p:cNvSpPr>
              <p:nvPr/>
            </p:nvSpPr>
            <p:spPr bwMode="auto">
              <a:xfrm rot="-2413262">
                <a:off x="4977" y="2983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6" name="Group 65"/>
            <p:cNvGrpSpPr>
              <a:grpSpLocks/>
            </p:cNvGrpSpPr>
            <p:nvPr/>
          </p:nvGrpSpPr>
          <p:grpSpPr bwMode="auto">
            <a:xfrm rot="-4349901">
              <a:off x="2824" y="1941"/>
              <a:ext cx="96" cy="316"/>
              <a:chOff x="4944" y="2983"/>
              <a:chExt cx="241" cy="729"/>
            </a:xfrm>
          </p:grpSpPr>
          <p:sp>
            <p:nvSpPr>
              <p:cNvPr id="53" name="AutoShape 66"/>
              <p:cNvSpPr>
                <a:spLocks noChangeArrowheads="1"/>
              </p:cNvSpPr>
              <p:nvPr/>
            </p:nvSpPr>
            <p:spPr bwMode="auto">
              <a:xfrm rot="-5886887">
                <a:off x="5020" y="354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54" name="AutoShape 67"/>
              <p:cNvSpPr>
                <a:spLocks noChangeArrowheads="1"/>
              </p:cNvSpPr>
              <p:nvPr/>
            </p:nvSpPr>
            <p:spPr bwMode="auto">
              <a:xfrm rot="-7353524">
                <a:off x="4948" y="337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55" name="AutoShape 68"/>
              <p:cNvSpPr>
                <a:spLocks noChangeArrowheads="1"/>
              </p:cNvSpPr>
              <p:nvPr/>
            </p:nvSpPr>
            <p:spPr bwMode="auto">
              <a:xfrm rot="-5221173">
                <a:off x="4900" y="316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56" name="AutoShape 69"/>
              <p:cNvSpPr>
                <a:spLocks noChangeArrowheads="1"/>
              </p:cNvSpPr>
              <p:nvPr/>
            </p:nvSpPr>
            <p:spPr bwMode="auto">
              <a:xfrm rot="-2413262">
                <a:off x="4977" y="2983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7" name="Group 70"/>
            <p:cNvGrpSpPr>
              <a:grpSpLocks/>
            </p:cNvGrpSpPr>
            <p:nvPr/>
          </p:nvGrpSpPr>
          <p:grpSpPr bwMode="auto">
            <a:xfrm rot="6344496">
              <a:off x="2376" y="2030"/>
              <a:ext cx="132" cy="328"/>
              <a:chOff x="4968" y="2443"/>
              <a:chExt cx="336" cy="757"/>
            </a:xfrm>
          </p:grpSpPr>
          <p:sp>
            <p:nvSpPr>
              <p:cNvPr id="49" name="AutoShape 71"/>
              <p:cNvSpPr>
                <a:spLocks noChangeArrowheads="1"/>
              </p:cNvSpPr>
              <p:nvPr/>
            </p:nvSpPr>
            <p:spPr bwMode="auto">
              <a:xfrm rot="6485360">
                <a:off x="5140" y="2487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50" name="AutoShape 72"/>
              <p:cNvSpPr>
                <a:spLocks noChangeArrowheads="1"/>
              </p:cNvSpPr>
              <p:nvPr/>
            </p:nvSpPr>
            <p:spPr bwMode="auto">
              <a:xfrm rot="5671134">
                <a:off x="5092" y="270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51" name="AutoShape 73"/>
              <p:cNvSpPr>
                <a:spLocks noChangeArrowheads="1"/>
              </p:cNvSpPr>
              <p:nvPr/>
            </p:nvSpPr>
            <p:spPr bwMode="auto">
              <a:xfrm rot="5612047">
                <a:off x="5068" y="290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52" name="AutoShape 74"/>
              <p:cNvSpPr>
                <a:spLocks noChangeArrowheads="1"/>
              </p:cNvSpPr>
              <p:nvPr/>
            </p:nvSpPr>
            <p:spPr bwMode="auto">
              <a:xfrm rot="8452970">
                <a:off x="4968" y="308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8" name="Group 75"/>
            <p:cNvGrpSpPr>
              <a:grpSpLocks/>
            </p:cNvGrpSpPr>
            <p:nvPr/>
          </p:nvGrpSpPr>
          <p:grpSpPr bwMode="auto">
            <a:xfrm rot="-2237551">
              <a:off x="2590" y="2147"/>
              <a:ext cx="145" cy="299"/>
              <a:chOff x="4968" y="2443"/>
              <a:chExt cx="336" cy="757"/>
            </a:xfrm>
          </p:grpSpPr>
          <p:sp>
            <p:nvSpPr>
              <p:cNvPr id="45" name="AutoShape 76"/>
              <p:cNvSpPr>
                <a:spLocks noChangeArrowheads="1"/>
              </p:cNvSpPr>
              <p:nvPr/>
            </p:nvSpPr>
            <p:spPr bwMode="auto">
              <a:xfrm rot="6485360">
                <a:off x="5140" y="2487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46" name="AutoShape 77"/>
              <p:cNvSpPr>
                <a:spLocks noChangeArrowheads="1"/>
              </p:cNvSpPr>
              <p:nvPr/>
            </p:nvSpPr>
            <p:spPr bwMode="auto">
              <a:xfrm rot="5671134">
                <a:off x="5092" y="270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47" name="AutoShape 78"/>
              <p:cNvSpPr>
                <a:spLocks noChangeArrowheads="1"/>
              </p:cNvSpPr>
              <p:nvPr/>
            </p:nvSpPr>
            <p:spPr bwMode="auto">
              <a:xfrm rot="5612047">
                <a:off x="5068" y="290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48" name="AutoShape 79"/>
              <p:cNvSpPr>
                <a:spLocks noChangeArrowheads="1"/>
              </p:cNvSpPr>
              <p:nvPr/>
            </p:nvSpPr>
            <p:spPr bwMode="auto">
              <a:xfrm rot="8452970">
                <a:off x="4968" y="308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9" name="Group 80"/>
            <p:cNvGrpSpPr>
              <a:grpSpLocks/>
            </p:cNvGrpSpPr>
            <p:nvPr/>
          </p:nvGrpSpPr>
          <p:grpSpPr bwMode="auto">
            <a:xfrm rot="5914398">
              <a:off x="2383" y="1850"/>
              <a:ext cx="79" cy="332"/>
              <a:chOff x="4944" y="2576"/>
              <a:chExt cx="201" cy="767"/>
            </a:xfrm>
          </p:grpSpPr>
          <p:sp>
            <p:nvSpPr>
              <p:cNvPr id="41" name="AutoShape 81"/>
              <p:cNvSpPr>
                <a:spLocks noChangeArrowheads="1"/>
              </p:cNvSpPr>
              <p:nvPr/>
            </p:nvSpPr>
            <p:spPr bwMode="auto">
              <a:xfrm rot="3626446">
                <a:off x="4924" y="262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42" name="AutoShape 82"/>
              <p:cNvSpPr>
                <a:spLocks noChangeArrowheads="1"/>
              </p:cNvSpPr>
              <p:nvPr/>
            </p:nvSpPr>
            <p:spPr bwMode="auto">
              <a:xfrm rot="4741670">
                <a:off x="4981" y="279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43" name="AutoShape 83"/>
              <p:cNvSpPr>
                <a:spLocks noChangeArrowheads="1"/>
              </p:cNvSpPr>
              <p:nvPr/>
            </p:nvSpPr>
            <p:spPr bwMode="auto">
              <a:xfrm rot="6981815">
                <a:off x="4962" y="2983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44" name="AutoShape 84"/>
              <p:cNvSpPr>
                <a:spLocks noChangeArrowheads="1"/>
              </p:cNvSpPr>
              <p:nvPr/>
            </p:nvSpPr>
            <p:spPr bwMode="auto">
              <a:xfrm rot="5375330">
                <a:off x="4900" y="3179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20" name="Group 85"/>
            <p:cNvGrpSpPr>
              <a:grpSpLocks/>
            </p:cNvGrpSpPr>
            <p:nvPr/>
          </p:nvGrpSpPr>
          <p:grpSpPr bwMode="auto">
            <a:xfrm rot="-3896237">
              <a:off x="1986" y="1734"/>
              <a:ext cx="63" cy="395"/>
              <a:chOff x="5078" y="2795"/>
              <a:chExt cx="154" cy="809"/>
            </a:xfrm>
          </p:grpSpPr>
          <p:sp>
            <p:nvSpPr>
              <p:cNvPr id="37" name="AutoShape 86"/>
              <p:cNvSpPr>
                <a:spLocks noChangeArrowheads="1"/>
              </p:cNvSpPr>
              <p:nvPr/>
            </p:nvSpPr>
            <p:spPr bwMode="auto">
              <a:xfrm rot="-6231019">
                <a:off x="5037" y="344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38" name="AutoShape 87"/>
              <p:cNvSpPr>
                <a:spLocks noChangeArrowheads="1"/>
              </p:cNvSpPr>
              <p:nvPr/>
            </p:nvSpPr>
            <p:spPr bwMode="auto">
              <a:xfrm rot="-4741488">
                <a:off x="5034" y="3225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39" name="AutoShape 88"/>
              <p:cNvSpPr>
                <a:spLocks noChangeArrowheads="1"/>
              </p:cNvSpPr>
              <p:nvPr/>
            </p:nvSpPr>
            <p:spPr bwMode="auto">
              <a:xfrm rot="-4931645">
                <a:off x="5068" y="3036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40" name="AutoShape 89"/>
              <p:cNvSpPr>
                <a:spLocks noChangeArrowheads="1"/>
              </p:cNvSpPr>
              <p:nvPr/>
            </p:nvSpPr>
            <p:spPr bwMode="auto">
              <a:xfrm rot="-5597358">
                <a:off x="5050" y="2839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 rot="9025893">
              <a:off x="2586" y="2337"/>
              <a:ext cx="87" cy="302"/>
              <a:chOff x="4944" y="2576"/>
              <a:chExt cx="201" cy="767"/>
            </a:xfrm>
          </p:grpSpPr>
          <p:sp>
            <p:nvSpPr>
              <p:cNvPr id="33" name="AutoShape 91"/>
              <p:cNvSpPr>
                <a:spLocks noChangeArrowheads="1"/>
              </p:cNvSpPr>
              <p:nvPr/>
            </p:nvSpPr>
            <p:spPr bwMode="auto">
              <a:xfrm rot="3626446">
                <a:off x="4924" y="262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34" name="AutoShape 92"/>
              <p:cNvSpPr>
                <a:spLocks noChangeArrowheads="1"/>
              </p:cNvSpPr>
              <p:nvPr/>
            </p:nvSpPr>
            <p:spPr bwMode="auto">
              <a:xfrm rot="4741670">
                <a:off x="4981" y="279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35" name="AutoShape 93"/>
              <p:cNvSpPr>
                <a:spLocks noChangeArrowheads="1"/>
              </p:cNvSpPr>
              <p:nvPr/>
            </p:nvSpPr>
            <p:spPr bwMode="auto">
              <a:xfrm rot="6981815">
                <a:off x="4962" y="2983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36" name="AutoShape 94"/>
              <p:cNvSpPr>
                <a:spLocks noChangeArrowheads="1"/>
              </p:cNvSpPr>
              <p:nvPr/>
            </p:nvSpPr>
            <p:spPr bwMode="auto">
              <a:xfrm rot="5375330">
                <a:off x="4900" y="3179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22" name="Group 95"/>
            <p:cNvGrpSpPr>
              <a:grpSpLocks/>
            </p:cNvGrpSpPr>
            <p:nvPr/>
          </p:nvGrpSpPr>
          <p:grpSpPr bwMode="auto">
            <a:xfrm rot="-1819099">
              <a:off x="2090" y="1673"/>
              <a:ext cx="105" cy="288"/>
              <a:chOff x="4944" y="2983"/>
              <a:chExt cx="241" cy="729"/>
            </a:xfrm>
          </p:grpSpPr>
          <p:sp>
            <p:nvSpPr>
              <p:cNvPr id="29" name="AutoShape 96"/>
              <p:cNvSpPr>
                <a:spLocks noChangeArrowheads="1"/>
              </p:cNvSpPr>
              <p:nvPr/>
            </p:nvSpPr>
            <p:spPr bwMode="auto">
              <a:xfrm rot="-5886887">
                <a:off x="5020" y="3548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30" name="AutoShape 97"/>
              <p:cNvSpPr>
                <a:spLocks noChangeArrowheads="1"/>
              </p:cNvSpPr>
              <p:nvPr/>
            </p:nvSpPr>
            <p:spPr bwMode="auto">
              <a:xfrm rot="-7353524">
                <a:off x="4948" y="3370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31" name="AutoShape 98"/>
              <p:cNvSpPr>
                <a:spLocks noChangeArrowheads="1"/>
              </p:cNvSpPr>
              <p:nvPr/>
            </p:nvSpPr>
            <p:spPr bwMode="auto">
              <a:xfrm rot="-5221173">
                <a:off x="4900" y="3164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32" name="AutoShape 99"/>
              <p:cNvSpPr>
                <a:spLocks noChangeArrowheads="1"/>
              </p:cNvSpPr>
              <p:nvPr/>
            </p:nvSpPr>
            <p:spPr bwMode="auto">
              <a:xfrm rot="-2413262">
                <a:off x="4977" y="2983"/>
                <a:ext cx="208" cy="12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sp>
          <p:nvSpPr>
            <p:cNvPr id="23" name="Line 100"/>
            <p:cNvSpPr>
              <a:spLocks noChangeShapeType="1"/>
            </p:cNvSpPr>
            <p:nvPr/>
          </p:nvSpPr>
          <p:spPr bwMode="auto">
            <a:xfrm>
              <a:off x="2000" y="1456"/>
              <a:ext cx="336" cy="432"/>
            </a:xfrm>
            <a:prstGeom prst="line">
              <a:avLst/>
            </a:prstGeom>
            <a:noFill/>
            <a:ln w="38100">
              <a:solidFill>
                <a:srgbClr val="8EB4E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24" name="Text Box 101"/>
            <p:cNvSpPr txBox="1">
              <a:spLocks noChangeArrowheads="1"/>
            </p:cNvSpPr>
            <p:nvPr/>
          </p:nvSpPr>
          <p:spPr bwMode="auto">
            <a:xfrm>
              <a:off x="2154" y="2659"/>
              <a:ext cx="6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D</a:t>
              </a: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=6</a:t>
              </a: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4</a:t>
              </a: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нм</a:t>
              </a:r>
            </a:p>
          </p:txBody>
        </p:sp>
        <p:sp>
          <p:nvSpPr>
            <p:cNvPr id="25" name="Text Box 102"/>
            <p:cNvSpPr txBox="1">
              <a:spLocks noChangeArrowheads="1"/>
            </p:cNvSpPr>
            <p:nvPr/>
          </p:nvSpPr>
          <p:spPr bwMode="auto">
            <a:xfrm>
              <a:off x="524" y="1037"/>
              <a:ext cx="242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i="1" cap="all" dirty="0" smtClean="0">
                  <a:latin typeface="Trebuchet MS" pitchFamily="34" charset="0"/>
                </a:rPr>
                <a:t>Полимерные микросферы</a:t>
              </a:r>
              <a:r>
                <a:rPr lang="ru-RU" sz="2000" i="1" cap="all" dirty="0" smtClean="0">
                  <a:latin typeface="Trebuchet MS" pitchFamily="34" charset="0"/>
                </a:rPr>
                <a:t> </a:t>
              </a:r>
              <a:endParaRPr lang="ru-RU" sz="2000" i="1" cap="all" dirty="0">
                <a:latin typeface="Trebuchet MS" pitchFamily="34" charset="0"/>
              </a:endParaRPr>
            </a:p>
            <a:p>
              <a:pPr algn="ctr">
                <a:defRPr/>
              </a:pPr>
              <a:r>
                <a:rPr lang="ru-RU" sz="2000" i="1" cap="all" dirty="0">
                  <a:latin typeface="Trebuchet MS" pitchFamily="34" charset="0"/>
                </a:rPr>
                <a:t> </a:t>
              </a:r>
              <a:r>
                <a:rPr lang="ru-RU" sz="2000" b="1" i="1" cap="all" dirty="0" err="1" smtClean="0">
                  <a:latin typeface="Trebuchet MS" pitchFamily="34" charset="0"/>
                </a:rPr>
                <a:t>пс</a:t>
              </a:r>
              <a:r>
                <a:rPr lang="ru-RU" sz="2000" b="1" i="1" cap="all" dirty="0" smtClean="0">
                  <a:latin typeface="Trebuchet MS" pitchFamily="34" charset="0"/>
                </a:rPr>
                <a:t> и </a:t>
              </a:r>
              <a:r>
                <a:rPr lang="ru-RU" sz="2000" b="1" i="1" cap="all" dirty="0" err="1" smtClean="0">
                  <a:latin typeface="Trebuchet MS" pitchFamily="34" charset="0"/>
                </a:rPr>
                <a:t>пммад</a:t>
              </a:r>
              <a:endParaRPr lang="ru-RU" sz="2000" i="1" cap="all" dirty="0">
                <a:latin typeface="Trebuchet MS" pitchFamily="34" charset="0"/>
              </a:endParaRPr>
            </a:p>
          </p:txBody>
        </p:sp>
        <p:sp>
          <p:nvSpPr>
            <p:cNvPr id="26" name="Oval 103"/>
            <p:cNvSpPr>
              <a:spLocks noChangeArrowheads="1"/>
            </p:cNvSpPr>
            <p:nvPr/>
          </p:nvSpPr>
          <p:spPr bwMode="auto">
            <a:xfrm>
              <a:off x="524" y="1731"/>
              <a:ext cx="816" cy="768"/>
            </a:xfrm>
            <a:prstGeom prst="ellipse">
              <a:avLst/>
            </a:prstGeom>
            <a:gradFill rotWithShape="1">
              <a:gsLst>
                <a:gs pos="0">
                  <a:srgbClr val="CAC0D8"/>
                </a:gs>
                <a:gs pos="100000">
                  <a:srgbClr val="CAC0D8">
                    <a:gamma/>
                    <a:shade val="7490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7" name="Line 104"/>
            <p:cNvSpPr>
              <a:spLocks noChangeShapeType="1"/>
            </p:cNvSpPr>
            <p:nvPr/>
          </p:nvSpPr>
          <p:spPr bwMode="auto">
            <a:xfrm flipH="1">
              <a:off x="975" y="1480"/>
              <a:ext cx="240" cy="384"/>
            </a:xfrm>
            <a:prstGeom prst="line">
              <a:avLst/>
            </a:prstGeom>
            <a:noFill/>
            <a:ln w="38100">
              <a:solidFill>
                <a:srgbClr val="8EB4E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rebuchet MS" pitchFamily="34" charset="0"/>
              </a:endParaRPr>
            </a:p>
          </p:txBody>
        </p:sp>
        <p:sp>
          <p:nvSpPr>
            <p:cNvPr id="28" name="Text Box 105"/>
            <p:cNvSpPr txBox="1">
              <a:spLocks noChangeArrowheads="1"/>
            </p:cNvSpPr>
            <p:nvPr/>
          </p:nvSpPr>
          <p:spPr bwMode="auto">
            <a:xfrm>
              <a:off x="567" y="1979"/>
              <a:ext cx="6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D</a:t>
              </a:r>
              <a:r>
                <a:rPr 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=80 нм</a:t>
              </a:r>
            </a:p>
          </p:txBody>
        </p:sp>
      </p:grpSp>
      <p:grpSp>
        <p:nvGrpSpPr>
          <p:cNvPr id="89" name="Group 11"/>
          <p:cNvGrpSpPr>
            <a:grpSpLocks/>
          </p:cNvGrpSpPr>
          <p:nvPr/>
        </p:nvGrpSpPr>
        <p:grpSpPr bwMode="auto">
          <a:xfrm rot="5118523">
            <a:off x="6047582" y="1685131"/>
            <a:ext cx="1957388" cy="2174875"/>
            <a:chOff x="2496" y="1632"/>
            <a:chExt cx="2066" cy="1916"/>
          </a:xfrm>
        </p:grpSpPr>
        <p:grpSp>
          <p:nvGrpSpPr>
            <p:cNvPr id="90" name="Group 12"/>
            <p:cNvGrpSpPr>
              <a:grpSpLocks/>
            </p:cNvGrpSpPr>
            <p:nvPr/>
          </p:nvGrpSpPr>
          <p:grpSpPr bwMode="auto">
            <a:xfrm>
              <a:off x="2496" y="1632"/>
              <a:ext cx="2066" cy="1916"/>
              <a:chOff x="3492" y="1684"/>
              <a:chExt cx="2066" cy="1916"/>
            </a:xfrm>
          </p:grpSpPr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3685" y="1968"/>
                <a:ext cx="1547" cy="1422"/>
              </a:xfrm>
              <a:prstGeom prst="ellipse">
                <a:avLst/>
              </a:prstGeom>
              <a:gradFill rotWithShape="1">
                <a:gsLst>
                  <a:gs pos="0">
                    <a:srgbClr val="CAC0D8"/>
                  </a:gs>
                  <a:gs pos="100000">
                    <a:srgbClr val="9790A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 rot="4127978">
                <a:off x="3562" y="2715"/>
                <a:ext cx="292" cy="432"/>
              </a:xfrm>
              <a:custGeom>
                <a:avLst/>
                <a:gdLst>
                  <a:gd name="T0" fmla="*/ 1 w 1709"/>
                  <a:gd name="T1" fmla="*/ 6 h 2677"/>
                  <a:gd name="T2" fmla="*/ 1 w 1709"/>
                  <a:gd name="T3" fmla="*/ 7 h 2677"/>
                  <a:gd name="T4" fmla="*/ 0 w 1709"/>
                  <a:gd name="T5" fmla="*/ 8 h 2677"/>
                  <a:gd name="T6" fmla="*/ 1 w 1709"/>
                  <a:gd name="T7" fmla="*/ 9 h 2677"/>
                  <a:gd name="T8" fmla="*/ 3 w 1709"/>
                  <a:gd name="T9" fmla="*/ 10 h 2677"/>
                  <a:gd name="T10" fmla="*/ 4 w 1709"/>
                  <a:gd name="T11" fmla="*/ 11 h 2677"/>
                  <a:gd name="T12" fmla="*/ 7 w 1709"/>
                  <a:gd name="T13" fmla="*/ 11 h 2677"/>
                  <a:gd name="T14" fmla="*/ 8 w 1709"/>
                  <a:gd name="T15" fmla="*/ 10 h 2677"/>
                  <a:gd name="T16" fmla="*/ 8 w 1709"/>
                  <a:gd name="T17" fmla="*/ 8 h 2677"/>
                  <a:gd name="T18" fmla="*/ 7 w 1709"/>
                  <a:gd name="T19" fmla="*/ 6 h 2677"/>
                  <a:gd name="T20" fmla="*/ 7 w 1709"/>
                  <a:gd name="T21" fmla="*/ 5 h 2677"/>
                  <a:gd name="T22" fmla="*/ 8 w 1709"/>
                  <a:gd name="T23" fmla="*/ 2 h 2677"/>
                  <a:gd name="T24" fmla="*/ 7 w 1709"/>
                  <a:gd name="T25" fmla="*/ 0 h 2677"/>
                  <a:gd name="T26" fmla="*/ 5 w 1709"/>
                  <a:gd name="T27" fmla="*/ 1 h 2677"/>
                  <a:gd name="T28" fmla="*/ 4 w 1709"/>
                  <a:gd name="T29" fmla="*/ 1 h 2677"/>
                  <a:gd name="T30" fmla="*/ 2 w 1709"/>
                  <a:gd name="T31" fmla="*/ 1 h 2677"/>
                  <a:gd name="T32" fmla="*/ 1 w 1709"/>
                  <a:gd name="T33" fmla="*/ 2 h 2677"/>
                  <a:gd name="T34" fmla="*/ 1 w 1709"/>
                  <a:gd name="T35" fmla="*/ 4 h 2677"/>
                  <a:gd name="T36" fmla="*/ 1 w 1709"/>
                  <a:gd name="T37" fmla="*/ 5 h 2677"/>
                  <a:gd name="T38" fmla="*/ 1 w 1709"/>
                  <a:gd name="T39" fmla="*/ 6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 rot="-5543214">
                <a:off x="5179" y="2452"/>
                <a:ext cx="336" cy="423"/>
              </a:xfrm>
              <a:custGeom>
                <a:avLst/>
                <a:gdLst>
                  <a:gd name="T0" fmla="*/ 2 w 1709"/>
                  <a:gd name="T1" fmla="*/ 6 h 2677"/>
                  <a:gd name="T2" fmla="*/ 1 w 1709"/>
                  <a:gd name="T3" fmla="*/ 7 h 2677"/>
                  <a:gd name="T4" fmla="*/ 0 w 1709"/>
                  <a:gd name="T5" fmla="*/ 8 h 2677"/>
                  <a:gd name="T6" fmla="*/ 1 w 1709"/>
                  <a:gd name="T7" fmla="*/ 9 h 2677"/>
                  <a:gd name="T8" fmla="*/ 4 w 1709"/>
                  <a:gd name="T9" fmla="*/ 9 h 2677"/>
                  <a:gd name="T10" fmla="*/ 7 w 1709"/>
                  <a:gd name="T11" fmla="*/ 10 h 2677"/>
                  <a:gd name="T12" fmla="*/ 11 w 1709"/>
                  <a:gd name="T13" fmla="*/ 10 h 2677"/>
                  <a:gd name="T14" fmla="*/ 13 w 1709"/>
                  <a:gd name="T15" fmla="*/ 9 h 2677"/>
                  <a:gd name="T16" fmla="*/ 12 w 1709"/>
                  <a:gd name="T17" fmla="*/ 7 h 2677"/>
                  <a:gd name="T18" fmla="*/ 11 w 1709"/>
                  <a:gd name="T19" fmla="*/ 6 h 2677"/>
                  <a:gd name="T20" fmla="*/ 11 w 1709"/>
                  <a:gd name="T21" fmla="*/ 4 h 2677"/>
                  <a:gd name="T22" fmla="*/ 11 w 1709"/>
                  <a:gd name="T23" fmla="*/ 2 h 2677"/>
                  <a:gd name="T24" fmla="*/ 10 w 1709"/>
                  <a:gd name="T25" fmla="*/ 0 h 2677"/>
                  <a:gd name="T26" fmla="*/ 8 w 1709"/>
                  <a:gd name="T27" fmla="*/ 1 h 2677"/>
                  <a:gd name="T28" fmla="*/ 6 w 1709"/>
                  <a:gd name="T29" fmla="*/ 1 h 2677"/>
                  <a:gd name="T30" fmla="*/ 3 w 1709"/>
                  <a:gd name="T31" fmla="*/ 1 h 2677"/>
                  <a:gd name="T32" fmla="*/ 1 w 1709"/>
                  <a:gd name="T33" fmla="*/ 1 h 2677"/>
                  <a:gd name="T34" fmla="*/ 1 w 1709"/>
                  <a:gd name="T35" fmla="*/ 4 h 2677"/>
                  <a:gd name="T36" fmla="*/ 1 w 1709"/>
                  <a:gd name="T37" fmla="*/ 5 h 2677"/>
                  <a:gd name="T38" fmla="*/ 2 w 1709"/>
                  <a:gd name="T39" fmla="*/ 6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96" name="AutoShape 16"/>
              <p:cNvSpPr>
                <a:spLocks noChangeArrowheads="1"/>
              </p:cNvSpPr>
              <p:nvPr/>
            </p:nvSpPr>
            <p:spPr bwMode="auto">
              <a:xfrm rot="2196424">
                <a:off x="3935" y="2088"/>
                <a:ext cx="169" cy="101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 rot="7130057">
                <a:off x="3570" y="1980"/>
                <a:ext cx="301" cy="426"/>
              </a:xfrm>
              <a:custGeom>
                <a:avLst/>
                <a:gdLst>
                  <a:gd name="T0" fmla="*/ 1 w 1709"/>
                  <a:gd name="T1" fmla="*/ 6 h 2677"/>
                  <a:gd name="T2" fmla="*/ 1 w 1709"/>
                  <a:gd name="T3" fmla="*/ 7 h 2677"/>
                  <a:gd name="T4" fmla="*/ 0 w 1709"/>
                  <a:gd name="T5" fmla="*/ 8 h 2677"/>
                  <a:gd name="T6" fmla="*/ 1 w 1709"/>
                  <a:gd name="T7" fmla="*/ 9 h 2677"/>
                  <a:gd name="T8" fmla="*/ 3 w 1709"/>
                  <a:gd name="T9" fmla="*/ 10 h 2677"/>
                  <a:gd name="T10" fmla="*/ 5 w 1709"/>
                  <a:gd name="T11" fmla="*/ 11 h 2677"/>
                  <a:gd name="T12" fmla="*/ 8 w 1709"/>
                  <a:gd name="T13" fmla="*/ 11 h 2677"/>
                  <a:gd name="T14" fmla="*/ 9 w 1709"/>
                  <a:gd name="T15" fmla="*/ 9 h 2677"/>
                  <a:gd name="T16" fmla="*/ 9 w 1709"/>
                  <a:gd name="T17" fmla="*/ 7 h 2677"/>
                  <a:gd name="T18" fmla="*/ 8 w 1709"/>
                  <a:gd name="T19" fmla="*/ 6 h 2677"/>
                  <a:gd name="T20" fmla="*/ 8 w 1709"/>
                  <a:gd name="T21" fmla="*/ 4 h 2677"/>
                  <a:gd name="T22" fmla="*/ 8 w 1709"/>
                  <a:gd name="T23" fmla="*/ 2 h 2677"/>
                  <a:gd name="T24" fmla="*/ 7 w 1709"/>
                  <a:gd name="T25" fmla="*/ 0 h 2677"/>
                  <a:gd name="T26" fmla="*/ 6 w 1709"/>
                  <a:gd name="T27" fmla="*/ 1 h 2677"/>
                  <a:gd name="T28" fmla="*/ 4 w 1709"/>
                  <a:gd name="T29" fmla="*/ 1 h 2677"/>
                  <a:gd name="T30" fmla="*/ 2 w 1709"/>
                  <a:gd name="T31" fmla="*/ 1 h 2677"/>
                  <a:gd name="T32" fmla="*/ 1 w 1709"/>
                  <a:gd name="T33" fmla="*/ 1 h 2677"/>
                  <a:gd name="T34" fmla="*/ 1 w 1709"/>
                  <a:gd name="T35" fmla="*/ 4 h 2677"/>
                  <a:gd name="T36" fmla="*/ 1 w 1709"/>
                  <a:gd name="T37" fmla="*/ 5 h 2677"/>
                  <a:gd name="T38" fmla="*/ 1 w 1709"/>
                  <a:gd name="T39" fmla="*/ 6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 rot="10479612">
                <a:off x="4250" y="1684"/>
                <a:ext cx="310" cy="379"/>
              </a:xfrm>
              <a:custGeom>
                <a:avLst/>
                <a:gdLst>
                  <a:gd name="T0" fmla="*/ 1 w 1709"/>
                  <a:gd name="T1" fmla="*/ 4 h 2677"/>
                  <a:gd name="T2" fmla="*/ 1 w 1709"/>
                  <a:gd name="T3" fmla="*/ 5 h 2677"/>
                  <a:gd name="T4" fmla="*/ 0 w 1709"/>
                  <a:gd name="T5" fmla="*/ 6 h 2677"/>
                  <a:gd name="T6" fmla="*/ 1 w 1709"/>
                  <a:gd name="T7" fmla="*/ 6 h 2677"/>
                  <a:gd name="T8" fmla="*/ 3 w 1709"/>
                  <a:gd name="T9" fmla="*/ 7 h 2677"/>
                  <a:gd name="T10" fmla="*/ 5 w 1709"/>
                  <a:gd name="T11" fmla="*/ 8 h 2677"/>
                  <a:gd name="T12" fmla="*/ 9 w 1709"/>
                  <a:gd name="T13" fmla="*/ 7 h 2677"/>
                  <a:gd name="T14" fmla="*/ 10 w 1709"/>
                  <a:gd name="T15" fmla="*/ 7 h 2677"/>
                  <a:gd name="T16" fmla="*/ 10 w 1709"/>
                  <a:gd name="T17" fmla="*/ 5 h 2677"/>
                  <a:gd name="T18" fmla="*/ 8 w 1709"/>
                  <a:gd name="T19" fmla="*/ 4 h 2677"/>
                  <a:gd name="T20" fmla="*/ 9 w 1709"/>
                  <a:gd name="T21" fmla="*/ 3 h 2677"/>
                  <a:gd name="T22" fmla="*/ 9 w 1709"/>
                  <a:gd name="T23" fmla="*/ 1 h 2677"/>
                  <a:gd name="T24" fmla="*/ 8 w 1709"/>
                  <a:gd name="T25" fmla="*/ 0 h 2677"/>
                  <a:gd name="T26" fmla="*/ 7 w 1709"/>
                  <a:gd name="T27" fmla="*/ 1 h 2677"/>
                  <a:gd name="T28" fmla="*/ 4 w 1709"/>
                  <a:gd name="T29" fmla="*/ 1 h 2677"/>
                  <a:gd name="T30" fmla="*/ 2 w 1709"/>
                  <a:gd name="T31" fmla="*/ 0 h 2677"/>
                  <a:gd name="T32" fmla="*/ 1 w 1709"/>
                  <a:gd name="T33" fmla="*/ 1 h 2677"/>
                  <a:gd name="T34" fmla="*/ 1 w 1709"/>
                  <a:gd name="T35" fmla="*/ 3 h 2677"/>
                  <a:gd name="T36" fmla="*/ 1 w 1709"/>
                  <a:gd name="T37" fmla="*/ 4 h 2677"/>
                  <a:gd name="T38" fmla="*/ 1 w 1709"/>
                  <a:gd name="T39" fmla="*/ 4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 rot="-7845469">
                <a:off x="4782" y="1803"/>
                <a:ext cx="320" cy="378"/>
              </a:xfrm>
              <a:custGeom>
                <a:avLst/>
                <a:gdLst>
                  <a:gd name="T0" fmla="*/ 1 w 1709"/>
                  <a:gd name="T1" fmla="*/ 4 h 2677"/>
                  <a:gd name="T2" fmla="*/ 1 w 1709"/>
                  <a:gd name="T3" fmla="*/ 5 h 2677"/>
                  <a:gd name="T4" fmla="*/ 0 w 1709"/>
                  <a:gd name="T5" fmla="*/ 6 h 2677"/>
                  <a:gd name="T6" fmla="*/ 1 w 1709"/>
                  <a:gd name="T7" fmla="*/ 6 h 2677"/>
                  <a:gd name="T8" fmla="*/ 3 w 1709"/>
                  <a:gd name="T9" fmla="*/ 7 h 2677"/>
                  <a:gd name="T10" fmla="*/ 6 w 1709"/>
                  <a:gd name="T11" fmla="*/ 7 h 2677"/>
                  <a:gd name="T12" fmla="*/ 10 w 1709"/>
                  <a:gd name="T13" fmla="*/ 7 h 2677"/>
                  <a:gd name="T14" fmla="*/ 11 w 1709"/>
                  <a:gd name="T15" fmla="*/ 6 h 2677"/>
                  <a:gd name="T16" fmla="*/ 11 w 1709"/>
                  <a:gd name="T17" fmla="*/ 5 h 2677"/>
                  <a:gd name="T18" fmla="*/ 9 w 1709"/>
                  <a:gd name="T19" fmla="*/ 4 h 2677"/>
                  <a:gd name="T20" fmla="*/ 10 w 1709"/>
                  <a:gd name="T21" fmla="*/ 3 h 2677"/>
                  <a:gd name="T22" fmla="*/ 10 w 1709"/>
                  <a:gd name="T23" fmla="*/ 1 h 2677"/>
                  <a:gd name="T24" fmla="*/ 9 w 1709"/>
                  <a:gd name="T25" fmla="*/ 0 h 2677"/>
                  <a:gd name="T26" fmla="*/ 7 w 1709"/>
                  <a:gd name="T27" fmla="*/ 1 h 2677"/>
                  <a:gd name="T28" fmla="*/ 5 w 1709"/>
                  <a:gd name="T29" fmla="*/ 1 h 2677"/>
                  <a:gd name="T30" fmla="*/ 2 w 1709"/>
                  <a:gd name="T31" fmla="*/ 0 h 2677"/>
                  <a:gd name="T32" fmla="*/ 1 w 1709"/>
                  <a:gd name="T33" fmla="*/ 1 h 2677"/>
                  <a:gd name="T34" fmla="*/ 1 w 1709"/>
                  <a:gd name="T35" fmla="*/ 3 h 2677"/>
                  <a:gd name="T36" fmla="*/ 1 w 1709"/>
                  <a:gd name="T37" fmla="*/ 4 h 2677"/>
                  <a:gd name="T38" fmla="*/ 1 w 1709"/>
                  <a:gd name="T39" fmla="*/ 4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 rot="-7121442">
                <a:off x="4488" y="2502"/>
                <a:ext cx="286" cy="400"/>
              </a:xfrm>
              <a:custGeom>
                <a:avLst/>
                <a:gdLst>
                  <a:gd name="T0" fmla="*/ 1 w 1709"/>
                  <a:gd name="T1" fmla="*/ 5 h 2677"/>
                  <a:gd name="T2" fmla="*/ 1 w 1709"/>
                  <a:gd name="T3" fmla="*/ 6 h 2677"/>
                  <a:gd name="T4" fmla="*/ 0 w 1709"/>
                  <a:gd name="T5" fmla="*/ 7 h 2677"/>
                  <a:gd name="T6" fmla="*/ 1 w 1709"/>
                  <a:gd name="T7" fmla="*/ 7 h 2677"/>
                  <a:gd name="T8" fmla="*/ 2 w 1709"/>
                  <a:gd name="T9" fmla="*/ 8 h 2677"/>
                  <a:gd name="T10" fmla="*/ 4 w 1709"/>
                  <a:gd name="T11" fmla="*/ 9 h 2677"/>
                  <a:gd name="T12" fmla="*/ 7 w 1709"/>
                  <a:gd name="T13" fmla="*/ 9 h 2677"/>
                  <a:gd name="T14" fmla="*/ 8 w 1709"/>
                  <a:gd name="T15" fmla="*/ 8 h 2677"/>
                  <a:gd name="T16" fmla="*/ 8 w 1709"/>
                  <a:gd name="T17" fmla="*/ 6 h 2677"/>
                  <a:gd name="T18" fmla="*/ 7 w 1709"/>
                  <a:gd name="T19" fmla="*/ 5 h 2677"/>
                  <a:gd name="T20" fmla="*/ 7 w 1709"/>
                  <a:gd name="T21" fmla="*/ 4 h 2677"/>
                  <a:gd name="T22" fmla="*/ 7 w 1709"/>
                  <a:gd name="T23" fmla="*/ 2 h 2677"/>
                  <a:gd name="T24" fmla="*/ 6 w 1709"/>
                  <a:gd name="T25" fmla="*/ 0 h 2677"/>
                  <a:gd name="T26" fmla="*/ 5 w 1709"/>
                  <a:gd name="T27" fmla="*/ 1 h 2677"/>
                  <a:gd name="T28" fmla="*/ 3 w 1709"/>
                  <a:gd name="T29" fmla="*/ 1 h 2677"/>
                  <a:gd name="T30" fmla="*/ 2 w 1709"/>
                  <a:gd name="T31" fmla="*/ 0 h 2677"/>
                  <a:gd name="T32" fmla="*/ 1 w 1709"/>
                  <a:gd name="T33" fmla="*/ 1 h 2677"/>
                  <a:gd name="T34" fmla="*/ 1 w 1709"/>
                  <a:gd name="T35" fmla="*/ 3 h 2677"/>
                  <a:gd name="T36" fmla="*/ 1 w 1709"/>
                  <a:gd name="T37" fmla="*/ 4 h 2677"/>
                  <a:gd name="T38" fmla="*/ 1 w 1709"/>
                  <a:gd name="T39" fmla="*/ 5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 rot="1903289">
                <a:off x="3887" y="3064"/>
                <a:ext cx="322" cy="478"/>
              </a:xfrm>
              <a:custGeom>
                <a:avLst/>
                <a:gdLst>
                  <a:gd name="T0" fmla="*/ 2 w 1709"/>
                  <a:gd name="T1" fmla="*/ 9 h 2677"/>
                  <a:gd name="T2" fmla="*/ 1 w 1709"/>
                  <a:gd name="T3" fmla="*/ 10 h 2677"/>
                  <a:gd name="T4" fmla="*/ 0 w 1709"/>
                  <a:gd name="T5" fmla="*/ 11 h 2677"/>
                  <a:gd name="T6" fmla="*/ 1 w 1709"/>
                  <a:gd name="T7" fmla="*/ 13 h 2677"/>
                  <a:gd name="T8" fmla="*/ 3 w 1709"/>
                  <a:gd name="T9" fmla="*/ 14 h 2677"/>
                  <a:gd name="T10" fmla="*/ 6 w 1709"/>
                  <a:gd name="T11" fmla="*/ 15 h 2677"/>
                  <a:gd name="T12" fmla="*/ 10 w 1709"/>
                  <a:gd name="T13" fmla="*/ 15 h 2677"/>
                  <a:gd name="T14" fmla="*/ 11 w 1709"/>
                  <a:gd name="T15" fmla="*/ 13 h 2677"/>
                  <a:gd name="T16" fmla="*/ 11 w 1709"/>
                  <a:gd name="T17" fmla="*/ 11 h 2677"/>
                  <a:gd name="T18" fmla="*/ 9 w 1709"/>
                  <a:gd name="T19" fmla="*/ 8 h 2677"/>
                  <a:gd name="T20" fmla="*/ 10 w 1709"/>
                  <a:gd name="T21" fmla="*/ 6 h 2677"/>
                  <a:gd name="T22" fmla="*/ 10 w 1709"/>
                  <a:gd name="T23" fmla="*/ 3 h 2677"/>
                  <a:gd name="T24" fmla="*/ 9 w 1709"/>
                  <a:gd name="T25" fmla="*/ 0 h 2677"/>
                  <a:gd name="T26" fmla="*/ 7 w 1709"/>
                  <a:gd name="T27" fmla="*/ 1 h 2677"/>
                  <a:gd name="T28" fmla="*/ 5 w 1709"/>
                  <a:gd name="T29" fmla="*/ 2 h 2677"/>
                  <a:gd name="T30" fmla="*/ 2 w 1709"/>
                  <a:gd name="T31" fmla="*/ 1 h 2677"/>
                  <a:gd name="T32" fmla="*/ 1 w 1709"/>
                  <a:gd name="T33" fmla="*/ 2 h 2677"/>
                  <a:gd name="T34" fmla="*/ 1 w 1709"/>
                  <a:gd name="T35" fmla="*/ 6 h 2677"/>
                  <a:gd name="T36" fmla="*/ 1 w 1709"/>
                  <a:gd name="T37" fmla="*/ 7 h 2677"/>
                  <a:gd name="T38" fmla="*/ 2 w 1709"/>
                  <a:gd name="T39" fmla="*/ 9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 rot="9821177">
                <a:off x="3923" y="2393"/>
                <a:ext cx="292" cy="400"/>
              </a:xfrm>
              <a:custGeom>
                <a:avLst/>
                <a:gdLst>
                  <a:gd name="T0" fmla="*/ 1 w 1709"/>
                  <a:gd name="T1" fmla="*/ 5 h 2677"/>
                  <a:gd name="T2" fmla="*/ 1 w 1709"/>
                  <a:gd name="T3" fmla="*/ 6 h 2677"/>
                  <a:gd name="T4" fmla="*/ 0 w 1709"/>
                  <a:gd name="T5" fmla="*/ 7 h 2677"/>
                  <a:gd name="T6" fmla="*/ 1 w 1709"/>
                  <a:gd name="T7" fmla="*/ 7 h 2677"/>
                  <a:gd name="T8" fmla="*/ 3 w 1709"/>
                  <a:gd name="T9" fmla="*/ 8 h 2677"/>
                  <a:gd name="T10" fmla="*/ 4 w 1709"/>
                  <a:gd name="T11" fmla="*/ 9 h 2677"/>
                  <a:gd name="T12" fmla="*/ 7 w 1709"/>
                  <a:gd name="T13" fmla="*/ 9 h 2677"/>
                  <a:gd name="T14" fmla="*/ 8 w 1709"/>
                  <a:gd name="T15" fmla="*/ 8 h 2677"/>
                  <a:gd name="T16" fmla="*/ 8 w 1709"/>
                  <a:gd name="T17" fmla="*/ 6 h 2677"/>
                  <a:gd name="T18" fmla="*/ 7 w 1709"/>
                  <a:gd name="T19" fmla="*/ 5 h 2677"/>
                  <a:gd name="T20" fmla="*/ 7 w 1709"/>
                  <a:gd name="T21" fmla="*/ 4 h 2677"/>
                  <a:gd name="T22" fmla="*/ 8 w 1709"/>
                  <a:gd name="T23" fmla="*/ 2 h 2677"/>
                  <a:gd name="T24" fmla="*/ 7 w 1709"/>
                  <a:gd name="T25" fmla="*/ 0 h 2677"/>
                  <a:gd name="T26" fmla="*/ 5 w 1709"/>
                  <a:gd name="T27" fmla="*/ 1 h 2677"/>
                  <a:gd name="T28" fmla="*/ 4 w 1709"/>
                  <a:gd name="T29" fmla="*/ 1 h 2677"/>
                  <a:gd name="T30" fmla="*/ 2 w 1709"/>
                  <a:gd name="T31" fmla="*/ 0 h 2677"/>
                  <a:gd name="T32" fmla="*/ 1 w 1709"/>
                  <a:gd name="T33" fmla="*/ 1 h 2677"/>
                  <a:gd name="T34" fmla="*/ 1 w 1709"/>
                  <a:gd name="T35" fmla="*/ 3 h 2677"/>
                  <a:gd name="T36" fmla="*/ 1 w 1709"/>
                  <a:gd name="T37" fmla="*/ 4 h 2677"/>
                  <a:gd name="T38" fmla="*/ 1 w 1709"/>
                  <a:gd name="T39" fmla="*/ 5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 rot="-2158867">
                <a:off x="4892" y="3028"/>
                <a:ext cx="296" cy="423"/>
              </a:xfrm>
              <a:custGeom>
                <a:avLst/>
                <a:gdLst>
                  <a:gd name="T0" fmla="*/ 1 w 1709"/>
                  <a:gd name="T1" fmla="*/ 6 h 2677"/>
                  <a:gd name="T2" fmla="*/ 1 w 1709"/>
                  <a:gd name="T3" fmla="*/ 7 h 2677"/>
                  <a:gd name="T4" fmla="*/ 0 w 1709"/>
                  <a:gd name="T5" fmla="*/ 8 h 2677"/>
                  <a:gd name="T6" fmla="*/ 1 w 1709"/>
                  <a:gd name="T7" fmla="*/ 9 h 2677"/>
                  <a:gd name="T8" fmla="*/ 3 w 1709"/>
                  <a:gd name="T9" fmla="*/ 9 h 2677"/>
                  <a:gd name="T10" fmla="*/ 5 w 1709"/>
                  <a:gd name="T11" fmla="*/ 10 h 2677"/>
                  <a:gd name="T12" fmla="*/ 7 w 1709"/>
                  <a:gd name="T13" fmla="*/ 10 h 2677"/>
                  <a:gd name="T14" fmla="*/ 9 w 1709"/>
                  <a:gd name="T15" fmla="*/ 9 h 2677"/>
                  <a:gd name="T16" fmla="*/ 8 w 1709"/>
                  <a:gd name="T17" fmla="*/ 7 h 2677"/>
                  <a:gd name="T18" fmla="*/ 7 w 1709"/>
                  <a:gd name="T19" fmla="*/ 6 h 2677"/>
                  <a:gd name="T20" fmla="*/ 7 w 1709"/>
                  <a:gd name="T21" fmla="*/ 4 h 2677"/>
                  <a:gd name="T22" fmla="*/ 8 w 1709"/>
                  <a:gd name="T23" fmla="*/ 2 h 2677"/>
                  <a:gd name="T24" fmla="*/ 7 w 1709"/>
                  <a:gd name="T25" fmla="*/ 0 h 2677"/>
                  <a:gd name="T26" fmla="*/ 6 w 1709"/>
                  <a:gd name="T27" fmla="*/ 1 h 2677"/>
                  <a:gd name="T28" fmla="*/ 4 w 1709"/>
                  <a:gd name="T29" fmla="*/ 1 h 2677"/>
                  <a:gd name="T30" fmla="*/ 2 w 1709"/>
                  <a:gd name="T31" fmla="*/ 1 h 2677"/>
                  <a:gd name="T32" fmla="*/ 1 w 1709"/>
                  <a:gd name="T33" fmla="*/ 1 h 2677"/>
                  <a:gd name="T34" fmla="*/ 1 w 1709"/>
                  <a:gd name="T35" fmla="*/ 4 h 2677"/>
                  <a:gd name="T36" fmla="*/ 1 w 1709"/>
                  <a:gd name="T37" fmla="*/ 5 h 2677"/>
                  <a:gd name="T38" fmla="*/ 1 w 1709"/>
                  <a:gd name="T39" fmla="*/ 6 h 26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09"/>
                  <a:gd name="T61" fmla="*/ 0 h 2677"/>
                  <a:gd name="T62" fmla="*/ 1709 w 1709"/>
                  <a:gd name="T63" fmla="*/ 2677 h 26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09" h="2677">
                    <a:moveTo>
                      <a:pt x="227" y="1550"/>
                    </a:moveTo>
                    <a:cubicBezTo>
                      <a:pt x="212" y="1633"/>
                      <a:pt x="129" y="1709"/>
                      <a:pt x="91" y="1777"/>
                    </a:cubicBezTo>
                    <a:cubicBezTo>
                      <a:pt x="53" y="1845"/>
                      <a:pt x="0" y="1882"/>
                      <a:pt x="0" y="1958"/>
                    </a:cubicBezTo>
                    <a:cubicBezTo>
                      <a:pt x="0" y="2034"/>
                      <a:pt x="8" y="2163"/>
                      <a:pt x="91" y="2231"/>
                    </a:cubicBezTo>
                    <a:cubicBezTo>
                      <a:pt x="174" y="2299"/>
                      <a:pt x="363" y="2299"/>
                      <a:pt x="499" y="2367"/>
                    </a:cubicBezTo>
                    <a:cubicBezTo>
                      <a:pt x="635" y="2435"/>
                      <a:pt x="749" y="2601"/>
                      <a:pt x="908" y="2639"/>
                    </a:cubicBezTo>
                    <a:cubicBezTo>
                      <a:pt x="1067" y="2677"/>
                      <a:pt x="1324" y="2647"/>
                      <a:pt x="1452" y="2594"/>
                    </a:cubicBezTo>
                    <a:cubicBezTo>
                      <a:pt x="1580" y="2541"/>
                      <a:pt x="1649" y="2442"/>
                      <a:pt x="1679" y="2321"/>
                    </a:cubicBezTo>
                    <a:cubicBezTo>
                      <a:pt x="1709" y="2200"/>
                      <a:pt x="1678" y="2011"/>
                      <a:pt x="1633" y="1868"/>
                    </a:cubicBezTo>
                    <a:cubicBezTo>
                      <a:pt x="1588" y="1725"/>
                      <a:pt x="1437" y="1588"/>
                      <a:pt x="1407" y="1460"/>
                    </a:cubicBezTo>
                    <a:cubicBezTo>
                      <a:pt x="1377" y="1332"/>
                      <a:pt x="1437" y="1256"/>
                      <a:pt x="1452" y="1097"/>
                    </a:cubicBezTo>
                    <a:cubicBezTo>
                      <a:pt x="1467" y="938"/>
                      <a:pt x="1512" y="681"/>
                      <a:pt x="1497" y="507"/>
                    </a:cubicBezTo>
                    <a:cubicBezTo>
                      <a:pt x="1482" y="333"/>
                      <a:pt x="1429" y="106"/>
                      <a:pt x="1361" y="53"/>
                    </a:cubicBezTo>
                    <a:cubicBezTo>
                      <a:pt x="1293" y="0"/>
                      <a:pt x="1195" y="151"/>
                      <a:pt x="1089" y="189"/>
                    </a:cubicBezTo>
                    <a:cubicBezTo>
                      <a:pt x="983" y="227"/>
                      <a:pt x="847" y="287"/>
                      <a:pt x="726" y="280"/>
                    </a:cubicBezTo>
                    <a:cubicBezTo>
                      <a:pt x="605" y="273"/>
                      <a:pt x="461" y="129"/>
                      <a:pt x="363" y="144"/>
                    </a:cubicBezTo>
                    <a:cubicBezTo>
                      <a:pt x="265" y="159"/>
                      <a:pt x="174" y="235"/>
                      <a:pt x="136" y="371"/>
                    </a:cubicBezTo>
                    <a:cubicBezTo>
                      <a:pt x="98" y="507"/>
                      <a:pt x="128" y="810"/>
                      <a:pt x="136" y="961"/>
                    </a:cubicBezTo>
                    <a:cubicBezTo>
                      <a:pt x="144" y="1112"/>
                      <a:pt x="167" y="1180"/>
                      <a:pt x="182" y="1278"/>
                    </a:cubicBezTo>
                    <a:cubicBezTo>
                      <a:pt x="197" y="1376"/>
                      <a:pt x="242" y="1467"/>
                      <a:pt x="227" y="15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44A9"/>
                  </a:gs>
                </a:gsLst>
                <a:path path="rect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grpSp>
            <p:nvGrpSpPr>
              <p:cNvPr id="104" name="Group 24"/>
              <p:cNvGrpSpPr>
                <a:grpSpLocks/>
              </p:cNvGrpSpPr>
              <p:nvPr/>
            </p:nvGrpSpPr>
            <p:grpSpPr bwMode="auto">
              <a:xfrm rot="14841021" flipV="1">
                <a:off x="5166" y="2270"/>
                <a:ext cx="120" cy="240"/>
                <a:chOff x="3120" y="3312"/>
                <a:chExt cx="192" cy="480"/>
              </a:xfrm>
            </p:grpSpPr>
            <p:sp>
              <p:nvSpPr>
                <p:cNvPr id="146" name="Oval 25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solidFill>
                  <a:srgbClr val="EED648"/>
                </a:solidFill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47" name="Freeform 26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48" name="Freeform 27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05" name="Group 28"/>
              <p:cNvGrpSpPr>
                <a:grpSpLocks/>
              </p:cNvGrpSpPr>
              <p:nvPr/>
            </p:nvGrpSpPr>
            <p:grpSpPr bwMode="auto">
              <a:xfrm rot="17671805" flipV="1">
                <a:off x="5124" y="2938"/>
                <a:ext cx="120" cy="241"/>
                <a:chOff x="3120" y="3312"/>
                <a:chExt cx="192" cy="480"/>
              </a:xfrm>
            </p:grpSpPr>
            <p:sp>
              <p:nvSpPr>
                <p:cNvPr id="143" name="Oval 29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solidFill>
                  <a:srgbClr val="EED648"/>
                </a:solidFill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06" name="Group 32"/>
              <p:cNvGrpSpPr>
                <a:grpSpLocks/>
              </p:cNvGrpSpPr>
              <p:nvPr/>
            </p:nvGrpSpPr>
            <p:grpSpPr bwMode="auto">
              <a:xfrm rot="20150801" flipV="1">
                <a:off x="4753" y="3250"/>
                <a:ext cx="121" cy="239"/>
                <a:chOff x="3120" y="3312"/>
                <a:chExt cx="192" cy="480"/>
              </a:xfrm>
            </p:grpSpPr>
            <p:sp>
              <p:nvSpPr>
                <p:cNvPr id="140" name="Oval 33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solidFill>
                  <a:srgbClr val="EED648"/>
                </a:solidFill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41" name="Freeform 34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42" name="Freeform 35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07" name="Group 36"/>
              <p:cNvGrpSpPr>
                <a:grpSpLocks/>
              </p:cNvGrpSpPr>
              <p:nvPr/>
            </p:nvGrpSpPr>
            <p:grpSpPr bwMode="auto">
              <a:xfrm rot="21352335" flipV="1">
                <a:off x="4331" y="3362"/>
                <a:ext cx="121" cy="238"/>
                <a:chOff x="3120" y="3312"/>
                <a:chExt cx="192" cy="480"/>
              </a:xfrm>
            </p:grpSpPr>
            <p:sp>
              <p:nvSpPr>
                <p:cNvPr id="137" name="Oval 37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solidFill>
                  <a:srgbClr val="EED648"/>
                </a:solidFill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38" name="Freeform 38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39" name="Freeform 39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08" name="Group 40"/>
              <p:cNvGrpSpPr>
                <a:grpSpLocks/>
              </p:cNvGrpSpPr>
              <p:nvPr/>
            </p:nvGrpSpPr>
            <p:grpSpPr bwMode="auto">
              <a:xfrm rot="4843319" flipV="1">
                <a:off x="3577" y="2568"/>
                <a:ext cx="119" cy="241"/>
                <a:chOff x="3120" y="3312"/>
                <a:chExt cx="192" cy="480"/>
              </a:xfrm>
            </p:grpSpPr>
            <p:sp>
              <p:nvSpPr>
                <p:cNvPr id="134" name="Oval 41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solidFill>
                  <a:srgbClr val="EED648"/>
                </a:solidFill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35" name="Freeform 42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36" name="Freeform 43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09" name="Group 44"/>
              <p:cNvGrpSpPr>
                <a:grpSpLocks/>
              </p:cNvGrpSpPr>
              <p:nvPr/>
            </p:nvGrpSpPr>
            <p:grpSpPr bwMode="auto">
              <a:xfrm rot="9273457" flipV="1">
                <a:off x="4079" y="1828"/>
                <a:ext cx="120" cy="239"/>
                <a:chOff x="3120" y="3312"/>
                <a:chExt cx="192" cy="480"/>
              </a:xfrm>
            </p:grpSpPr>
            <p:sp>
              <p:nvSpPr>
                <p:cNvPr id="131" name="Oval 45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solidFill>
                  <a:srgbClr val="EED648"/>
                </a:solidFill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32" name="Freeform 46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33" name="Freeform 47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sp>
            <p:nvSpPr>
              <p:cNvPr id="110" name="AutoShape 48"/>
              <p:cNvSpPr>
                <a:spLocks noChangeArrowheads="1"/>
              </p:cNvSpPr>
              <p:nvPr/>
            </p:nvSpPr>
            <p:spPr bwMode="auto">
              <a:xfrm rot="1239701">
                <a:off x="3628" y="2414"/>
                <a:ext cx="169" cy="101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11" name="AutoShape 49"/>
              <p:cNvSpPr>
                <a:spLocks noChangeArrowheads="1"/>
              </p:cNvSpPr>
              <p:nvPr/>
            </p:nvSpPr>
            <p:spPr bwMode="auto">
              <a:xfrm rot="-2370924">
                <a:off x="5035" y="2191"/>
                <a:ext cx="169" cy="101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12" name="AutoShape 50"/>
              <p:cNvSpPr>
                <a:spLocks noChangeArrowheads="1"/>
              </p:cNvSpPr>
              <p:nvPr/>
            </p:nvSpPr>
            <p:spPr bwMode="auto">
              <a:xfrm rot="2196424">
                <a:off x="5147" y="2861"/>
                <a:ext cx="169" cy="100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13" name="AutoShape 51"/>
              <p:cNvSpPr>
                <a:spLocks noChangeArrowheads="1"/>
              </p:cNvSpPr>
              <p:nvPr/>
            </p:nvSpPr>
            <p:spPr bwMode="auto">
              <a:xfrm rot="4392849">
                <a:off x="4857" y="2442"/>
                <a:ext cx="167" cy="102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14" name="AutoShape 52"/>
              <p:cNvSpPr>
                <a:spLocks noChangeArrowheads="1"/>
              </p:cNvSpPr>
              <p:nvPr/>
            </p:nvSpPr>
            <p:spPr bwMode="auto">
              <a:xfrm rot="2196424">
                <a:off x="4081" y="2911"/>
                <a:ext cx="169" cy="102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15" name="AutoShape 53"/>
              <p:cNvSpPr>
                <a:spLocks noChangeArrowheads="1"/>
              </p:cNvSpPr>
              <p:nvPr/>
            </p:nvSpPr>
            <p:spPr bwMode="auto">
              <a:xfrm rot="5036093">
                <a:off x="4529" y="3367"/>
                <a:ext cx="167" cy="102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16" name="AutoShape 54"/>
              <p:cNvSpPr>
                <a:spLocks noChangeArrowheads="1"/>
              </p:cNvSpPr>
              <p:nvPr/>
            </p:nvSpPr>
            <p:spPr bwMode="auto">
              <a:xfrm rot="-1662287">
                <a:off x="3769" y="3083"/>
                <a:ext cx="169" cy="102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grpSp>
            <p:nvGrpSpPr>
              <p:cNvPr id="117" name="Group 55"/>
              <p:cNvGrpSpPr>
                <a:grpSpLocks/>
              </p:cNvGrpSpPr>
              <p:nvPr/>
            </p:nvGrpSpPr>
            <p:grpSpPr bwMode="auto">
              <a:xfrm rot="8004452" flipV="1">
                <a:off x="4908" y="2676"/>
                <a:ext cx="120" cy="240"/>
                <a:chOff x="3120" y="3312"/>
                <a:chExt cx="192" cy="480"/>
              </a:xfrm>
            </p:grpSpPr>
            <p:sp>
              <p:nvSpPr>
                <p:cNvPr id="128" name="Oval 56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solidFill>
                  <a:srgbClr val="EED648"/>
                </a:solidFill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29" name="Freeform 57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30" name="Freeform 58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18" name="Group 59"/>
              <p:cNvGrpSpPr>
                <a:grpSpLocks/>
              </p:cNvGrpSpPr>
              <p:nvPr/>
            </p:nvGrpSpPr>
            <p:grpSpPr bwMode="auto">
              <a:xfrm rot="4843319" flipV="1">
                <a:off x="4412" y="2896"/>
                <a:ext cx="119" cy="241"/>
                <a:chOff x="3120" y="3312"/>
                <a:chExt cx="192" cy="480"/>
              </a:xfrm>
            </p:grpSpPr>
            <p:sp>
              <p:nvSpPr>
                <p:cNvPr id="125" name="Oval 60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solidFill>
                  <a:srgbClr val="EED648"/>
                </a:solidFill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26" name="Freeform 61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27" name="Freeform 62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19" name="Group 63"/>
              <p:cNvGrpSpPr>
                <a:grpSpLocks/>
              </p:cNvGrpSpPr>
              <p:nvPr/>
            </p:nvGrpSpPr>
            <p:grpSpPr bwMode="auto">
              <a:xfrm rot="4843319" flipV="1">
                <a:off x="4139" y="2159"/>
                <a:ext cx="120" cy="240"/>
                <a:chOff x="3120" y="3312"/>
                <a:chExt cx="192" cy="480"/>
              </a:xfrm>
            </p:grpSpPr>
            <p:sp>
              <p:nvSpPr>
                <p:cNvPr id="122" name="Oval 64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solidFill>
                  <a:srgbClr val="EED648"/>
                </a:solidFill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23" name="Freeform 65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24" name="Freeform 66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sp>
            <p:nvSpPr>
              <p:cNvPr id="120" name="AutoShape 67"/>
              <p:cNvSpPr>
                <a:spLocks noChangeArrowheads="1"/>
              </p:cNvSpPr>
              <p:nvPr/>
            </p:nvSpPr>
            <p:spPr bwMode="auto">
              <a:xfrm rot="4980255">
                <a:off x="4633" y="3034"/>
                <a:ext cx="167" cy="103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21" name="AutoShape 68"/>
              <p:cNvSpPr>
                <a:spLocks noChangeArrowheads="1"/>
              </p:cNvSpPr>
              <p:nvPr/>
            </p:nvSpPr>
            <p:spPr bwMode="auto">
              <a:xfrm rot="4392849">
                <a:off x="4273" y="2488"/>
                <a:ext cx="167" cy="102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sp>
          <p:nvSpPr>
            <p:cNvPr id="91" name="Freeform 69"/>
            <p:cNvSpPr>
              <a:spLocks/>
            </p:cNvSpPr>
            <p:nvPr/>
          </p:nvSpPr>
          <p:spPr bwMode="auto">
            <a:xfrm rot="-8515543">
              <a:off x="3456" y="2042"/>
              <a:ext cx="308" cy="358"/>
            </a:xfrm>
            <a:custGeom>
              <a:avLst/>
              <a:gdLst>
                <a:gd name="T0" fmla="*/ 1 w 1709"/>
                <a:gd name="T1" fmla="*/ 4 h 2677"/>
                <a:gd name="T2" fmla="*/ 1 w 1709"/>
                <a:gd name="T3" fmla="*/ 4 h 2677"/>
                <a:gd name="T4" fmla="*/ 0 w 1709"/>
                <a:gd name="T5" fmla="*/ 5 h 2677"/>
                <a:gd name="T6" fmla="*/ 1 w 1709"/>
                <a:gd name="T7" fmla="*/ 5 h 2677"/>
                <a:gd name="T8" fmla="*/ 3 w 1709"/>
                <a:gd name="T9" fmla="*/ 6 h 2677"/>
                <a:gd name="T10" fmla="*/ 5 w 1709"/>
                <a:gd name="T11" fmla="*/ 6 h 2677"/>
                <a:gd name="T12" fmla="*/ 8 w 1709"/>
                <a:gd name="T13" fmla="*/ 6 h 2677"/>
                <a:gd name="T14" fmla="*/ 10 w 1709"/>
                <a:gd name="T15" fmla="*/ 5 h 2677"/>
                <a:gd name="T16" fmla="*/ 10 w 1709"/>
                <a:gd name="T17" fmla="*/ 4 h 2677"/>
                <a:gd name="T18" fmla="*/ 8 w 1709"/>
                <a:gd name="T19" fmla="*/ 3 h 2677"/>
                <a:gd name="T20" fmla="*/ 8 w 1709"/>
                <a:gd name="T21" fmla="*/ 3 h 2677"/>
                <a:gd name="T22" fmla="*/ 9 w 1709"/>
                <a:gd name="T23" fmla="*/ 1 h 2677"/>
                <a:gd name="T24" fmla="*/ 8 w 1709"/>
                <a:gd name="T25" fmla="*/ 0 h 2677"/>
                <a:gd name="T26" fmla="*/ 6 w 1709"/>
                <a:gd name="T27" fmla="*/ 0 h 2677"/>
                <a:gd name="T28" fmla="*/ 4 w 1709"/>
                <a:gd name="T29" fmla="*/ 1 h 2677"/>
                <a:gd name="T30" fmla="*/ 2 w 1709"/>
                <a:gd name="T31" fmla="*/ 0 h 2677"/>
                <a:gd name="T32" fmla="*/ 1 w 1709"/>
                <a:gd name="T33" fmla="*/ 1 h 2677"/>
                <a:gd name="T34" fmla="*/ 1 w 1709"/>
                <a:gd name="T35" fmla="*/ 2 h 2677"/>
                <a:gd name="T36" fmla="*/ 1 w 1709"/>
                <a:gd name="T37" fmla="*/ 3 h 2677"/>
                <a:gd name="T38" fmla="*/ 1 w 1709"/>
                <a:gd name="T39" fmla="*/ 4 h 26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9"/>
                <a:gd name="T61" fmla="*/ 0 h 2677"/>
                <a:gd name="T62" fmla="*/ 1709 w 1709"/>
                <a:gd name="T63" fmla="*/ 2677 h 26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9" h="2677">
                  <a:moveTo>
                    <a:pt x="227" y="1550"/>
                  </a:moveTo>
                  <a:cubicBezTo>
                    <a:pt x="212" y="1633"/>
                    <a:pt x="129" y="1709"/>
                    <a:pt x="91" y="1777"/>
                  </a:cubicBezTo>
                  <a:cubicBezTo>
                    <a:pt x="53" y="1845"/>
                    <a:pt x="0" y="1882"/>
                    <a:pt x="0" y="1958"/>
                  </a:cubicBezTo>
                  <a:cubicBezTo>
                    <a:pt x="0" y="2034"/>
                    <a:pt x="8" y="2163"/>
                    <a:pt x="91" y="2231"/>
                  </a:cubicBezTo>
                  <a:cubicBezTo>
                    <a:pt x="174" y="2299"/>
                    <a:pt x="363" y="2299"/>
                    <a:pt x="499" y="2367"/>
                  </a:cubicBezTo>
                  <a:cubicBezTo>
                    <a:pt x="635" y="2435"/>
                    <a:pt x="749" y="2601"/>
                    <a:pt x="908" y="2639"/>
                  </a:cubicBezTo>
                  <a:cubicBezTo>
                    <a:pt x="1067" y="2677"/>
                    <a:pt x="1324" y="2647"/>
                    <a:pt x="1452" y="2594"/>
                  </a:cubicBezTo>
                  <a:cubicBezTo>
                    <a:pt x="1580" y="2541"/>
                    <a:pt x="1649" y="2442"/>
                    <a:pt x="1679" y="2321"/>
                  </a:cubicBezTo>
                  <a:cubicBezTo>
                    <a:pt x="1709" y="2200"/>
                    <a:pt x="1678" y="2011"/>
                    <a:pt x="1633" y="1868"/>
                  </a:cubicBezTo>
                  <a:cubicBezTo>
                    <a:pt x="1588" y="1725"/>
                    <a:pt x="1437" y="1588"/>
                    <a:pt x="1407" y="1460"/>
                  </a:cubicBezTo>
                  <a:cubicBezTo>
                    <a:pt x="1377" y="1332"/>
                    <a:pt x="1437" y="1256"/>
                    <a:pt x="1452" y="1097"/>
                  </a:cubicBezTo>
                  <a:cubicBezTo>
                    <a:pt x="1467" y="938"/>
                    <a:pt x="1512" y="681"/>
                    <a:pt x="1497" y="507"/>
                  </a:cubicBezTo>
                  <a:cubicBezTo>
                    <a:pt x="1482" y="333"/>
                    <a:pt x="1429" y="106"/>
                    <a:pt x="1361" y="53"/>
                  </a:cubicBezTo>
                  <a:cubicBezTo>
                    <a:pt x="1293" y="0"/>
                    <a:pt x="1195" y="151"/>
                    <a:pt x="1089" y="189"/>
                  </a:cubicBezTo>
                  <a:cubicBezTo>
                    <a:pt x="983" y="227"/>
                    <a:pt x="847" y="287"/>
                    <a:pt x="726" y="280"/>
                  </a:cubicBezTo>
                  <a:cubicBezTo>
                    <a:pt x="605" y="273"/>
                    <a:pt x="461" y="129"/>
                    <a:pt x="363" y="144"/>
                  </a:cubicBezTo>
                  <a:cubicBezTo>
                    <a:pt x="265" y="159"/>
                    <a:pt x="174" y="235"/>
                    <a:pt x="136" y="371"/>
                  </a:cubicBezTo>
                  <a:cubicBezTo>
                    <a:pt x="98" y="507"/>
                    <a:pt x="128" y="810"/>
                    <a:pt x="136" y="961"/>
                  </a:cubicBezTo>
                  <a:cubicBezTo>
                    <a:pt x="144" y="1112"/>
                    <a:pt x="167" y="1180"/>
                    <a:pt x="182" y="1278"/>
                  </a:cubicBezTo>
                  <a:cubicBezTo>
                    <a:pt x="197" y="1376"/>
                    <a:pt x="242" y="1467"/>
                    <a:pt x="227" y="155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44A9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ru-RU" sz="1000">
                <a:latin typeface="Trebuchet MS" pitchFamily="34" charset="0"/>
              </a:endParaRPr>
            </a:p>
          </p:txBody>
        </p:sp>
        <p:sp>
          <p:nvSpPr>
            <p:cNvPr id="92" name="AutoShape 70"/>
            <p:cNvSpPr>
              <a:spLocks noChangeArrowheads="1"/>
            </p:cNvSpPr>
            <p:nvPr/>
          </p:nvSpPr>
          <p:spPr bwMode="auto">
            <a:xfrm rot="-3959586">
              <a:off x="3567" y="1857"/>
              <a:ext cx="167" cy="102"/>
            </a:xfrm>
            <a:prstGeom prst="octagon">
              <a:avLst>
                <a:gd name="adj" fmla="val 50000"/>
              </a:avLst>
            </a:prstGeom>
            <a:gradFill rotWithShape="1">
              <a:gsLst>
                <a:gs pos="0">
                  <a:srgbClr val="800080"/>
                </a:gs>
                <a:gs pos="100000">
                  <a:srgbClr val="AE5CAE"/>
                </a:gs>
              </a:gsLst>
              <a:lin ang="189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000">
                <a:latin typeface="Trebuchet MS" pitchFamily="34" charset="0"/>
              </a:endParaRPr>
            </a:p>
          </p:txBody>
        </p:sp>
      </p:grpSp>
      <p:grpSp>
        <p:nvGrpSpPr>
          <p:cNvPr id="149" name="Group 233"/>
          <p:cNvGrpSpPr>
            <a:grpSpLocks/>
          </p:cNvGrpSpPr>
          <p:nvPr/>
        </p:nvGrpSpPr>
        <p:grpSpPr bwMode="auto">
          <a:xfrm>
            <a:off x="900113" y="5229225"/>
            <a:ext cx="3035300" cy="719138"/>
            <a:chOff x="3107" y="3748"/>
            <a:chExt cx="1912" cy="453"/>
          </a:xfrm>
        </p:grpSpPr>
        <p:sp>
          <p:nvSpPr>
            <p:cNvPr id="150" name="Freeform 102"/>
            <p:cNvSpPr>
              <a:spLocks/>
            </p:cNvSpPr>
            <p:nvPr/>
          </p:nvSpPr>
          <p:spPr bwMode="auto">
            <a:xfrm rot="-228936">
              <a:off x="3107" y="3776"/>
              <a:ext cx="336" cy="425"/>
            </a:xfrm>
            <a:custGeom>
              <a:avLst/>
              <a:gdLst>
                <a:gd name="T0" fmla="*/ 8 w 1708"/>
                <a:gd name="T1" fmla="*/ 1 h 2827"/>
                <a:gd name="T2" fmla="*/ 6 w 1708"/>
                <a:gd name="T3" fmla="*/ 1 h 2827"/>
                <a:gd name="T4" fmla="*/ 5 w 1708"/>
                <a:gd name="T5" fmla="*/ 0 h 2827"/>
                <a:gd name="T6" fmla="*/ 3 w 1708"/>
                <a:gd name="T7" fmla="*/ 0 h 2827"/>
                <a:gd name="T8" fmla="*/ 2 w 1708"/>
                <a:gd name="T9" fmla="*/ 0 h 2827"/>
                <a:gd name="T10" fmla="*/ 2 w 1708"/>
                <a:gd name="T11" fmla="*/ 2 h 2827"/>
                <a:gd name="T12" fmla="*/ 3 w 1708"/>
                <a:gd name="T13" fmla="*/ 5 h 2827"/>
                <a:gd name="T14" fmla="*/ 0 w 1708"/>
                <a:gd name="T15" fmla="*/ 9 h 2827"/>
                <a:gd name="T16" fmla="*/ 6 w 1708"/>
                <a:gd name="T17" fmla="*/ 9 h 2827"/>
                <a:gd name="T18" fmla="*/ 9 w 1708"/>
                <a:gd name="T19" fmla="*/ 10 h 2827"/>
                <a:gd name="T20" fmla="*/ 11 w 1708"/>
                <a:gd name="T21" fmla="*/ 9 h 2827"/>
                <a:gd name="T22" fmla="*/ 10 w 1708"/>
                <a:gd name="T23" fmla="*/ 6 h 2827"/>
                <a:gd name="T24" fmla="*/ 12 w 1708"/>
                <a:gd name="T25" fmla="*/ 3 h 2827"/>
                <a:gd name="T26" fmla="*/ 13 w 1708"/>
                <a:gd name="T27" fmla="*/ 1 h 2827"/>
                <a:gd name="T28" fmla="*/ 11 w 1708"/>
                <a:gd name="T29" fmla="*/ 0 h 2827"/>
                <a:gd name="T30" fmla="*/ 8 w 1708"/>
                <a:gd name="T31" fmla="*/ 1 h 28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08"/>
                <a:gd name="T49" fmla="*/ 0 h 2827"/>
                <a:gd name="T50" fmla="*/ 1708 w 1708"/>
                <a:gd name="T51" fmla="*/ 2827 h 28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08" h="2827">
                  <a:moveTo>
                    <a:pt x="1050" y="332"/>
                  </a:moveTo>
                  <a:cubicBezTo>
                    <a:pt x="937" y="347"/>
                    <a:pt x="846" y="280"/>
                    <a:pt x="778" y="242"/>
                  </a:cubicBezTo>
                  <a:cubicBezTo>
                    <a:pt x="710" y="204"/>
                    <a:pt x="702" y="144"/>
                    <a:pt x="642" y="106"/>
                  </a:cubicBezTo>
                  <a:cubicBezTo>
                    <a:pt x="582" y="68"/>
                    <a:pt x="483" y="15"/>
                    <a:pt x="415" y="15"/>
                  </a:cubicBezTo>
                  <a:cubicBezTo>
                    <a:pt x="347" y="15"/>
                    <a:pt x="257" y="0"/>
                    <a:pt x="234" y="106"/>
                  </a:cubicBezTo>
                  <a:cubicBezTo>
                    <a:pt x="211" y="212"/>
                    <a:pt x="249" y="431"/>
                    <a:pt x="279" y="650"/>
                  </a:cubicBezTo>
                  <a:cubicBezTo>
                    <a:pt x="309" y="869"/>
                    <a:pt x="453" y="1104"/>
                    <a:pt x="415" y="1421"/>
                  </a:cubicBezTo>
                  <a:cubicBezTo>
                    <a:pt x="377" y="1738"/>
                    <a:pt x="0" y="2351"/>
                    <a:pt x="53" y="2555"/>
                  </a:cubicBezTo>
                  <a:cubicBezTo>
                    <a:pt x="106" y="2759"/>
                    <a:pt x="537" y="2601"/>
                    <a:pt x="733" y="2646"/>
                  </a:cubicBezTo>
                  <a:cubicBezTo>
                    <a:pt x="929" y="2691"/>
                    <a:pt x="1111" y="2827"/>
                    <a:pt x="1232" y="2827"/>
                  </a:cubicBezTo>
                  <a:cubicBezTo>
                    <a:pt x="1353" y="2827"/>
                    <a:pt x="1444" y="2805"/>
                    <a:pt x="1459" y="2646"/>
                  </a:cubicBezTo>
                  <a:cubicBezTo>
                    <a:pt x="1474" y="2487"/>
                    <a:pt x="1300" y="2162"/>
                    <a:pt x="1323" y="1875"/>
                  </a:cubicBezTo>
                  <a:cubicBezTo>
                    <a:pt x="1346" y="1588"/>
                    <a:pt x="1535" y="1179"/>
                    <a:pt x="1595" y="922"/>
                  </a:cubicBezTo>
                  <a:cubicBezTo>
                    <a:pt x="1655" y="665"/>
                    <a:pt x="1708" y="460"/>
                    <a:pt x="1685" y="332"/>
                  </a:cubicBezTo>
                  <a:cubicBezTo>
                    <a:pt x="1662" y="204"/>
                    <a:pt x="1565" y="151"/>
                    <a:pt x="1459" y="151"/>
                  </a:cubicBezTo>
                  <a:cubicBezTo>
                    <a:pt x="1353" y="151"/>
                    <a:pt x="1163" y="317"/>
                    <a:pt x="1050" y="3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66"/>
                </a:gs>
                <a:gs pos="100000">
                  <a:srgbClr val="A80043"/>
                </a:gs>
              </a:gsLst>
              <a:path path="rect">
                <a:fillToRect l="50000" t="50000" r="50000" b="50000"/>
              </a:path>
            </a:gra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51" name="Text Box 103"/>
            <p:cNvSpPr txBox="1">
              <a:spLocks noChangeArrowheads="1"/>
            </p:cNvSpPr>
            <p:nvPr/>
          </p:nvSpPr>
          <p:spPr bwMode="auto">
            <a:xfrm>
              <a:off x="3409" y="3748"/>
              <a:ext cx="161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- </a:t>
              </a:r>
              <a:r>
                <a:rPr lang="ru-RU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соевый ингибитор </a:t>
              </a:r>
            </a:p>
            <a:p>
              <a:pPr>
                <a:defRPr/>
              </a:pPr>
              <a:r>
                <a:rPr lang="ru-RU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       трипсина</a:t>
              </a:r>
            </a:p>
          </p:txBody>
        </p:sp>
        <p:grpSp>
          <p:nvGrpSpPr>
            <p:cNvPr id="152" name="Group 71"/>
            <p:cNvGrpSpPr>
              <a:grpSpLocks/>
            </p:cNvGrpSpPr>
            <p:nvPr/>
          </p:nvGrpSpPr>
          <p:grpSpPr bwMode="auto">
            <a:xfrm>
              <a:off x="3473" y="3748"/>
              <a:ext cx="1267" cy="433"/>
              <a:chOff x="2928" y="3398"/>
              <a:chExt cx="2064" cy="970"/>
            </a:xfrm>
          </p:grpSpPr>
          <p:grpSp>
            <p:nvGrpSpPr>
              <p:cNvPr id="153" name="Group 72"/>
              <p:cNvGrpSpPr>
                <a:grpSpLocks/>
              </p:cNvGrpSpPr>
              <p:nvPr/>
            </p:nvGrpSpPr>
            <p:grpSpPr bwMode="auto">
              <a:xfrm>
                <a:off x="2928" y="3401"/>
                <a:ext cx="2064" cy="967"/>
                <a:chOff x="2928" y="3401"/>
                <a:chExt cx="2064" cy="967"/>
              </a:xfrm>
            </p:grpSpPr>
            <p:grpSp>
              <p:nvGrpSpPr>
                <p:cNvPr id="167" name="Group 73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2064" cy="912"/>
                  <a:chOff x="2880" y="3451"/>
                  <a:chExt cx="2064" cy="917"/>
                </a:xfrm>
              </p:grpSpPr>
              <p:sp>
                <p:nvSpPr>
                  <p:cNvPr id="170" name="Freeform 74"/>
                  <p:cNvSpPr>
                    <a:spLocks/>
                  </p:cNvSpPr>
                  <p:nvPr/>
                </p:nvSpPr>
                <p:spPr bwMode="auto">
                  <a:xfrm>
                    <a:off x="2880" y="3506"/>
                    <a:ext cx="2064" cy="862"/>
                  </a:xfrm>
                  <a:custGeom>
                    <a:avLst/>
                    <a:gdLst>
                      <a:gd name="T0" fmla="*/ 130 w 2416"/>
                      <a:gd name="T1" fmla="*/ 26 h 1112"/>
                      <a:gd name="T2" fmla="*/ 40 w 2416"/>
                      <a:gd name="T3" fmla="*/ 138 h 1112"/>
                      <a:gd name="T4" fmla="*/ 70 w 2416"/>
                      <a:gd name="T5" fmla="*/ 450 h 1112"/>
                      <a:gd name="T6" fmla="*/ 459 w 2416"/>
                      <a:gd name="T7" fmla="*/ 474 h 1112"/>
                      <a:gd name="T8" fmla="*/ 1028 w 2416"/>
                      <a:gd name="T9" fmla="*/ 474 h 1112"/>
                      <a:gd name="T10" fmla="*/ 1446 w 2416"/>
                      <a:gd name="T11" fmla="*/ 474 h 1112"/>
                      <a:gd name="T12" fmla="*/ 1387 w 2416"/>
                      <a:gd name="T13" fmla="*/ 205 h 1112"/>
                      <a:gd name="T14" fmla="*/ 1177 w 2416"/>
                      <a:gd name="T15" fmla="*/ 227 h 1112"/>
                      <a:gd name="T16" fmla="*/ 1117 w 2416"/>
                      <a:gd name="T17" fmla="*/ 295 h 1112"/>
                      <a:gd name="T18" fmla="*/ 998 w 2416"/>
                      <a:gd name="T19" fmla="*/ 295 h 1112"/>
                      <a:gd name="T20" fmla="*/ 818 w 2416"/>
                      <a:gd name="T21" fmla="*/ 250 h 1112"/>
                      <a:gd name="T22" fmla="*/ 608 w 2416"/>
                      <a:gd name="T23" fmla="*/ 250 h 1112"/>
                      <a:gd name="T24" fmla="*/ 429 w 2416"/>
                      <a:gd name="T25" fmla="*/ 138 h 1112"/>
                      <a:gd name="T26" fmla="*/ 309 w 2416"/>
                      <a:gd name="T27" fmla="*/ 49 h 1112"/>
                      <a:gd name="T28" fmla="*/ 160 w 2416"/>
                      <a:gd name="T29" fmla="*/ 4 h 1112"/>
                      <a:gd name="T30" fmla="*/ 130 w 2416"/>
                      <a:gd name="T31" fmla="*/ 26 h 111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416"/>
                      <a:gd name="T49" fmla="*/ 0 h 1112"/>
                      <a:gd name="T50" fmla="*/ 2416 w 2416"/>
                      <a:gd name="T51" fmla="*/ 1112 h 111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416" h="1112">
                        <a:moveTo>
                          <a:pt x="208" y="56"/>
                        </a:moveTo>
                        <a:cubicBezTo>
                          <a:pt x="176" y="104"/>
                          <a:pt x="80" y="144"/>
                          <a:pt x="64" y="296"/>
                        </a:cubicBezTo>
                        <a:cubicBezTo>
                          <a:pt x="48" y="448"/>
                          <a:pt x="0" y="848"/>
                          <a:pt x="112" y="968"/>
                        </a:cubicBezTo>
                        <a:cubicBezTo>
                          <a:pt x="224" y="1088"/>
                          <a:pt x="480" y="1008"/>
                          <a:pt x="736" y="1016"/>
                        </a:cubicBezTo>
                        <a:cubicBezTo>
                          <a:pt x="992" y="1024"/>
                          <a:pt x="1384" y="1016"/>
                          <a:pt x="1648" y="1016"/>
                        </a:cubicBezTo>
                        <a:cubicBezTo>
                          <a:pt x="1912" y="1016"/>
                          <a:pt x="2224" y="1112"/>
                          <a:pt x="2320" y="1016"/>
                        </a:cubicBezTo>
                        <a:cubicBezTo>
                          <a:pt x="2416" y="920"/>
                          <a:pt x="2296" y="528"/>
                          <a:pt x="2224" y="440"/>
                        </a:cubicBezTo>
                        <a:cubicBezTo>
                          <a:pt x="2152" y="352"/>
                          <a:pt x="1960" y="456"/>
                          <a:pt x="1888" y="488"/>
                        </a:cubicBezTo>
                        <a:cubicBezTo>
                          <a:pt x="1816" y="520"/>
                          <a:pt x="1840" y="608"/>
                          <a:pt x="1792" y="632"/>
                        </a:cubicBezTo>
                        <a:cubicBezTo>
                          <a:pt x="1744" y="656"/>
                          <a:pt x="1680" y="648"/>
                          <a:pt x="1600" y="632"/>
                        </a:cubicBezTo>
                        <a:cubicBezTo>
                          <a:pt x="1520" y="616"/>
                          <a:pt x="1416" y="552"/>
                          <a:pt x="1312" y="536"/>
                        </a:cubicBezTo>
                        <a:cubicBezTo>
                          <a:pt x="1208" y="520"/>
                          <a:pt x="1080" y="576"/>
                          <a:pt x="976" y="536"/>
                        </a:cubicBezTo>
                        <a:cubicBezTo>
                          <a:pt x="872" y="496"/>
                          <a:pt x="768" y="368"/>
                          <a:pt x="688" y="296"/>
                        </a:cubicBezTo>
                        <a:cubicBezTo>
                          <a:pt x="608" y="224"/>
                          <a:pt x="568" y="152"/>
                          <a:pt x="496" y="104"/>
                        </a:cubicBezTo>
                        <a:cubicBezTo>
                          <a:pt x="424" y="56"/>
                          <a:pt x="304" y="16"/>
                          <a:pt x="256" y="8"/>
                        </a:cubicBezTo>
                        <a:cubicBezTo>
                          <a:pt x="208" y="0"/>
                          <a:pt x="240" y="8"/>
                          <a:pt x="208" y="56"/>
                        </a:cubicBezTo>
                        <a:close/>
                      </a:path>
                    </a:pathLst>
                  </a:cu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71" name="Freeform 75"/>
                  <p:cNvSpPr>
                    <a:spLocks/>
                  </p:cNvSpPr>
                  <p:nvPr/>
                </p:nvSpPr>
                <p:spPr bwMode="auto">
                  <a:xfrm rot="-228936">
                    <a:off x="3840" y="3451"/>
                    <a:ext cx="433" cy="533"/>
                  </a:xfrm>
                  <a:custGeom>
                    <a:avLst/>
                    <a:gdLst>
                      <a:gd name="T0" fmla="*/ 17 w 1708"/>
                      <a:gd name="T1" fmla="*/ 2 h 2827"/>
                      <a:gd name="T2" fmla="*/ 13 w 1708"/>
                      <a:gd name="T3" fmla="*/ 2 h 2827"/>
                      <a:gd name="T4" fmla="*/ 10 w 1708"/>
                      <a:gd name="T5" fmla="*/ 1 h 2827"/>
                      <a:gd name="T6" fmla="*/ 7 w 1708"/>
                      <a:gd name="T7" fmla="*/ 0 h 2827"/>
                      <a:gd name="T8" fmla="*/ 4 w 1708"/>
                      <a:gd name="T9" fmla="*/ 1 h 2827"/>
                      <a:gd name="T10" fmla="*/ 5 w 1708"/>
                      <a:gd name="T11" fmla="*/ 4 h 2827"/>
                      <a:gd name="T12" fmla="*/ 7 w 1708"/>
                      <a:gd name="T13" fmla="*/ 10 h 2827"/>
                      <a:gd name="T14" fmla="*/ 1 w 1708"/>
                      <a:gd name="T15" fmla="*/ 17 h 2827"/>
                      <a:gd name="T16" fmla="*/ 12 w 1708"/>
                      <a:gd name="T17" fmla="*/ 18 h 2827"/>
                      <a:gd name="T18" fmla="*/ 20 w 1708"/>
                      <a:gd name="T19" fmla="*/ 19 h 2827"/>
                      <a:gd name="T20" fmla="*/ 24 w 1708"/>
                      <a:gd name="T21" fmla="*/ 18 h 2827"/>
                      <a:gd name="T22" fmla="*/ 22 w 1708"/>
                      <a:gd name="T23" fmla="*/ 13 h 2827"/>
                      <a:gd name="T24" fmla="*/ 26 w 1708"/>
                      <a:gd name="T25" fmla="*/ 6 h 2827"/>
                      <a:gd name="T26" fmla="*/ 27 w 1708"/>
                      <a:gd name="T27" fmla="*/ 2 h 2827"/>
                      <a:gd name="T28" fmla="*/ 24 w 1708"/>
                      <a:gd name="T29" fmla="*/ 1 h 2827"/>
                      <a:gd name="T30" fmla="*/ 17 w 1708"/>
                      <a:gd name="T31" fmla="*/ 2 h 282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08"/>
                      <a:gd name="T49" fmla="*/ 0 h 2827"/>
                      <a:gd name="T50" fmla="*/ 1708 w 1708"/>
                      <a:gd name="T51" fmla="*/ 2827 h 282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08" h="2827">
                        <a:moveTo>
                          <a:pt x="1050" y="332"/>
                        </a:moveTo>
                        <a:cubicBezTo>
                          <a:pt x="937" y="347"/>
                          <a:pt x="846" y="280"/>
                          <a:pt x="778" y="242"/>
                        </a:cubicBezTo>
                        <a:cubicBezTo>
                          <a:pt x="710" y="204"/>
                          <a:pt x="702" y="144"/>
                          <a:pt x="642" y="106"/>
                        </a:cubicBezTo>
                        <a:cubicBezTo>
                          <a:pt x="582" y="68"/>
                          <a:pt x="483" y="15"/>
                          <a:pt x="415" y="15"/>
                        </a:cubicBezTo>
                        <a:cubicBezTo>
                          <a:pt x="347" y="15"/>
                          <a:pt x="257" y="0"/>
                          <a:pt x="234" y="106"/>
                        </a:cubicBezTo>
                        <a:cubicBezTo>
                          <a:pt x="211" y="212"/>
                          <a:pt x="249" y="431"/>
                          <a:pt x="279" y="650"/>
                        </a:cubicBezTo>
                        <a:cubicBezTo>
                          <a:pt x="309" y="869"/>
                          <a:pt x="453" y="1104"/>
                          <a:pt x="415" y="1421"/>
                        </a:cubicBezTo>
                        <a:cubicBezTo>
                          <a:pt x="377" y="1738"/>
                          <a:pt x="0" y="2351"/>
                          <a:pt x="53" y="2555"/>
                        </a:cubicBezTo>
                        <a:cubicBezTo>
                          <a:pt x="106" y="2759"/>
                          <a:pt x="537" y="2601"/>
                          <a:pt x="733" y="2646"/>
                        </a:cubicBezTo>
                        <a:cubicBezTo>
                          <a:pt x="929" y="2691"/>
                          <a:pt x="1111" y="2827"/>
                          <a:pt x="1232" y="2827"/>
                        </a:cubicBezTo>
                        <a:cubicBezTo>
                          <a:pt x="1353" y="2827"/>
                          <a:pt x="1444" y="2805"/>
                          <a:pt x="1459" y="2646"/>
                        </a:cubicBezTo>
                        <a:cubicBezTo>
                          <a:pt x="1474" y="2487"/>
                          <a:pt x="1300" y="2162"/>
                          <a:pt x="1323" y="1875"/>
                        </a:cubicBezTo>
                        <a:cubicBezTo>
                          <a:pt x="1346" y="1588"/>
                          <a:pt x="1535" y="1179"/>
                          <a:pt x="1595" y="922"/>
                        </a:cubicBezTo>
                        <a:cubicBezTo>
                          <a:pt x="1655" y="665"/>
                          <a:pt x="1708" y="460"/>
                          <a:pt x="1685" y="332"/>
                        </a:cubicBezTo>
                        <a:cubicBezTo>
                          <a:pt x="1662" y="204"/>
                          <a:pt x="1565" y="151"/>
                          <a:pt x="1459" y="151"/>
                        </a:cubicBezTo>
                        <a:cubicBezTo>
                          <a:pt x="1353" y="151"/>
                          <a:pt x="1163" y="317"/>
                          <a:pt x="1050" y="332"/>
                        </a:cubicBezTo>
                        <a:close/>
                      </a:path>
                    </a:pathLst>
                  </a:custGeom>
                  <a:noFill/>
                  <a:ln w="254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1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sp>
              <p:nvSpPr>
                <p:cNvPr id="168" name="AutoShape 76"/>
                <p:cNvSpPr>
                  <a:spLocks noChangeArrowheads="1"/>
                </p:cNvSpPr>
                <p:nvPr/>
              </p:nvSpPr>
              <p:spPr bwMode="auto">
                <a:xfrm rot="-5837507">
                  <a:off x="2992" y="3444"/>
                  <a:ext cx="241" cy="156"/>
                </a:xfrm>
                <a:prstGeom prst="octagon">
                  <a:avLst>
                    <a:gd name="adj" fmla="val 50000"/>
                  </a:avLst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69" name="AutoShape 77"/>
                <p:cNvSpPr>
                  <a:spLocks noChangeArrowheads="1"/>
                </p:cNvSpPr>
                <p:nvPr/>
              </p:nvSpPr>
              <p:spPr bwMode="auto">
                <a:xfrm rot="-4621653">
                  <a:off x="3382" y="3687"/>
                  <a:ext cx="241" cy="156"/>
                </a:xfrm>
                <a:prstGeom prst="octagon">
                  <a:avLst>
                    <a:gd name="adj" fmla="val 50000"/>
                  </a:avLst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54" name="Group 78"/>
              <p:cNvGrpSpPr>
                <a:grpSpLocks/>
              </p:cNvGrpSpPr>
              <p:nvPr/>
            </p:nvGrpSpPr>
            <p:grpSpPr bwMode="auto">
              <a:xfrm rot="11435453" flipV="1">
                <a:off x="3620" y="3609"/>
                <a:ext cx="167" cy="306"/>
                <a:chOff x="3120" y="3312"/>
                <a:chExt cx="192" cy="480"/>
              </a:xfrm>
            </p:grpSpPr>
            <p:sp>
              <p:nvSpPr>
                <p:cNvPr id="164" name="Oval 79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noFill/>
                <a:ln w="508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65" name="Freeform 80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66" name="Freeform 81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55" name="Group 82"/>
              <p:cNvGrpSpPr>
                <a:grpSpLocks/>
              </p:cNvGrpSpPr>
              <p:nvPr/>
            </p:nvGrpSpPr>
            <p:grpSpPr bwMode="auto">
              <a:xfrm rot="11435453" flipV="1">
                <a:off x="3219" y="3398"/>
                <a:ext cx="167" cy="306"/>
                <a:chOff x="3120" y="3312"/>
                <a:chExt cx="192" cy="480"/>
              </a:xfrm>
            </p:grpSpPr>
            <p:sp>
              <p:nvSpPr>
                <p:cNvPr id="161" name="Oval 83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noFill/>
                <a:ln w="508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62" name="Freeform 84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63" name="Freeform 85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56" name="Group 86"/>
              <p:cNvGrpSpPr>
                <a:grpSpLocks/>
              </p:cNvGrpSpPr>
              <p:nvPr/>
            </p:nvGrpSpPr>
            <p:grpSpPr bwMode="auto">
              <a:xfrm rot="10690693" flipV="1">
                <a:off x="4348" y="3713"/>
                <a:ext cx="168" cy="306"/>
                <a:chOff x="3120" y="3312"/>
                <a:chExt cx="192" cy="480"/>
              </a:xfrm>
            </p:grpSpPr>
            <p:sp>
              <p:nvSpPr>
                <p:cNvPr id="158" name="Oval 87"/>
                <p:cNvSpPr>
                  <a:spLocks noChangeArrowheads="1"/>
                </p:cNvSpPr>
                <p:nvPr/>
              </p:nvSpPr>
              <p:spPr bwMode="auto">
                <a:xfrm>
                  <a:off x="3120" y="3648"/>
                  <a:ext cx="192" cy="144"/>
                </a:xfrm>
                <a:prstGeom prst="ellipse">
                  <a:avLst/>
                </a:prstGeom>
                <a:noFill/>
                <a:ln w="508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59" name="Freeform 88"/>
                <p:cNvSpPr>
                  <a:spLocks/>
                </p:cNvSpPr>
                <p:nvPr/>
              </p:nvSpPr>
              <p:spPr bwMode="auto">
                <a:xfrm>
                  <a:off x="3120" y="3312"/>
                  <a:ext cx="56" cy="336"/>
                </a:xfrm>
                <a:custGeom>
                  <a:avLst/>
                  <a:gdLst>
                    <a:gd name="T0" fmla="*/ 48 w 56"/>
                    <a:gd name="T1" fmla="*/ 658 h 240"/>
                    <a:gd name="T2" fmla="*/ 0 w 56"/>
                    <a:gd name="T3" fmla="*/ 396 h 240"/>
                    <a:gd name="T4" fmla="*/ 48 w 56"/>
                    <a:gd name="T5" fmla="*/ 263 h 240"/>
                    <a:gd name="T6" fmla="*/ 48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60" name="Freeform 89"/>
                <p:cNvSpPr>
                  <a:spLocks/>
                </p:cNvSpPr>
                <p:nvPr/>
              </p:nvSpPr>
              <p:spPr bwMode="auto">
                <a:xfrm>
                  <a:off x="3216" y="3312"/>
                  <a:ext cx="48" cy="336"/>
                </a:xfrm>
                <a:custGeom>
                  <a:avLst/>
                  <a:gdLst>
                    <a:gd name="T0" fmla="*/ 30 w 56"/>
                    <a:gd name="T1" fmla="*/ 658 h 240"/>
                    <a:gd name="T2" fmla="*/ 0 w 56"/>
                    <a:gd name="T3" fmla="*/ 396 h 240"/>
                    <a:gd name="T4" fmla="*/ 30 w 56"/>
                    <a:gd name="T5" fmla="*/ 263 h 240"/>
                    <a:gd name="T6" fmla="*/ 30 w 56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40"/>
                    <a:gd name="T14" fmla="*/ 56 w 56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40">
                      <a:moveTo>
                        <a:pt x="48" y="240"/>
                      </a:moveTo>
                      <a:cubicBezTo>
                        <a:pt x="24" y="204"/>
                        <a:pt x="0" y="168"/>
                        <a:pt x="0" y="144"/>
                      </a:cubicBezTo>
                      <a:cubicBezTo>
                        <a:pt x="0" y="120"/>
                        <a:pt x="40" y="120"/>
                        <a:pt x="48" y="96"/>
                      </a:cubicBezTo>
                      <a:cubicBezTo>
                        <a:pt x="56" y="72"/>
                        <a:pt x="48" y="8"/>
                        <a:pt x="48" y="0"/>
                      </a:cubicBezTo>
                    </a:path>
                  </a:pathLst>
                </a:custGeom>
                <a:noFill/>
                <a:ln w="5080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157" name="AutoShape 90"/>
              <p:cNvSpPr>
                <a:spLocks noChangeArrowheads="1"/>
              </p:cNvSpPr>
              <p:nvPr/>
            </p:nvSpPr>
            <p:spPr bwMode="auto">
              <a:xfrm rot="-5400000">
                <a:off x="4512" y="3721"/>
                <a:ext cx="242" cy="155"/>
              </a:xfrm>
              <a:prstGeom prst="octagon">
                <a:avLst>
                  <a:gd name="adj" fmla="val 50000"/>
                </a:avLst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</p:grpSp>
      <p:grpSp>
        <p:nvGrpSpPr>
          <p:cNvPr id="172" name="Group 104"/>
          <p:cNvGrpSpPr>
            <a:grpSpLocks/>
          </p:cNvGrpSpPr>
          <p:nvPr/>
        </p:nvGrpSpPr>
        <p:grpSpPr bwMode="auto">
          <a:xfrm>
            <a:off x="5867400" y="3678238"/>
            <a:ext cx="2133600" cy="758825"/>
            <a:chOff x="2928" y="3398"/>
            <a:chExt cx="2064" cy="970"/>
          </a:xfrm>
        </p:grpSpPr>
        <p:grpSp>
          <p:nvGrpSpPr>
            <p:cNvPr id="173" name="Group 105"/>
            <p:cNvGrpSpPr>
              <a:grpSpLocks/>
            </p:cNvGrpSpPr>
            <p:nvPr/>
          </p:nvGrpSpPr>
          <p:grpSpPr bwMode="auto">
            <a:xfrm>
              <a:off x="2928" y="3401"/>
              <a:ext cx="2064" cy="967"/>
              <a:chOff x="2928" y="3401"/>
              <a:chExt cx="2064" cy="967"/>
            </a:xfrm>
          </p:grpSpPr>
          <p:grpSp>
            <p:nvGrpSpPr>
              <p:cNvPr id="187" name="Group 106"/>
              <p:cNvGrpSpPr>
                <a:grpSpLocks/>
              </p:cNvGrpSpPr>
              <p:nvPr/>
            </p:nvGrpSpPr>
            <p:grpSpPr bwMode="auto">
              <a:xfrm>
                <a:off x="2928" y="3456"/>
                <a:ext cx="2064" cy="912"/>
                <a:chOff x="2880" y="3451"/>
                <a:chExt cx="2064" cy="917"/>
              </a:xfrm>
            </p:grpSpPr>
            <p:sp>
              <p:nvSpPr>
                <p:cNvPr id="190" name="Freeform 107"/>
                <p:cNvSpPr>
                  <a:spLocks/>
                </p:cNvSpPr>
                <p:nvPr/>
              </p:nvSpPr>
              <p:spPr bwMode="auto">
                <a:xfrm>
                  <a:off x="2880" y="3506"/>
                  <a:ext cx="2064" cy="862"/>
                </a:xfrm>
                <a:custGeom>
                  <a:avLst/>
                  <a:gdLst>
                    <a:gd name="T0" fmla="*/ 130 w 2416"/>
                    <a:gd name="T1" fmla="*/ 26 h 1112"/>
                    <a:gd name="T2" fmla="*/ 40 w 2416"/>
                    <a:gd name="T3" fmla="*/ 138 h 1112"/>
                    <a:gd name="T4" fmla="*/ 70 w 2416"/>
                    <a:gd name="T5" fmla="*/ 450 h 1112"/>
                    <a:gd name="T6" fmla="*/ 459 w 2416"/>
                    <a:gd name="T7" fmla="*/ 474 h 1112"/>
                    <a:gd name="T8" fmla="*/ 1028 w 2416"/>
                    <a:gd name="T9" fmla="*/ 474 h 1112"/>
                    <a:gd name="T10" fmla="*/ 1446 w 2416"/>
                    <a:gd name="T11" fmla="*/ 474 h 1112"/>
                    <a:gd name="T12" fmla="*/ 1387 w 2416"/>
                    <a:gd name="T13" fmla="*/ 205 h 1112"/>
                    <a:gd name="T14" fmla="*/ 1177 w 2416"/>
                    <a:gd name="T15" fmla="*/ 227 h 1112"/>
                    <a:gd name="T16" fmla="*/ 1117 w 2416"/>
                    <a:gd name="T17" fmla="*/ 295 h 1112"/>
                    <a:gd name="T18" fmla="*/ 998 w 2416"/>
                    <a:gd name="T19" fmla="*/ 295 h 1112"/>
                    <a:gd name="T20" fmla="*/ 818 w 2416"/>
                    <a:gd name="T21" fmla="*/ 250 h 1112"/>
                    <a:gd name="T22" fmla="*/ 608 w 2416"/>
                    <a:gd name="T23" fmla="*/ 250 h 1112"/>
                    <a:gd name="T24" fmla="*/ 429 w 2416"/>
                    <a:gd name="T25" fmla="*/ 138 h 1112"/>
                    <a:gd name="T26" fmla="*/ 309 w 2416"/>
                    <a:gd name="T27" fmla="*/ 49 h 1112"/>
                    <a:gd name="T28" fmla="*/ 160 w 2416"/>
                    <a:gd name="T29" fmla="*/ 4 h 1112"/>
                    <a:gd name="T30" fmla="*/ 130 w 2416"/>
                    <a:gd name="T31" fmla="*/ 26 h 11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416"/>
                    <a:gd name="T49" fmla="*/ 0 h 1112"/>
                    <a:gd name="T50" fmla="*/ 2416 w 2416"/>
                    <a:gd name="T51" fmla="*/ 1112 h 111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416" h="1112">
                      <a:moveTo>
                        <a:pt x="208" y="56"/>
                      </a:moveTo>
                      <a:cubicBezTo>
                        <a:pt x="176" y="104"/>
                        <a:pt x="80" y="144"/>
                        <a:pt x="64" y="296"/>
                      </a:cubicBezTo>
                      <a:cubicBezTo>
                        <a:pt x="48" y="448"/>
                        <a:pt x="0" y="848"/>
                        <a:pt x="112" y="968"/>
                      </a:cubicBezTo>
                      <a:cubicBezTo>
                        <a:pt x="224" y="1088"/>
                        <a:pt x="480" y="1008"/>
                        <a:pt x="736" y="1016"/>
                      </a:cubicBezTo>
                      <a:cubicBezTo>
                        <a:pt x="992" y="1024"/>
                        <a:pt x="1384" y="1016"/>
                        <a:pt x="1648" y="1016"/>
                      </a:cubicBezTo>
                      <a:cubicBezTo>
                        <a:pt x="1912" y="1016"/>
                        <a:pt x="2224" y="1112"/>
                        <a:pt x="2320" y="1016"/>
                      </a:cubicBezTo>
                      <a:cubicBezTo>
                        <a:pt x="2416" y="920"/>
                        <a:pt x="2296" y="528"/>
                        <a:pt x="2224" y="440"/>
                      </a:cubicBezTo>
                      <a:cubicBezTo>
                        <a:pt x="2152" y="352"/>
                        <a:pt x="1960" y="456"/>
                        <a:pt x="1888" y="488"/>
                      </a:cubicBezTo>
                      <a:cubicBezTo>
                        <a:pt x="1816" y="520"/>
                        <a:pt x="1840" y="608"/>
                        <a:pt x="1792" y="632"/>
                      </a:cubicBezTo>
                      <a:cubicBezTo>
                        <a:pt x="1744" y="656"/>
                        <a:pt x="1680" y="648"/>
                        <a:pt x="1600" y="632"/>
                      </a:cubicBezTo>
                      <a:cubicBezTo>
                        <a:pt x="1520" y="616"/>
                        <a:pt x="1416" y="552"/>
                        <a:pt x="1312" y="536"/>
                      </a:cubicBezTo>
                      <a:cubicBezTo>
                        <a:pt x="1208" y="520"/>
                        <a:pt x="1080" y="576"/>
                        <a:pt x="976" y="536"/>
                      </a:cubicBezTo>
                      <a:cubicBezTo>
                        <a:pt x="872" y="496"/>
                        <a:pt x="768" y="368"/>
                        <a:pt x="688" y="296"/>
                      </a:cubicBezTo>
                      <a:cubicBezTo>
                        <a:pt x="608" y="224"/>
                        <a:pt x="568" y="152"/>
                        <a:pt x="496" y="104"/>
                      </a:cubicBezTo>
                      <a:cubicBezTo>
                        <a:pt x="424" y="56"/>
                        <a:pt x="304" y="16"/>
                        <a:pt x="256" y="8"/>
                      </a:cubicBezTo>
                      <a:cubicBezTo>
                        <a:pt x="208" y="0"/>
                        <a:pt x="240" y="8"/>
                        <a:pt x="208" y="5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  <p:sp>
              <p:nvSpPr>
                <p:cNvPr id="191" name="Freeform 108"/>
                <p:cNvSpPr>
                  <a:spLocks/>
                </p:cNvSpPr>
                <p:nvPr/>
              </p:nvSpPr>
              <p:spPr bwMode="auto">
                <a:xfrm rot="-228936">
                  <a:off x="3840" y="3451"/>
                  <a:ext cx="433" cy="533"/>
                </a:xfrm>
                <a:custGeom>
                  <a:avLst/>
                  <a:gdLst>
                    <a:gd name="T0" fmla="*/ 17 w 1708"/>
                    <a:gd name="T1" fmla="*/ 2 h 2827"/>
                    <a:gd name="T2" fmla="*/ 13 w 1708"/>
                    <a:gd name="T3" fmla="*/ 2 h 2827"/>
                    <a:gd name="T4" fmla="*/ 10 w 1708"/>
                    <a:gd name="T5" fmla="*/ 1 h 2827"/>
                    <a:gd name="T6" fmla="*/ 7 w 1708"/>
                    <a:gd name="T7" fmla="*/ 0 h 2827"/>
                    <a:gd name="T8" fmla="*/ 4 w 1708"/>
                    <a:gd name="T9" fmla="*/ 1 h 2827"/>
                    <a:gd name="T10" fmla="*/ 5 w 1708"/>
                    <a:gd name="T11" fmla="*/ 4 h 2827"/>
                    <a:gd name="T12" fmla="*/ 7 w 1708"/>
                    <a:gd name="T13" fmla="*/ 10 h 2827"/>
                    <a:gd name="T14" fmla="*/ 1 w 1708"/>
                    <a:gd name="T15" fmla="*/ 17 h 2827"/>
                    <a:gd name="T16" fmla="*/ 12 w 1708"/>
                    <a:gd name="T17" fmla="*/ 18 h 2827"/>
                    <a:gd name="T18" fmla="*/ 20 w 1708"/>
                    <a:gd name="T19" fmla="*/ 19 h 2827"/>
                    <a:gd name="T20" fmla="*/ 24 w 1708"/>
                    <a:gd name="T21" fmla="*/ 18 h 2827"/>
                    <a:gd name="T22" fmla="*/ 22 w 1708"/>
                    <a:gd name="T23" fmla="*/ 13 h 2827"/>
                    <a:gd name="T24" fmla="*/ 26 w 1708"/>
                    <a:gd name="T25" fmla="*/ 6 h 2827"/>
                    <a:gd name="T26" fmla="*/ 27 w 1708"/>
                    <a:gd name="T27" fmla="*/ 2 h 2827"/>
                    <a:gd name="T28" fmla="*/ 24 w 1708"/>
                    <a:gd name="T29" fmla="*/ 1 h 2827"/>
                    <a:gd name="T30" fmla="*/ 17 w 1708"/>
                    <a:gd name="T31" fmla="*/ 2 h 28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08"/>
                    <a:gd name="T49" fmla="*/ 0 h 2827"/>
                    <a:gd name="T50" fmla="*/ 1708 w 1708"/>
                    <a:gd name="T51" fmla="*/ 2827 h 28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08" h="2827">
                      <a:moveTo>
                        <a:pt x="1050" y="332"/>
                      </a:moveTo>
                      <a:cubicBezTo>
                        <a:pt x="937" y="347"/>
                        <a:pt x="846" y="280"/>
                        <a:pt x="778" y="242"/>
                      </a:cubicBezTo>
                      <a:cubicBezTo>
                        <a:pt x="710" y="204"/>
                        <a:pt x="702" y="144"/>
                        <a:pt x="642" y="106"/>
                      </a:cubicBezTo>
                      <a:cubicBezTo>
                        <a:pt x="582" y="68"/>
                        <a:pt x="483" y="15"/>
                        <a:pt x="415" y="15"/>
                      </a:cubicBezTo>
                      <a:cubicBezTo>
                        <a:pt x="347" y="15"/>
                        <a:pt x="257" y="0"/>
                        <a:pt x="234" y="106"/>
                      </a:cubicBezTo>
                      <a:cubicBezTo>
                        <a:pt x="211" y="212"/>
                        <a:pt x="249" y="431"/>
                        <a:pt x="279" y="650"/>
                      </a:cubicBezTo>
                      <a:cubicBezTo>
                        <a:pt x="309" y="869"/>
                        <a:pt x="453" y="1104"/>
                        <a:pt x="415" y="1421"/>
                      </a:cubicBezTo>
                      <a:cubicBezTo>
                        <a:pt x="377" y="1738"/>
                        <a:pt x="0" y="2351"/>
                        <a:pt x="53" y="2555"/>
                      </a:cubicBezTo>
                      <a:cubicBezTo>
                        <a:pt x="106" y="2759"/>
                        <a:pt x="537" y="2601"/>
                        <a:pt x="733" y="2646"/>
                      </a:cubicBezTo>
                      <a:cubicBezTo>
                        <a:pt x="929" y="2691"/>
                        <a:pt x="1111" y="2827"/>
                        <a:pt x="1232" y="2827"/>
                      </a:cubicBezTo>
                      <a:cubicBezTo>
                        <a:pt x="1353" y="2827"/>
                        <a:pt x="1444" y="2805"/>
                        <a:pt x="1459" y="2646"/>
                      </a:cubicBezTo>
                      <a:cubicBezTo>
                        <a:pt x="1474" y="2487"/>
                        <a:pt x="1300" y="2162"/>
                        <a:pt x="1323" y="1875"/>
                      </a:cubicBezTo>
                      <a:cubicBezTo>
                        <a:pt x="1346" y="1588"/>
                        <a:pt x="1535" y="1179"/>
                        <a:pt x="1595" y="922"/>
                      </a:cubicBezTo>
                      <a:cubicBezTo>
                        <a:pt x="1655" y="665"/>
                        <a:pt x="1708" y="460"/>
                        <a:pt x="1685" y="332"/>
                      </a:cubicBezTo>
                      <a:cubicBezTo>
                        <a:pt x="1662" y="204"/>
                        <a:pt x="1565" y="151"/>
                        <a:pt x="1459" y="151"/>
                      </a:cubicBezTo>
                      <a:cubicBezTo>
                        <a:pt x="1353" y="151"/>
                        <a:pt x="1163" y="317"/>
                        <a:pt x="1050" y="3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66"/>
                    </a:gs>
                    <a:gs pos="100000">
                      <a:srgbClr val="A80043"/>
                    </a:gs>
                  </a:gsLst>
                  <a:path path="rect">
                    <a:fillToRect l="50000" t="50000" r="50000" b="50000"/>
                  </a:path>
                </a:gra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1000">
                    <a:latin typeface="Trebuchet MS" pitchFamily="34" charset="0"/>
                  </a:endParaRPr>
                </a:p>
              </p:txBody>
            </p:sp>
          </p:grpSp>
          <p:sp>
            <p:nvSpPr>
              <p:cNvPr id="188" name="AutoShape 109"/>
              <p:cNvSpPr>
                <a:spLocks noChangeArrowheads="1"/>
              </p:cNvSpPr>
              <p:nvPr/>
            </p:nvSpPr>
            <p:spPr bwMode="auto">
              <a:xfrm rot="-5837507">
                <a:off x="2992" y="3444"/>
                <a:ext cx="241" cy="156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89" name="AutoShape 110"/>
              <p:cNvSpPr>
                <a:spLocks noChangeArrowheads="1"/>
              </p:cNvSpPr>
              <p:nvPr/>
            </p:nvSpPr>
            <p:spPr bwMode="auto">
              <a:xfrm rot="-4621653">
                <a:off x="3382" y="3687"/>
                <a:ext cx="241" cy="156"/>
              </a:xfrm>
              <a:prstGeom prst="octagon">
                <a:avLst>
                  <a:gd name="adj" fmla="val 50000"/>
                </a:avLst>
              </a:prstGeom>
              <a:gradFill rotWithShape="1">
                <a:gsLst>
                  <a:gs pos="0">
                    <a:srgbClr val="800080"/>
                  </a:gs>
                  <a:gs pos="100000">
                    <a:srgbClr val="AE5CAE"/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74" name="Group 111"/>
            <p:cNvGrpSpPr>
              <a:grpSpLocks/>
            </p:cNvGrpSpPr>
            <p:nvPr/>
          </p:nvGrpSpPr>
          <p:grpSpPr bwMode="auto">
            <a:xfrm rot="11435453" flipV="1">
              <a:off x="3620" y="3609"/>
              <a:ext cx="167" cy="306"/>
              <a:chOff x="3120" y="3312"/>
              <a:chExt cx="192" cy="480"/>
            </a:xfrm>
          </p:grpSpPr>
          <p:sp>
            <p:nvSpPr>
              <p:cNvPr id="184" name="Oval 112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192" cy="144"/>
              </a:xfrm>
              <a:prstGeom prst="ellipse">
                <a:avLst/>
              </a:prstGeom>
              <a:solidFill>
                <a:srgbClr val="EED648"/>
              </a:solidFill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85" name="Freeform 113"/>
              <p:cNvSpPr>
                <a:spLocks/>
              </p:cNvSpPr>
              <p:nvPr/>
            </p:nvSpPr>
            <p:spPr bwMode="auto">
              <a:xfrm>
                <a:off x="3120" y="3312"/>
                <a:ext cx="56" cy="336"/>
              </a:xfrm>
              <a:custGeom>
                <a:avLst/>
                <a:gdLst>
                  <a:gd name="T0" fmla="*/ 48 w 56"/>
                  <a:gd name="T1" fmla="*/ 658 h 240"/>
                  <a:gd name="T2" fmla="*/ 0 w 56"/>
                  <a:gd name="T3" fmla="*/ 396 h 240"/>
                  <a:gd name="T4" fmla="*/ 48 w 56"/>
                  <a:gd name="T5" fmla="*/ 263 h 240"/>
                  <a:gd name="T6" fmla="*/ 48 w 56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40"/>
                  <a:gd name="T14" fmla="*/ 56 w 5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40">
                    <a:moveTo>
                      <a:pt x="48" y="240"/>
                    </a:moveTo>
                    <a:cubicBezTo>
                      <a:pt x="24" y="204"/>
                      <a:pt x="0" y="168"/>
                      <a:pt x="0" y="144"/>
                    </a:cubicBezTo>
                    <a:cubicBezTo>
                      <a:pt x="0" y="120"/>
                      <a:pt x="40" y="120"/>
                      <a:pt x="48" y="96"/>
                    </a:cubicBezTo>
                    <a:cubicBezTo>
                      <a:pt x="56" y="72"/>
                      <a:pt x="48" y="8"/>
                      <a:pt x="48" y="0"/>
                    </a:cubicBezTo>
                  </a:path>
                </a:pathLst>
              </a:cu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86" name="Freeform 114"/>
              <p:cNvSpPr>
                <a:spLocks/>
              </p:cNvSpPr>
              <p:nvPr/>
            </p:nvSpPr>
            <p:spPr bwMode="auto">
              <a:xfrm>
                <a:off x="3216" y="3312"/>
                <a:ext cx="48" cy="336"/>
              </a:xfrm>
              <a:custGeom>
                <a:avLst/>
                <a:gdLst>
                  <a:gd name="T0" fmla="*/ 30 w 56"/>
                  <a:gd name="T1" fmla="*/ 658 h 240"/>
                  <a:gd name="T2" fmla="*/ 0 w 56"/>
                  <a:gd name="T3" fmla="*/ 396 h 240"/>
                  <a:gd name="T4" fmla="*/ 30 w 56"/>
                  <a:gd name="T5" fmla="*/ 263 h 240"/>
                  <a:gd name="T6" fmla="*/ 30 w 56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40"/>
                  <a:gd name="T14" fmla="*/ 56 w 5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40">
                    <a:moveTo>
                      <a:pt x="48" y="240"/>
                    </a:moveTo>
                    <a:cubicBezTo>
                      <a:pt x="24" y="204"/>
                      <a:pt x="0" y="168"/>
                      <a:pt x="0" y="144"/>
                    </a:cubicBezTo>
                    <a:cubicBezTo>
                      <a:pt x="0" y="120"/>
                      <a:pt x="40" y="120"/>
                      <a:pt x="48" y="96"/>
                    </a:cubicBezTo>
                    <a:cubicBezTo>
                      <a:pt x="56" y="72"/>
                      <a:pt x="48" y="8"/>
                      <a:pt x="48" y="0"/>
                    </a:cubicBezTo>
                  </a:path>
                </a:pathLst>
              </a:cu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75" name="Group 115"/>
            <p:cNvGrpSpPr>
              <a:grpSpLocks/>
            </p:cNvGrpSpPr>
            <p:nvPr/>
          </p:nvGrpSpPr>
          <p:grpSpPr bwMode="auto">
            <a:xfrm rot="11435453" flipV="1">
              <a:off x="3219" y="3398"/>
              <a:ext cx="167" cy="306"/>
              <a:chOff x="3120" y="3312"/>
              <a:chExt cx="192" cy="480"/>
            </a:xfrm>
          </p:grpSpPr>
          <p:sp>
            <p:nvSpPr>
              <p:cNvPr id="181" name="Oval 116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192" cy="144"/>
              </a:xfrm>
              <a:prstGeom prst="ellipse">
                <a:avLst/>
              </a:prstGeom>
              <a:solidFill>
                <a:srgbClr val="EED648"/>
              </a:solidFill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82" name="Freeform 117"/>
              <p:cNvSpPr>
                <a:spLocks/>
              </p:cNvSpPr>
              <p:nvPr/>
            </p:nvSpPr>
            <p:spPr bwMode="auto">
              <a:xfrm>
                <a:off x="3120" y="3312"/>
                <a:ext cx="56" cy="336"/>
              </a:xfrm>
              <a:custGeom>
                <a:avLst/>
                <a:gdLst>
                  <a:gd name="T0" fmla="*/ 48 w 56"/>
                  <a:gd name="T1" fmla="*/ 658 h 240"/>
                  <a:gd name="T2" fmla="*/ 0 w 56"/>
                  <a:gd name="T3" fmla="*/ 396 h 240"/>
                  <a:gd name="T4" fmla="*/ 48 w 56"/>
                  <a:gd name="T5" fmla="*/ 263 h 240"/>
                  <a:gd name="T6" fmla="*/ 48 w 56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40"/>
                  <a:gd name="T14" fmla="*/ 56 w 5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40">
                    <a:moveTo>
                      <a:pt x="48" y="240"/>
                    </a:moveTo>
                    <a:cubicBezTo>
                      <a:pt x="24" y="204"/>
                      <a:pt x="0" y="168"/>
                      <a:pt x="0" y="144"/>
                    </a:cubicBezTo>
                    <a:cubicBezTo>
                      <a:pt x="0" y="120"/>
                      <a:pt x="40" y="120"/>
                      <a:pt x="48" y="96"/>
                    </a:cubicBezTo>
                    <a:cubicBezTo>
                      <a:pt x="56" y="72"/>
                      <a:pt x="48" y="8"/>
                      <a:pt x="48" y="0"/>
                    </a:cubicBezTo>
                  </a:path>
                </a:pathLst>
              </a:cu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83" name="Freeform 118"/>
              <p:cNvSpPr>
                <a:spLocks/>
              </p:cNvSpPr>
              <p:nvPr/>
            </p:nvSpPr>
            <p:spPr bwMode="auto">
              <a:xfrm>
                <a:off x="3216" y="3312"/>
                <a:ext cx="48" cy="336"/>
              </a:xfrm>
              <a:custGeom>
                <a:avLst/>
                <a:gdLst>
                  <a:gd name="T0" fmla="*/ 30 w 56"/>
                  <a:gd name="T1" fmla="*/ 658 h 240"/>
                  <a:gd name="T2" fmla="*/ 0 w 56"/>
                  <a:gd name="T3" fmla="*/ 396 h 240"/>
                  <a:gd name="T4" fmla="*/ 30 w 56"/>
                  <a:gd name="T5" fmla="*/ 263 h 240"/>
                  <a:gd name="T6" fmla="*/ 30 w 56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40"/>
                  <a:gd name="T14" fmla="*/ 56 w 5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40">
                    <a:moveTo>
                      <a:pt x="48" y="240"/>
                    </a:moveTo>
                    <a:cubicBezTo>
                      <a:pt x="24" y="204"/>
                      <a:pt x="0" y="168"/>
                      <a:pt x="0" y="144"/>
                    </a:cubicBezTo>
                    <a:cubicBezTo>
                      <a:pt x="0" y="120"/>
                      <a:pt x="40" y="120"/>
                      <a:pt x="48" y="96"/>
                    </a:cubicBezTo>
                    <a:cubicBezTo>
                      <a:pt x="56" y="72"/>
                      <a:pt x="48" y="8"/>
                      <a:pt x="48" y="0"/>
                    </a:cubicBezTo>
                  </a:path>
                </a:pathLst>
              </a:cu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grpSp>
          <p:nvGrpSpPr>
            <p:cNvPr id="176" name="Group 119"/>
            <p:cNvGrpSpPr>
              <a:grpSpLocks/>
            </p:cNvGrpSpPr>
            <p:nvPr/>
          </p:nvGrpSpPr>
          <p:grpSpPr bwMode="auto">
            <a:xfrm rot="10690693" flipV="1">
              <a:off x="4348" y="3713"/>
              <a:ext cx="168" cy="306"/>
              <a:chOff x="3120" y="3312"/>
              <a:chExt cx="192" cy="480"/>
            </a:xfrm>
          </p:grpSpPr>
          <p:sp>
            <p:nvSpPr>
              <p:cNvPr id="178" name="Oval 120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192" cy="144"/>
              </a:xfrm>
              <a:prstGeom prst="ellipse">
                <a:avLst/>
              </a:prstGeom>
              <a:solidFill>
                <a:srgbClr val="EED648"/>
              </a:solidFill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79" name="Freeform 121"/>
              <p:cNvSpPr>
                <a:spLocks/>
              </p:cNvSpPr>
              <p:nvPr/>
            </p:nvSpPr>
            <p:spPr bwMode="auto">
              <a:xfrm>
                <a:off x="3120" y="3312"/>
                <a:ext cx="56" cy="336"/>
              </a:xfrm>
              <a:custGeom>
                <a:avLst/>
                <a:gdLst>
                  <a:gd name="T0" fmla="*/ 48 w 56"/>
                  <a:gd name="T1" fmla="*/ 658 h 240"/>
                  <a:gd name="T2" fmla="*/ 0 w 56"/>
                  <a:gd name="T3" fmla="*/ 396 h 240"/>
                  <a:gd name="T4" fmla="*/ 48 w 56"/>
                  <a:gd name="T5" fmla="*/ 263 h 240"/>
                  <a:gd name="T6" fmla="*/ 48 w 56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40"/>
                  <a:gd name="T14" fmla="*/ 56 w 5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40">
                    <a:moveTo>
                      <a:pt x="48" y="240"/>
                    </a:moveTo>
                    <a:cubicBezTo>
                      <a:pt x="24" y="204"/>
                      <a:pt x="0" y="168"/>
                      <a:pt x="0" y="144"/>
                    </a:cubicBezTo>
                    <a:cubicBezTo>
                      <a:pt x="0" y="120"/>
                      <a:pt x="40" y="120"/>
                      <a:pt x="48" y="96"/>
                    </a:cubicBezTo>
                    <a:cubicBezTo>
                      <a:pt x="56" y="72"/>
                      <a:pt x="48" y="8"/>
                      <a:pt x="48" y="0"/>
                    </a:cubicBezTo>
                  </a:path>
                </a:pathLst>
              </a:cu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180" name="Freeform 122"/>
              <p:cNvSpPr>
                <a:spLocks/>
              </p:cNvSpPr>
              <p:nvPr/>
            </p:nvSpPr>
            <p:spPr bwMode="auto">
              <a:xfrm>
                <a:off x="3216" y="3312"/>
                <a:ext cx="48" cy="336"/>
              </a:xfrm>
              <a:custGeom>
                <a:avLst/>
                <a:gdLst>
                  <a:gd name="T0" fmla="*/ 30 w 56"/>
                  <a:gd name="T1" fmla="*/ 658 h 240"/>
                  <a:gd name="T2" fmla="*/ 0 w 56"/>
                  <a:gd name="T3" fmla="*/ 396 h 240"/>
                  <a:gd name="T4" fmla="*/ 30 w 56"/>
                  <a:gd name="T5" fmla="*/ 263 h 240"/>
                  <a:gd name="T6" fmla="*/ 30 w 56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40"/>
                  <a:gd name="T14" fmla="*/ 56 w 5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40">
                    <a:moveTo>
                      <a:pt x="48" y="240"/>
                    </a:moveTo>
                    <a:cubicBezTo>
                      <a:pt x="24" y="204"/>
                      <a:pt x="0" y="168"/>
                      <a:pt x="0" y="144"/>
                    </a:cubicBezTo>
                    <a:cubicBezTo>
                      <a:pt x="0" y="120"/>
                      <a:pt x="40" y="120"/>
                      <a:pt x="48" y="96"/>
                    </a:cubicBezTo>
                    <a:cubicBezTo>
                      <a:pt x="56" y="72"/>
                      <a:pt x="48" y="8"/>
                      <a:pt x="48" y="0"/>
                    </a:cubicBezTo>
                  </a:path>
                </a:pathLst>
              </a:cu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sp>
          <p:nvSpPr>
            <p:cNvPr id="177" name="AutoShape 123"/>
            <p:cNvSpPr>
              <a:spLocks noChangeArrowheads="1"/>
            </p:cNvSpPr>
            <p:nvPr/>
          </p:nvSpPr>
          <p:spPr bwMode="auto">
            <a:xfrm rot="-5400000">
              <a:off x="4512" y="3721"/>
              <a:ext cx="242" cy="155"/>
            </a:xfrm>
            <a:prstGeom prst="octagon">
              <a:avLst>
                <a:gd name="adj" fmla="val 50000"/>
              </a:avLst>
            </a:prstGeom>
            <a:gradFill rotWithShape="1">
              <a:gsLst>
                <a:gs pos="0">
                  <a:srgbClr val="800080"/>
                </a:gs>
                <a:gs pos="100000">
                  <a:srgbClr val="AE5CAE"/>
                </a:gs>
              </a:gsLst>
              <a:lin ang="189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ru-RU" sz="1000">
                <a:latin typeface="Trebuchet MS" pitchFamily="34" charset="0"/>
              </a:endParaRPr>
            </a:p>
          </p:txBody>
        </p:sp>
      </p:grpSp>
      <p:sp>
        <p:nvSpPr>
          <p:cNvPr id="192" name="Text Box 218"/>
          <p:cNvSpPr txBox="1">
            <a:spLocks noChangeArrowheads="1"/>
          </p:cNvSpPr>
          <p:nvPr/>
        </p:nvSpPr>
        <p:spPr bwMode="auto">
          <a:xfrm>
            <a:off x="6084888" y="4508500"/>
            <a:ext cx="2087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Поверхность</a:t>
            </a:r>
          </a:p>
          <a:p>
            <a:pPr algn="ctr"/>
            <a:r>
              <a:rPr lang="ru-RU" sz="2000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ГМА-ЭДМА</a:t>
            </a:r>
          </a:p>
        </p:txBody>
      </p:sp>
      <p:grpSp>
        <p:nvGrpSpPr>
          <p:cNvPr id="193" name="Group 9"/>
          <p:cNvGrpSpPr>
            <a:grpSpLocks/>
          </p:cNvGrpSpPr>
          <p:nvPr/>
        </p:nvGrpSpPr>
        <p:grpSpPr bwMode="auto">
          <a:xfrm>
            <a:off x="1824038" y="6019800"/>
            <a:ext cx="1758949" cy="615950"/>
            <a:chOff x="144" y="2828"/>
            <a:chExt cx="1108" cy="388"/>
          </a:xfrm>
        </p:grpSpPr>
        <p:sp>
          <p:nvSpPr>
            <p:cNvPr id="194" name="Freeform 10"/>
            <p:cNvSpPr>
              <a:spLocks/>
            </p:cNvSpPr>
            <p:nvPr/>
          </p:nvSpPr>
          <p:spPr bwMode="auto">
            <a:xfrm rot="10800000">
              <a:off x="144" y="2828"/>
              <a:ext cx="288" cy="388"/>
            </a:xfrm>
            <a:custGeom>
              <a:avLst/>
              <a:gdLst>
                <a:gd name="T0" fmla="*/ 1 w 1709"/>
                <a:gd name="T1" fmla="*/ 5 h 2677"/>
                <a:gd name="T2" fmla="*/ 1 w 1709"/>
                <a:gd name="T3" fmla="*/ 5 h 2677"/>
                <a:gd name="T4" fmla="*/ 0 w 1709"/>
                <a:gd name="T5" fmla="*/ 6 h 2677"/>
                <a:gd name="T6" fmla="*/ 1 w 1709"/>
                <a:gd name="T7" fmla="*/ 7 h 2677"/>
                <a:gd name="T8" fmla="*/ 2 w 1709"/>
                <a:gd name="T9" fmla="*/ 7 h 2677"/>
                <a:gd name="T10" fmla="*/ 4 w 1709"/>
                <a:gd name="T11" fmla="*/ 8 h 2677"/>
                <a:gd name="T12" fmla="*/ 7 w 1709"/>
                <a:gd name="T13" fmla="*/ 8 h 2677"/>
                <a:gd name="T14" fmla="*/ 8 w 1709"/>
                <a:gd name="T15" fmla="*/ 7 h 2677"/>
                <a:gd name="T16" fmla="*/ 8 w 1709"/>
                <a:gd name="T17" fmla="*/ 6 h 2677"/>
                <a:gd name="T18" fmla="*/ 7 w 1709"/>
                <a:gd name="T19" fmla="*/ 4 h 2677"/>
                <a:gd name="T20" fmla="*/ 7 w 1709"/>
                <a:gd name="T21" fmla="*/ 3 h 2677"/>
                <a:gd name="T22" fmla="*/ 7 w 1709"/>
                <a:gd name="T23" fmla="*/ 2 h 2677"/>
                <a:gd name="T24" fmla="*/ 7 w 1709"/>
                <a:gd name="T25" fmla="*/ 0 h 2677"/>
                <a:gd name="T26" fmla="*/ 5 w 1709"/>
                <a:gd name="T27" fmla="*/ 1 h 2677"/>
                <a:gd name="T28" fmla="*/ 4 w 1709"/>
                <a:gd name="T29" fmla="*/ 1 h 2677"/>
                <a:gd name="T30" fmla="*/ 2 w 1709"/>
                <a:gd name="T31" fmla="*/ 0 h 2677"/>
                <a:gd name="T32" fmla="*/ 1 w 1709"/>
                <a:gd name="T33" fmla="*/ 1 h 2677"/>
                <a:gd name="T34" fmla="*/ 1 w 1709"/>
                <a:gd name="T35" fmla="*/ 3 h 2677"/>
                <a:gd name="T36" fmla="*/ 1 w 1709"/>
                <a:gd name="T37" fmla="*/ 4 h 2677"/>
                <a:gd name="T38" fmla="*/ 1 w 1709"/>
                <a:gd name="T39" fmla="*/ 5 h 26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9"/>
                <a:gd name="T61" fmla="*/ 0 h 2677"/>
                <a:gd name="T62" fmla="*/ 1709 w 1709"/>
                <a:gd name="T63" fmla="*/ 2677 h 26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9" h="2677">
                  <a:moveTo>
                    <a:pt x="227" y="1550"/>
                  </a:moveTo>
                  <a:cubicBezTo>
                    <a:pt x="212" y="1633"/>
                    <a:pt x="129" y="1709"/>
                    <a:pt x="91" y="1777"/>
                  </a:cubicBezTo>
                  <a:cubicBezTo>
                    <a:pt x="53" y="1845"/>
                    <a:pt x="0" y="1882"/>
                    <a:pt x="0" y="1958"/>
                  </a:cubicBezTo>
                  <a:cubicBezTo>
                    <a:pt x="0" y="2034"/>
                    <a:pt x="8" y="2163"/>
                    <a:pt x="91" y="2231"/>
                  </a:cubicBezTo>
                  <a:cubicBezTo>
                    <a:pt x="174" y="2299"/>
                    <a:pt x="363" y="2299"/>
                    <a:pt x="499" y="2367"/>
                  </a:cubicBezTo>
                  <a:cubicBezTo>
                    <a:pt x="635" y="2435"/>
                    <a:pt x="749" y="2601"/>
                    <a:pt x="908" y="2639"/>
                  </a:cubicBezTo>
                  <a:cubicBezTo>
                    <a:pt x="1067" y="2677"/>
                    <a:pt x="1324" y="2647"/>
                    <a:pt x="1452" y="2594"/>
                  </a:cubicBezTo>
                  <a:cubicBezTo>
                    <a:pt x="1580" y="2541"/>
                    <a:pt x="1649" y="2442"/>
                    <a:pt x="1679" y="2321"/>
                  </a:cubicBezTo>
                  <a:cubicBezTo>
                    <a:pt x="1709" y="2200"/>
                    <a:pt x="1678" y="2011"/>
                    <a:pt x="1633" y="1868"/>
                  </a:cubicBezTo>
                  <a:cubicBezTo>
                    <a:pt x="1588" y="1725"/>
                    <a:pt x="1437" y="1588"/>
                    <a:pt x="1407" y="1460"/>
                  </a:cubicBezTo>
                  <a:cubicBezTo>
                    <a:pt x="1377" y="1332"/>
                    <a:pt x="1437" y="1256"/>
                    <a:pt x="1452" y="1097"/>
                  </a:cubicBezTo>
                  <a:cubicBezTo>
                    <a:pt x="1467" y="938"/>
                    <a:pt x="1512" y="681"/>
                    <a:pt x="1497" y="507"/>
                  </a:cubicBezTo>
                  <a:cubicBezTo>
                    <a:pt x="1482" y="333"/>
                    <a:pt x="1429" y="106"/>
                    <a:pt x="1361" y="53"/>
                  </a:cubicBezTo>
                  <a:cubicBezTo>
                    <a:pt x="1293" y="0"/>
                    <a:pt x="1195" y="151"/>
                    <a:pt x="1089" y="189"/>
                  </a:cubicBezTo>
                  <a:cubicBezTo>
                    <a:pt x="983" y="227"/>
                    <a:pt x="847" y="287"/>
                    <a:pt x="726" y="280"/>
                  </a:cubicBezTo>
                  <a:cubicBezTo>
                    <a:pt x="605" y="273"/>
                    <a:pt x="461" y="129"/>
                    <a:pt x="363" y="144"/>
                  </a:cubicBezTo>
                  <a:cubicBezTo>
                    <a:pt x="265" y="159"/>
                    <a:pt x="174" y="235"/>
                    <a:pt x="136" y="371"/>
                  </a:cubicBezTo>
                  <a:cubicBezTo>
                    <a:pt x="98" y="507"/>
                    <a:pt x="128" y="810"/>
                    <a:pt x="136" y="961"/>
                  </a:cubicBezTo>
                  <a:cubicBezTo>
                    <a:pt x="144" y="1112"/>
                    <a:pt x="167" y="1180"/>
                    <a:pt x="182" y="1278"/>
                  </a:cubicBezTo>
                  <a:cubicBezTo>
                    <a:pt x="197" y="1376"/>
                    <a:pt x="242" y="1467"/>
                    <a:pt x="227" y="155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6FF"/>
                </a:gs>
                <a:gs pos="100000">
                  <a:srgbClr val="0044A9"/>
                </a:gs>
              </a:gsLst>
              <a:path path="rect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ru-RU" sz="1000">
                <a:latin typeface="Trebuchet MS" pitchFamily="34" charset="0"/>
              </a:endParaRPr>
            </a:p>
          </p:txBody>
        </p:sp>
        <p:sp>
          <p:nvSpPr>
            <p:cNvPr id="195" name="Text Box 11"/>
            <p:cNvSpPr txBox="1">
              <a:spLocks noChangeArrowheads="1"/>
            </p:cNvSpPr>
            <p:nvPr/>
          </p:nvSpPr>
          <p:spPr bwMode="auto">
            <a:xfrm>
              <a:off x="384" y="2883"/>
              <a:ext cx="8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-</a:t>
              </a:r>
              <a: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трипсин</a:t>
              </a:r>
            </a:p>
          </p:txBody>
        </p:sp>
      </p:grpSp>
      <p:grpSp>
        <p:nvGrpSpPr>
          <p:cNvPr id="196" name="Group 12"/>
          <p:cNvGrpSpPr>
            <a:grpSpLocks/>
          </p:cNvGrpSpPr>
          <p:nvPr/>
        </p:nvGrpSpPr>
        <p:grpSpPr bwMode="auto">
          <a:xfrm>
            <a:off x="3995738" y="5410200"/>
            <a:ext cx="3529011" cy="611188"/>
            <a:chOff x="1872" y="3791"/>
            <a:chExt cx="2223" cy="385"/>
          </a:xfrm>
        </p:grpSpPr>
        <p:grpSp>
          <p:nvGrpSpPr>
            <p:cNvPr id="197" name="Group 13"/>
            <p:cNvGrpSpPr>
              <a:grpSpLocks/>
            </p:cNvGrpSpPr>
            <p:nvPr/>
          </p:nvGrpSpPr>
          <p:grpSpPr bwMode="auto">
            <a:xfrm rot="10790837" flipV="1">
              <a:off x="1872" y="3791"/>
              <a:ext cx="180" cy="385"/>
              <a:chOff x="3120" y="3312"/>
              <a:chExt cx="192" cy="480"/>
            </a:xfrm>
          </p:grpSpPr>
          <p:sp>
            <p:nvSpPr>
              <p:cNvPr id="199" name="Oval 14"/>
              <p:cNvSpPr>
                <a:spLocks noChangeArrowheads="1"/>
              </p:cNvSpPr>
              <p:nvPr/>
            </p:nvSpPr>
            <p:spPr bwMode="auto">
              <a:xfrm>
                <a:off x="3120" y="3648"/>
                <a:ext cx="192" cy="144"/>
              </a:xfrm>
              <a:prstGeom prst="ellipse">
                <a:avLst/>
              </a:prstGeom>
              <a:solidFill>
                <a:srgbClr val="EED648"/>
              </a:solidFill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200" name="Freeform 15"/>
              <p:cNvSpPr>
                <a:spLocks/>
              </p:cNvSpPr>
              <p:nvPr/>
            </p:nvSpPr>
            <p:spPr bwMode="auto">
              <a:xfrm>
                <a:off x="3120" y="3312"/>
                <a:ext cx="56" cy="336"/>
              </a:xfrm>
              <a:custGeom>
                <a:avLst/>
                <a:gdLst>
                  <a:gd name="T0" fmla="*/ 48 w 56"/>
                  <a:gd name="T1" fmla="*/ 658 h 240"/>
                  <a:gd name="T2" fmla="*/ 0 w 56"/>
                  <a:gd name="T3" fmla="*/ 396 h 240"/>
                  <a:gd name="T4" fmla="*/ 48 w 56"/>
                  <a:gd name="T5" fmla="*/ 263 h 240"/>
                  <a:gd name="T6" fmla="*/ 48 w 56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40"/>
                  <a:gd name="T14" fmla="*/ 56 w 5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40">
                    <a:moveTo>
                      <a:pt x="48" y="240"/>
                    </a:moveTo>
                    <a:cubicBezTo>
                      <a:pt x="24" y="204"/>
                      <a:pt x="0" y="168"/>
                      <a:pt x="0" y="144"/>
                    </a:cubicBezTo>
                    <a:cubicBezTo>
                      <a:pt x="0" y="120"/>
                      <a:pt x="40" y="120"/>
                      <a:pt x="48" y="96"/>
                    </a:cubicBezTo>
                    <a:cubicBezTo>
                      <a:pt x="56" y="72"/>
                      <a:pt x="48" y="8"/>
                      <a:pt x="48" y="0"/>
                    </a:cubicBezTo>
                  </a:path>
                </a:pathLst>
              </a:cu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  <p:sp>
            <p:nvSpPr>
              <p:cNvPr id="201" name="Freeform 16"/>
              <p:cNvSpPr>
                <a:spLocks/>
              </p:cNvSpPr>
              <p:nvPr/>
            </p:nvSpPr>
            <p:spPr bwMode="auto">
              <a:xfrm>
                <a:off x="3216" y="3312"/>
                <a:ext cx="48" cy="336"/>
              </a:xfrm>
              <a:custGeom>
                <a:avLst/>
                <a:gdLst>
                  <a:gd name="T0" fmla="*/ 30 w 56"/>
                  <a:gd name="T1" fmla="*/ 658 h 240"/>
                  <a:gd name="T2" fmla="*/ 0 w 56"/>
                  <a:gd name="T3" fmla="*/ 396 h 240"/>
                  <a:gd name="T4" fmla="*/ 30 w 56"/>
                  <a:gd name="T5" fmla="*/ 263 h 240"/>
                  <a:gd name="T6" fmla="*/ 30 w 56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240"/>
                  <a:gd name="T14" fmla="*/ 56 w 5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240">
                    <a:moveTo>
                      <a:pt x="48" y="240"/>
                    </a:moveTo>
                    <a:cubicBezTo>
                      <a:pt x="24" y="204"/>
                      <a:pt x="0" y="168"/>
                      <a:pt x="0" y="144"/>
                    </a:cubicBezTo>
                    <a:cubicBezTo>
                      <a:pt x="0" y="120"/>
                      <a:pt x="40" y="120"/>
                      <a:pt x="48" y="96"/>
                    </a:cubicBezTo>
                    <a:cubicBezTo>
                      <a:pt x="56" y="72"/>
                      <a:pt x="48" y="8"/>
                      <a:pt x="48" y="0"/>
                    </a:cubicBezTo>
                  </a:path>
                </a:pathLst>
              </a:cu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000">
                  <a:latin typeface="Trebuchet MS" pitchFamily="34" charset="0"/>
                </a:endParaRPr>
              </a:p>
            </p:txBody>
          </p:sp>
        </p:grpSp>
        <p:sp>
          <p:nvSpPr>
            <p:cNvPr id="198" name="Text Box 17"/>
            <p:cNvSpPr txBox="1">
              <a:spLocks noChangeArrowheads="1"/>
            </p:cNvSpPr>
            <p:nvPr/>
          </p:nvSpPr>
          <p:spPr bwMode="auto">
            <a:xfrm>
              <a:off x="2016" y="3843"/>
              <a:ext cx="20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-</a:t>
              </a:r>
              <a: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фосфатидилэтаноламин</a:t>
              </a:r>
              <a:endPara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202" name="Group 18"/>
          <p:cNvGrpSpPr>
            <a:grpSpLocks/>
          </p:cNvGrpSpPr>
          <p:nvPr/>
        </p:nvGrpSpPr>
        <p:grpSpPr bwMode="auto">
          <a:xfrm>
            <a:off x="4905375" y="6038850"/>
            <a:ext cx="2070101" cy="558800"/>
            <a:chOff x="144" y="3824"/>
            <a:chExt cx="1304" cy="352"/>
          </a:xfrm>
        </p:grpSpPr>
        <p:sp>
          <p:nvSpPr>
            <p:cNvPr id="203" name="AutoShape 19"/>
            <p:cNvSpPr>
              <a:spLocks noChangeArrowheads="1"/>
            </p:cNvSpPr>
            <p:nvPr/>
          </p:nvSpPr>
          <p:spPr bwMode="auto">
            <a:xfrm rot="5270895">
              <a:off x="76" y="3892"/>
              <a:ext cx="352" cy="216"/>
            </a:xfrm>
            <a:prstGeom prst="octagon">
              <a:avLst>
                <a:gd name="adj" fmla="val 50000"/>
              </a:avLst>
            </a:prstGeom>
            <a:gradFill rotWithShape="1">
              <a:gsLst>
                <a:gs pos="0">
                  <a:srgbClr val="800080"/>
                </a:gs>
                <a:gs pos="100000">
                  <a:srgbClr val="AE5CAE"/>
                </a:gs>
              </a:gsLst>
              <a:lin ang="189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ru-RU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04" name="Text Box 20"/>
            <p:cNvSpPr txBox="1">
              <a:spLocks noChangeArrowheads="1"/>
            </p:cNvSpPr>
            <p:nvPr/>
          </p:nvSpPr>
          <p:spPr bwMode="auto">
            <a:xfrm>
              <a:off x="336" y="3843"/>
              <a:ext cx="11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-</a:t>
              </a:r>
              <a:r>
                <a:rPr lang="ru-RU" sz="2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глюкозамин</a:t>
              </a:r>
              <a:endPara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pic>
        <p:nvPicPr>
          <p:cNvPr id="205" name="Рисунок 204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6" name="TextBox 205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22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255612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Влияние микроокружения на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аффинное связывание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ru-RU" sz="28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(</a:t>
            </a:r>
            <a:r>
              <a:rPr lang="en-US" sz="2800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</a:t>
            </a:r>
            <a:r>
              <a:rPr lang="en-US" sz="2800" b="1" cap="all" baseline="-1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diss</a:t>
            </a:r>
            <a:r>
              <a:rPr lang="ru-RU" sz="28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</a:t>
            </a:r>
          </a:p>
        </p:txBody>
      </p:sp>
      <p:graphicFrame>
        <p:nvGraphicFramePr>
          <p:cNvPr id="5" name="Group 67"/>
          <p:cNvGraphicFramePr>
            <a:graphicFrameLocks/>
          </p:cNvGraphicFramePr>
          <p:nvPr/>
        </p:nvGraphicFramePr>
        <p:xfrm>
          <a:off x="827088" y="2060575"/>
          <a:ext cx="7775575" cy="4003676"/>
        </p:xfrm>
        <a:graphic>
          <a:graphicData uri="http://schemas.openxmlformats.org/drawingml/2006/table">
            <a:tbl>
              <a:tblPr/>
              <a:tblGrid>
                <a:gridCol w="3384550"/>
                <a:gridCol w="2195512"/>
                <a:gridCol w="2195513"/>
              </a:tblGrid>
              <a:tr h="5175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Модели вирусов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Поверхность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ГМА-ЭДМА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СИТР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СИТР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ГА/ФТЭА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-14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diss</a:t>
                      </a:r>
                      <a:r>
                        <a:rPr kumimoji="0" lang="ru-RU" sz="1800" b="1" i="0" u="none" strike="noStrike" cap="none" normalizeH="0" baseline="-14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мкМ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-14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diss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мкМ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ПС-ТР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1.9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ПС-ТР-ГА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0.6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0.6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ПС-ТР-ФТЭА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0.6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0.2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ПС-ТР-ГА-ФТЭА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0.3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ПММАД-ТР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3.8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9.2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23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512" y="260052"/>
            <a:ext cx="752115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Вирус гриппа как объект исследования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683568" y="1693564"/>
            <a:ext cx="1839912" cy="1660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2366318" y="2355552"/>
            <a:ext cx="339725" cy="809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V="1">
            <a:off x="2164705" y="2781002"/>
            <a:ext cx="574675" cy="587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2164705" y="1952327"/>
            <a:ext cx="284163" cy="133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666355" y="2277764"/>
            <a:ext cx="187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Гемагглютинин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2667943" y="2636539"/>
            <a:ext cx="173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Белок М2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2677468" y="1979314"/>
            <a:ext cx="1933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Нейраминидаза</a:t>
            </a:r>
          </a:p>
        </p:txBody>
      </p:sp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4831705" y="1738014"/>
            <a:ext cx="1101725" cy="2043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5974705" y="2760364"/>
            <a:ext cx="892175" cy="371475"/>
            <a:chOff x="4255" y="912"/>
            <a:chExt cx="562" cy="234"/>
          </a:xfrm>
        </p:grpSpPr>
        <p:sp>
          <p:nvSpPr>
            <p:cNvPr id="14" name="AutoShape 36"/>
            <p:cNvSpPr>
              <a:spLocks noChangeArrowheads="1"/>
            </p:cNvSpPr>
            <p:nvPr/>
          </p:nvSpPr>
          <p:spPr bwMode="auto">
            <a:xfrm>
              <a:off x="4272" y="912"/>
              <a:ext cx="545" cy="90"/>
            </a:xfrm>
            <a:prstGeom prst="notchedRightArrow">
              <a:avLst>
                <a:gd name="adj1" fmla="val 50000"/>
                <a:gd name="adj2" fmla="val 151389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  <p:sp>
          <p:nvSpPr>
            <p:cNvPr id="15" name="AutoShape 37"/>
            <p:cNvSpPr>
              <a:spLocks noChangeArrowheads="1"/>
            </p:cNvSpPr>
            <p:nvPr/>
          </p:nvSpPr>
          <p:spPr bwMode="auto">
            <a:xfrm rot="10800000">
              <a:off x="4255" y="1056"/>
              <a:ext cx="545" cy="90"/>
            </a:xfrm>
            <a:prstGeom prst="notchedRightArrow">
              <a:avLst>
                <a:gd name="adj1" fmla="val 50000"/>
                <a:gd name="adj2" fmla="val 151389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wrap="none" anchor="ctr"/>
            <a:lstStyle/>
            <a:p>
              <a:endParaRPr lang="ru-RU">
                <a:latin typeface="Tahoma" pitchFamily="34" charset="0"/>
              </a:endParaRPr>
            </a:p>
          </p:txBody>
        </p:sp>
      </p:grpSp>
      <p:pic>
        <p:nvPicPr>
          <p:cNvPr id="16" name="Picture 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0543" y="2290464"/>
            <a:ext cx="1466850" cy="1417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AutoShape 40"/>
          <p:cNvSpPr>
            <a:spLocks noChangeArrowheads="1"/>
          </p:cNvSpPr>
          <p:nvPr/>
        </p:nvSpPr>
        <p:spPr bwMode="auto">
          <a:xfrm>
            <a:off x="4395143" y="2349202"/>
            <a:ext cx="431800" cy="287337"/>
          </a:xfrm>
          <a:prstGeom prst="notchedRightArrow">
            <a:avLst>
              <a:gd name="adj1" fmla="val 50000"/>
              <a:gd name="adj2" fmla="val 37569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8" name="Picture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8293" y="3997027"/>
            <a:ext cx="5113337" cy="2600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45480" y="3346152"/>
            <a:ext cx="1598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=80-120 нм</a:t>
            </a:r>
          </a:p>
        </p:txBody>
      </p:sp>
      <p:pic>
        <p:nvPicPr>
          <p:cNvPr id="20" name="Рисунок 19" descr="j04369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7" grpId="0" animBg="1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24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51520" y="260648"/>
            <a:ext cx="71287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иммобилизация </a:t>
            </a:r>
            <a:r>
              <a:rPr kumimoji="0" lang="ru-RU" sz="4000" b="1" i="0" u="none" strike="noStrike" kern="1200" cap="all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сиалиллактозиламина</a:t>
            </a: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187624" y="1778595"/>
          <a:ext cx="6856413" cy="4530725"/>
        </p:xfrm>
        <a:graphic>
          <a:graphicData uri="http://schemas.openxmlformats.org/presentationml/2006/ole">
            <p:oleObj spid="_x0000_s4098" name="Bitmap Image" r:id="rId4" imgW="9123810" imgH="6028571" progId="PBrush">
              <p:embed/>
            </p:oleObj>
          </a:graphicData>
        </a:graphic>
      </p:graphicFrame>
      <p:pic>
        <p:nvPicPr>
          <p:cNvPr id="6" name="Рисунок 5" descr="j04369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25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07504" y="485800"/>
            <a:ext cx="8064896" cy="8549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вирус гриппа А </a:t>
            </a:r>
            <a:r>
              <a:rPr kumimoji="0" lang="en-US" sz="2800" b="1" i="1" u="none" strike="noStrike" kern="1200" cap="all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vs</a:t>
            </a:r>
            <a:r>
              <a:rPr kumimoji="0" lang="en-GB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модель 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11188" y="2216150"/>
            <a:ext cx="3662362" cy="3876675"/>
            <a:chOff x="431" y="1434"/>
            <a:chExt cx="2307" cy="2442"/>
          </a:xfrm>
        </p:grpSpPr>
        <p:pic>
          <p:nvPicPr>
            <p:cNvPr id="7" name="Picture 43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42000"/>
            </a:blip>
            <a:srcRect/>
            <a:stretch>
              <a:fillRect/>
            </a:stretch>
          </p:blipFill>
          <p:spPr bwMode="auto">
            <a:xfrm>
              <a:off x="1837" y="1434"/>
              <a:ext cx="740" cy="7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431" y="1434"/>
              <a:ext cx="1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cap="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Вирус гриппа</a:t>
              </a:r>
            </a:p>
          </p:txBody>
        </p:sp>
        <p:graphicFrame>
          <p:nvGraphicFramePr>
            <p:cNvPr id="9" name="Object 51"/>
            <p:cNvGraphicFramePr>
              <a:graphicFrameLocks noChangeAspect="1"/>
            </p:cNvGraphicFramePr>
            <p:nvPr/>
          </p:nvGraphicFramePr>
          <p:xfrm>
            <a:off x="567" y="1979"/>
            <a:ext cx="2171" cy="1897"/>
          </p:xfrm>
          <a:graphic>
            <a:graphicData uri="http://schemas.openxmlformats.org/presentationml/2006/ole">
              <p:oleObj spid="_x0000_s5122" name="Graph" r:id="rId5" imgW="4618800" imgH="3601800" progId="">
                <p:embed/>
              </p:oleObj>
            </a:graphicData>
          </a:graphic>
        </p:graphicFrame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4716463" y="1860550"/>
            <a:ext cx="3886200" cy="4160838"/>
            <a:chOff x="2971" y="1253"/>
            <a:chExt cx="2448" cy="2621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061" y="1253"/>
              <a:ext cx="190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Микросферы</a:t>
              </a:r>
              <a:r>
                <a:rPr lang="ru-RU" sz="2000" cap="all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Trebuchet MS" pitchFamily="34" charset="0"/>
                </a:rPr>
                <a:t>, </a:t>
              </a:r>
              <a:r>
                <a:rPr lang="ru-RU" sz="2000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модифицированные гемагглютинином</a:t>
              </a:r>
              <a:endParaRPr lang="ru-RU" sz="2000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endParaRP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422" y="1818"/>
              <a:ext cx="997" cy="977"/>
              <a:chOff x="1787" y="658"/>
              <a:chExt cx="997" cy="956"/>
            </a:xfrm>
          </p:grpSpPr>
          <p:grpSp>
            <p:nvGrpSpPr>
              <p:cNvPr id="14" name="Group 11"/>
              <p:cNvGrpSpPr>
                <a:grpSpLocks/>
              </p:cNvGrpSpPr>
              <p:nvPr/>
            </p:nvGrpSpPr>
            <p:grpSpPr bwMode="auto">
              <a:xfrm rot="2053743">
                <a:off x="1787" y="658"/>
                <a:ext cx="997" cy="956"/>
                <a:chOff x="4560" y="432"/>
                <a:chExt cx="1008" cy="960"/>
              </a:xfrm>
            </p:grpSpPr>
            <p:sp>
              <p:nvSpPr>
                <p:cNvPr id="16" name="AutoShape 12"/>
                <p:cNvSpPr>
                  <a:spLocks noChangeArrowheads="1"/>
                </p:cNvSpPr>
                <p:nvPr/>
              </p:nvSpPr>
              <p:spPr bwMode="auto">
                <a:xfrm rot="8740872">
                  <a:off x="5280" y="1152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17" name="AutoShape 13"/>
                <p:cNvSpPr>
                  <a:spLocks noChangeArrowheads="1"/>
                </p:cNvSpPr>
                <p:nvPr/>
              </p:nvSpPr>
              <p:spPr bwMode="auto">
                <a:xfrm rot="5055559">
                  <a:off x="5448" y="840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18" name="AutoShape 14"/>
                <p:cNvSpPr>
                  <a:spLocks noChangeArrowheads="1"/>
                </p:cNvSpPr>
                <p:nvPr/>
              </p:nvSpPr>
              <p:spPr bwMode="auto">
                <a:xfrm rot="2129312">
                  <a:off x="5280" y="576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19" name="AutoShape 15"/>
                <p:cNvSpPr>
                  <a:spLocks noChangeArrowheads="1"/>
                </p:cNvSpPr>
                <p:nvPr/>
              </p:nvSpPr>
              <p:spPr bwMode="auto">
                <a:xfrm>
                  <a:off x="4992" y="432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20" name="AutoShape 16"/>
                <p:cNvSpPr>
                  <a:spLocks noChangeArrowheads="1"/>
                </p:cNvSpPr>
                <p:nvPr/>
              </p:nvSpPr>
              <p:spPr bwMode="auto">
                <a:xfrm rot="-2747414">
                  <a:off x="4680" y="648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21" name="AutoShape 17"/>
                <p:cNvSpPr>
                  <a:spLocks noChangeArrowheads="1"/>
                </p:cNvSpPr>
                <p:nvPr/>
              </p:nvSpPr>
              <p:spPr bwMode="auto">
                <a:xfrm rot="-6675275">
                  <a:off x="4680" y="984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22" name="AutoShape 18"/>
                <p:cNvSpPr>
                  <a:spLocks noChangeArrowheads="1"/>
                </p:cNvSpPr>
                <p:nvPr/>
              </p:nvSpPr>
              <p:spPr bwMode="auto">
                <a:xfrm rot="1122186">
                  <a:off x="4896" y="1200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grpSp>
              <p:nvGrpSpPr>
                <p:cNvPr id="23" name="Group 19"/>
                <p:cNvGrpSpPr>
                  <a:grpSpLocks/>
                </p:cNvGrpSpPr>
                <p:nvPr/>
              </p:nvGrpSpPr>
              <p:grpSpPr bwMode="auto">
                <a:xfrm>
                  <a:off x="4656" y="576"/>
                  <a:ext cx="790" cy="743"/>
                  <a:chOff x="336" y="1315"/>
                  <a:chExt cx="790" cy="743"/>
                </a:xfrm>
              </p:grpSpPr>
              <p:sp>
                <p:nvSpPr>
                  <p:cNvPr id="3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1315"/>
                    <a:ext cx="790" cy="74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AC0D8"/>
                      </a:gs>
                      <a:gs pos="100000">
                        <a:srgbClr val="9790A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1584"/>
                    <a:ext cx="688" cy="2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" name="AutoShape 22"/>
                <p:cNvSpPr>
                  <a:spLocks noChangeArrowheads="1"/>
                </p:cNvSpPr>
                <p:nvPr/>
              </p:nvSpPr>
              <p:spPr bwMode="auto">
                <a:xfrm rot="10342087">
                  <a:off x="5088" y="1200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25" name="AutoShape 23"/>
                <p:cNvSpPr>
                  <a:spLocks noChangeArrowheads="1"/>
                </p:cNvSpPr>
                <p:nvPr/>
              </p:nvSpPr>
              <p:spPr bwMode="auto">
                <a:xfrm rot="4347614">
                  <a:off x="5352" y="696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26" name="AutoShape 24"/>
                <p:cNvSpPr>
                  <a:spLocks noChangeArrowheads="1"/>
                </p:cNvSpPr>
                <p:nvPr/>
              </p:nvSpPr>
              <p:spPr bwMode="auto">
                <a:xfrm rot="627339">
                  <a:off x="5136" y="480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27" name="AutoShape 25"/>
                <p:cNvSpPr>
                  <a:spLocks noChangeArrowheads="1"/>
                </p:cNvSpPr>
                <p:nvPr/>
              </p:nvSpPr>
              <p:spPr bwMode="auto">
                <a:xfrm rot="-940617">
                  <a:off x="4944" y="624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28" name="AutoShape 26"/>
                <p:cNvSpPr>
                  <a:spLocks noChangeArrowheads="1"/>
                </p:cNvSpPr>
                <p:nvPr/>
              </p:nvSpPr>
              <p:spPr bwMode="auto">
                <a:xfrm rot="-844201">
                  <a:off x="4800" y="528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29" name="AutoShape 27"/>
                <p:cNvSpPr>
                  <a:spLocks noChangeArrowheads="1"/>
                </p:cNvSpPr>
                <p:nvPr/>
              </p:nvSpPr>
              <p:spPr bwMode="auto">
                <a:xfrm rot="6859291">
                  <a:off x="5400" y="984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30" name="AutoShape 28"/>
                <p:cNvSpPr>
                  <a:spLocks noChangeArrowheads="1"/>
                </p:cNvSpPr>
                <p:nvPr/>
              </p:nvSpPr>
              <p:spPr bwMode="auto">
                <a:xfrm rot="2519355">
                  <a:off x="4752" y="1104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31" name="AutoShape 29"/>
                <p:cNvSpPr>
                  <a:spLocks noChangeArrowheads="1"/>
                </p:cNvSpPr>
                <p:nvPr/>
              </p:nvSpPr>
              <p:spPr bwMode="auto">
                <a:xfrm rot="-4903898">
                  <a:off x="4632" y="840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32" name="AutoShape 30"/>
                <p:cNvSpPr>
                  <a:spLocks noChangeArrowheads="1"/>
                </p:cNvSpPr>
                <p:nvPr/>
              </p:nvSpPr>
              <p:spPr bwMode="auto">
                <a:xfrm rot="-9095686">
                  <a:off x="4944" y="1056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33" name="AutoShape 31"/>
                <p:cNvSpPr>
                  <a:spLocks noChangeArrowheads="1"/>
                </p:cNvSpPr>
                <p:nvPr/>
              </p:nvSpPr>
              <p:spPr bwMode="auto">
                <a:xfrm rot="7057907">
                  <a:off x="5208" y="1032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34" name="AutoShape 32"/>
                <p:cNvSpPr>
                  <a:spLocks noChangeArrowheads="1"/>
                </p:cNvSpPr>
                <p:nvPr/>
              </p:nvSpPr>
              <p:spPr bwMode="auto">
                <a:xfrm rot="2245786">
                  <a:off x="5184" y="672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35" name="AutoShape 33"/>
                <p:cNvSpPr>
                  <a:spLocks noChangeArrowheads="1"/>
                </p:cNvSpPr>
                <p:nvPr/>
              </p:nvSpPr>
              <p:spPr bwMode="auto">
                <a:xfrm rot="-3371646">
                  <a:off x="4776" y="744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36" name="AutoShape 34"/>
                <p:cNvSpPr>
                  <a:spLocks noChangeArrowheads="1"/>
                </p:cNvSpPr>
                <p:nvPr/>
              </p:nvSpPr>
              <p:spPr bwMode="auto">
                <a:xfrm rot="-6308951">
                  <a:off x="4824" y="936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37" name="AutoShape 35"/>
                <p:cNvSpPr>
                  <a:spLocks noChangeArrowheads="1"/>
                </p:cNvSpPr>
                <p:nvPr/>
              </p:nvSpPr>
              <p:spPr bwMode="auto">
                <a:xfrm rot="4733069">
                  <a:off x="5256" y="840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  <p:sp>
              <p:nvSpPr>
                <p:cNvPr id="38" name="AutoShape 36"/>
                <p:cNvSpPr>
                  <a:spLocks noChangeArrowheads="1"/>
                </p:cNvSpPr>
                <p:nvPr/>
              </p:nvSpPr>
              <p:spPr bwMode="auto">
                <a:xfrm>
                  <a:off x="5040" y="816"/>
                  <a:ext cx="48" cy="192"/>
                </a:xfrm>
                <a:prstGeom prst="can">
                  <a:avLst>
                    <a:gd name="adj" fmla="val 100000"/>
                  </a:avLst>
                </a:prstGeom>
                <a:solidFill>
                  <a:srgbClr val="97D856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Tahoma" pitchFamily="34" charset="0"/>
                  </a:endParaRPr>
                </a:p>
              </p:txBody>
            </p:sp>
          </p:grpSp>
          <p:sp>
            <p:nvSpPr>
              <p:cNvPr id="15" name="Text Box 37"/>
              <p:cNvSpPr txBox="1">
                <a:spLocks noChangeArrowheads="1"/>
              </p:cNvSpPr>
              <p:nvPr/>
            </p:nvSpPr>
            <p:spPr bwMode="auto">
              <a:xfrm>
                <a:off x="1872" y="1059"/>
                <a:ext cx="811" cy="226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b="1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  <p:graphicFrame>
          <p:nvGraphicFramePr>
            <p:cNvPr id="13" name="Object 52"/>
            <p:cNvGraphicFramePr>
              <a:graphicFrameLocks noChangeAspect="1"/>
            </p:cNvGraphicFramePr>
            <p:nvPr/>
          </p:nvGraphicFramePr>
          <p:xfrm>
            <a:off x="2971" y="2024"/>
            <a:ext cx="2231" cy="1850"/>
          </p:xfrm>
          <a:graphic>
            <a:graphicData uri="http://schemas.openxmlformats.org/presentationml/2006/ole">
              <p:oleObj spid="_x0000_s5123" name="Graph" r:id="rId6" imgW="4604400" imgH="3544200" progId="">
                <p:embed/>
              </p:oleObj>
            </a:graphicData>
          </a:graphic>
        </p:graphicFrame>
      </p:grp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3255963" y="6040438"/>
            <a:ext cx="2013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Диск-СИТР-СЛА</a:t>
            </a: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2" name="Oval 56"/>
          <p:cNvSpPr>
            <a:spLocks noChangeArrowheads="1"/>
          </p:cNvSpPr>
          <p:nvPr/>
        </p:nvSpPr>
        <p:spPr bwMode="auto">
          <a:xfrm>
            <a:off x="3492500" y="5013325"/>
            <a:ext cx="503238" cy="647700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59"/>
          <p:cNvSpPr>
            <a:spLocks noChangeArrowheads="1"/>
          </p:cNvSpPr>
          <p:nvPr/>
        </p:nvSpPr>
        <p:spPr bwMode="auto">
          <a:xfrm>
            <a:off x="3635375" y="3644900"/>
            <a:ext cx="144463" cy="1079500"/>
          </a:xfrm>
          <a:prstGeom prst="downArrow">
            <a:avLst>
              <a:gd name="adj1" fmla="val 50000"/>
              <a:gd name="adj2" fmla="val 186813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Oval 60"/>
          <p:cNvSpPr>
            <a:spLocks noChangeArrowheads="1"/>
          </p:cNvSpPr>
          <p:nvPr/>
        </p:nvSpPr>
        <p:spPr bwMode="auto">
          <a:xfrm>
            <a:off x="7451725" y="5013325"/>
            <a:ext cx="503238" cy="647700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auto">
          <a:xfrm>
            <a:off x="7596188" y="4365625"/>
            <a:ext cx="144462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46" name="Рисунок 45" descr="j04369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7" name="TextBox 46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2" grpId="0" animBg="1"/>
      <p:bldP spid="43" grpId="0" animBg="1"/>
      <p:bldP spid="44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26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Rectangle 195"/>
          <p:cNvSpPr txBox="1">
            <a:spLocks noChangeArrowheads="1"/>
          </p:cNvSpPr>
          <p:nvPr/>
        </p:nvSpPr>
        <p:spPr>
          <a:xfrm>
            <a:off x="107504" y="188640"/>
            <a:ext cx="7056784" cy="7829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Выделение вируса гриппа А:</a:t>
            </a:r>
          </a:p>
        </p:txBody>
      </p:sp>
      <p:graphicFrame>
        <p:nvGraphicFramePr>
          <p:cNvPr id="5" name="Group 389"/>
          <p:cNvGraphicFramePr>
            <a:graphicFrameLocks/>
          </p:cNvGraphicFramePr>
          <p:nvPr/>
        </p:nvGraphicFramePr>
        <p:xfrm>
          <a:off x="467544" y="2265363"/>
          <a:ext cx="4248150" cy="3979545"/>
        </p:xfrm>
        <a:graphic>
          <a:graphicData uri="http://schemas.openxmlformats.org/drawingml/2006/table">
            <a:tbl>
              <a:tblPr/>
              <a:tblGrid>
                <a:gridCol w="1511300"/>
                <a:gridCol w="931862"/>
                <a:gridCol w="939800"/>
                <a:gridCol w="865188"/>
              </a:tblGrid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Лиганды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  <a:sym typeface="Symbol" pitchFamily="18" charset="2"/>
                        </a:rPr>
                        <a:t>q</a:t>
                      </a:r>
                      <a:r>
                        <a:rPr kumimoji="0" lang="ru-RU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  <a:sym typeface="Symbol" pitchFamily="18" charset="2"/>
                        </a:rPr>
                        <a:t>лиганда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  <a:sym typeface="Symbol" pitchFamily="18" charset="2"/>
                        </a:rPr>
                        <a:t>мкмол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/мл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сорб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Десорб-ция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Титр, гае/мл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Ремантадин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459.0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0.2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М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Na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ОН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Хитозан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0.3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α-2,6-Сиалил-лактоза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17.0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Хитозан-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α-2,6-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Arial" charset="0"/>
                        </a:rPr>
                        <a:t>сиалил-лактоза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2.3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13.0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27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Гепарин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1.6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0.4 М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NaCl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385"/>
          <p:cNvGraphicFramePr>
            <a:graphicFrameLocks/>
          </p:cNvGraphicFramePr>
          <p:nvPr/>
        </p:nvGraphicFramePr>
        <p:xfrm>
          <a:off x="5076056" y="2792413"/>
          <a:ext cx="3600450" cy="2468880"/>
        </p:xfrm>
        <a:graphic>
          <a:graphicData uri="http://schemas.openxmlformats.org/drawingml/2006/table">
            <a:tbl>
              <a:tblPr/>
              <a:tblGrid>
                <a:gridCol w="1728788"/>
                <a:gridCol w="1008062"/>
                <a:gridCol w="86360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Лиганды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  <a:sym typeface="Symbol" pitchFamily="18" charset="2"/>
                        </a:rPr>
                        <a:t>q</a:t>
                      </a:r>
                      <a:r>
                        <a:rPr kumimoji="0" lang="ru-RU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  <a:sym typeface="Symbol" pitchFamily="18" charset="2"/>
                        </a:rPr>
                        <a:t>лиганда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  <a:sym typeface="Symbol" pitchFamily="18" charset="2"/>
                        </a:rPr>
                        <a:t>мкмол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/мл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сорб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.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Титр, гае/мл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α-2,6-Сиалил-лактоза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17.0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20015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Хитозан-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 pitchFamily="18" charset="0"/>
                          <a:cs typeface="Arial" charset="0"/>
                        </a:rPr>
                        <a:t>α-2,6-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Arial" charset="0"/>
                        </a:rPr>
                        <a:t>сиалиллактоза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27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7145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cs typeface="Times New Roman" pitchFamily="18" charset="0"/>
                        </a:rPr>
                        <a:t>67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319"/>
          <p:cNvSpPr txBox="1">
            <a:spLocks noChangeArrowheads="1"/>
          </p:cNvSpPr>
          <p:nvPr/>
        </p:nvSpPr>
        <p:spPr bwMode="auto">
          <a:xfrm>
            <a:off x="899592" y="1622425"/>
            <a:ext cx="3310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Зональное элюирование</a:t>
            </a:r>
          </a:p>
        </p:txBody>
      </p:sp>
      <p:sp>
        <p:nvSpPr>
          <p:cNvPr id="8" name="Text Box 339"/>
          <p:cNvSpPr txBox="1">
            <a:spLocks noChangeArrowheads="1"/>
          </p:cNvSpPr>
          <p:nvPr/>
        </p:nvSpPr>
        <p:spPr bwMode="auto">
          <a:xfrm>
            <a:off x="4860032" y="2195572"/>
            <a:ext cx="3653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Фронтальное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элюирование</a:t>
            </a:r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Text Box 387"/>
          <p:cNvSpPr txBox="1">
            <a:spLocks noChangeArrowheads="1"/>
          </p:cNvSpPr>
          <p:nvPr/>
        </p:nvSpPr>
        <p:spPr bwMode="auto">
          <a:xfrm>
            <a:off x="5988869" y="5451475"/>
            <a:ext cx="21018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Вирус гриппа А</a:t>
            </a:r>
            <a:endParaRPr lang="en-US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А/</a:t>
            </a:r>
            <a:r>
              <a:rPr lang="en-US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</a:t>
            </a:r>
            <a:r>
              <a:rPr lang="ru-RU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/8/34</a:t>
            </a:r>
            <a:r>
              <a:rPr lang="en-US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(H1N1)</a:t>
            </a:r>
          </a:p>
          <a:p>
            <a:endParaRPr lang="ru-RU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" name="Рисунок 9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27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Рисунок 5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0825" y="260315"/>
            <a:ext cx="84256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Аффинная колонка </a:t>
            </a:r>
            <a:r>
              <a:rPr lang="en-US" sz="2800" b="1" i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vs</a:t>
            </a:r>
            <a:r>
              <a:rPr lang="ru-RU" sz="2800" b="1" i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 </a:t>
            </a:r>
            <a:r>
              <a:rPr lang="ru-RU" sz="4000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биочип</a:t>
            </a:r>
            <a:endParaRPr lang="ru-RU" sz="4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19725" y="1604963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БИОЧИП</a:t>
            </a:r>
            <a:endParaRPr lang="ru-RU" sz="2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5400000">
            <a:off x="1845469" y="2055019"/>
            <a:ext cx="377825" cy="287337"/>
          </a:xfrm>
          <a:prstGeom prst="notchedRightArrow">
            <a:avLst>
              <a:gd name="adj1" fmla="val 50000"/>
              <a:gd name="adj2" fmla="val 32873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5400000">
            <a:off x="6531769" y="2055019"/>
            <a:ext cx="377825" cy="287337"/>
          </a:xfrm>
          <a:prstGeom prst="notchedRightArrow">
            <a:avLst>
              <a:gd name="adj1" fmla="val 50000"/>
              <a:gd name="adj2" fmla="val 32873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41338" y="2387600"/>
            <a:ext cx="41735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ОЧИСТКА И ВЫДЕЛЕНИЕ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КОНЦЕНТРИРОВАНИЕ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882650" y="3221038"/>
            <a:ext cx="2303463" cy="1295400"/>
            <a:chOff x="73" y="1747"/>
            <a:chExt cx="1632" cy="997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-24000" contrast="42000"/>
            </a:blip>
            <a:srcRect/>
            <a:stretch>
              <a:fillRect/>
            </a:stretch>
          </p:blipFill>
          <p:spPr bwMode="auto">
            <a:xfrm>
              <a:off x="300" y="1747"/>
              <a:ext cx="1199" cy="7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73" y="2200"/>
              <a:ext cx="1632" cy="544"/>
              <a:chOff x="301" y="2200"/>
              <a:chExt cx="1632" cy="544"/>
            </a:xfrm>
          </p:grpSpPr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301" y="2451"/>
                <a:ext cx="163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1323" tIns="35662" rIns="71323" bIns="35662"/>
              <a:lstStyle/>
              <a:p>
                <a:pPr algn="ctr">
                  <a:defRPr/>
                </a:pPr>
                <a:endPara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V="1">
                <a:off x="1071" y="2200"/>
                <a:ext cx="1" cy="272"/>
              </a:xfrm>
              <a:prstGeom prst="line">
                <a:avLst/>
              </a:prstGeom>
              <a:noFill/>
              <a:ln w="254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00034" y="4221163"/>
            <a:ext cx="3214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МОНОЛИТНЫЙ ДИСК</a:t>
            </a:r>
            <a:endParaRPr lang="ru-RU" sz="2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950" y="4724400"/>
            <a:ext cx="1736725" cy="14462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5508625" y="3429000"/>
            <a:ext cx="2203450" cy="930275"/>
            <a:chOff x="2631" y="1927"/>
            <a:chExt cx="1661" cy="70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2659" y="1927"/>
              <a:ext cx="1315" cy="363"/>
              <a:chOff x="2880" y="2064"/>
              <a:chExt cx="1783" cy="528"/>
            </a:xfrm>
          </p:grpSpPr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 rot="21407589" flipH="1">
                <a:off x="2880" y="2064"/>
                <a:ext cx="1783" cy="528"/>
              </a:xfrm>
              <a:prstGeom prst="cube">
                <a:avLst>
                  <a:gd name="adj" fmla="val 90444"/>
                </a:avLst>
              </a:prstGeom>
              <a:solidFill>
                <a:srgbClr val="C3CFCE"/>
              </a:solidFill>
              <a:ln w="63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auto">
              <a:xfrm rot="21422688" flipH="1">
                <a:off x="3052" y="2105"/>
                <a:ext cx="1435" cy="386"/>
              </a:xfrm>
              <a:prstGeom prst="cube">
                <a:avLst>
                  <a:gd name="adj" fmla="val 100000"/>
                </a:avLst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/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631" y="2335"/>
              <a:ext cx="166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71323" tIns="35662" rIns="71323" bIns="35662"/>
            <a:lstStyle/>
            <a:p>
              <a:pPr algn="ctr">
                <a:defRPr/>
              </a:pP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 flipV="1">
              <a:off x="3385" y="2132"/>
              <a:ext cx="0" cy="226"/>
            </a:xfrm>
            <a:prstGeom prst="line">
              <a:avLst/>
            </a:prstGeom>
            <a:noFill/>
            <a:ln w="254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6994525" y="3375025"/>
            <a:ext cx="254000" cy="179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246938" y="3128963"/>
            <a:ext cx="1027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СТЕКЛО</a:t>
            </a:r>
            <a:endParaRPr lang="ru-RU" sz="2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000625" y="4076700"/>
            <a:ext cx="299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МОНОЛИТНЫЙ СЛОЙ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3862388" y="3405188"/>
            <a:ext cx="982662" cy="501650"/>
            <a:chOff x="1742" y="1882"/>
            <a:chExt cx="681" cy="363"/>
          </a:xfrm>
        </p:grpSpPr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1787" y="2109"/>
              <a:ext cx="636" cy="136"/>
            </a:xfrm>
            <a:prstGeom prst="notchedRightArrow">
              <a:avLst>
                <a:gd name="adj1" fmla="val 50000"/>
                <a:gd name="adj2" fmla="val 116912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 rot="10800000">
              <a:off x="1742" y="1882"/>
              <a:ext cx="636" cy="136"/>
            </a:xfrm>
            <a:prstGeom prst="notchedRightArrow">
              <a:avLst>
                <a:gd name="adj1" fmla="val 50000"/>
                <a:gd name="adj2" fmla="val 116912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054600" y="2395538"/>
            <a:ext cx="4057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СКРИННИНГ И ДИАГНОСТИКА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ДЕТЕКТИРОВАНИЕ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57224" y="1600190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КОЛОНКА</a:t>
            </a:r>
            <a:endParaRPr lang="ru-RU" sz="2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9611" y="4653136"/>
            <a:ext cx="1736725" cy="14462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  <p:bldP spid="19" grpId="0"/>
      <p:bldP spid="27" grpId="0" animBg="1"/>
      <p:bldP spid="28" grpId="0"/>
      <p:bldP spid="29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28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80435" y="4752975"/>
            <a:ext cx="228600" cy="342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959935" y="4752975"/>
            <a:ext cx="228600" cy="342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464760" y="4752975"/>
            <a:ext cx="228600" cy="342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55297" y="4752975"/>
            <a:ext cx="228600" cy="342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460122" y="4752975"/>
            <a:ext cx="228600" cy="342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963360" y="4752975"/>
            <a:ext cx="228600" cy="342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4468185" y="4752975"/>
            <a:ext cx="228600" cy="342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984122" y="4752975"/>
            <a:ext cx="228600" cy="342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1443997" y="4752975"/>
            <a:ext cx="228600" cy="342900"/>
          </a:xfrm>
          <a:prstGeom prst="diamond">
            <a:avLst/>
          </a:prstGeom>
          <a:solidFill>
            <a:srgbClr val="FFFF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060" y="28638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8360" y="2359025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322" y="26479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8360" y="2935288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0660" y="2287588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2235" y="30797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6560" y="30797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4397" y="31511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57147" y="2719388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01638" y="474629"/>
            <a:ext cx="72667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ПРИМЕР: ВЗАИМОДЕЙСТВИЕ АНТИГЕН-АНТИТЕЛО</a:t>
            </a:r>
            <a:endParaRPr lang="ru-RU" sz="4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5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8135" y="29352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3685" y="31511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4397" y="264795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7422" y="307975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9222" y="257492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8360" y="22875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1747" y="2503488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0522" y="214312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922" y="286385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Куб 33"/>
          <p:cNvSpPr/>
          <p:nvPr/>
        </p:nvSpPr>
        <p:spPr>
          <a:xfrm>
            <a:off x="683568" y="5072074"/>
            <a:ext cx="4714908" cy="428628"/>
          </a:xfrm>
          <a:prstGeom prst="cube">
            <a:avLst/>
          </a:prstGeom>
          <a:blipFill>
            <a:blip r:embed="rId6" cstate="print"/>
            <a:tile tx="0" ty="0" sx="100000" sy="100000" flip="none" algn="tl"/>
          </a:blipFill>
          <a:ln w="3175">
            <a:solidFill>
              <a:schemeClr val="tx2">
                <a:lumMod val="90000"/>
              </a:schemeClr>
            </a:solidFill>
          </a:ln>
          <a:effectLst>
            <a:reflection blurRad="6350" stA="50000" endA="300" endPos="38500" dist="508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295" y="4527656"/>
            <a:ext cx="2494161" cy="11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11111E-6 C 7.22222E-6 0.00116 0.00018 0.04028 0.00417 0.05278 C 0.01251 0.07848 0.04185 0.08125 0.05834 0.08334 C 0.09133 0.09445 0.12813 0.08959 0.15834 0.06945 C 0.15973 0.06667 0.1606 0.0632 0.16251 0.06112 C 0.16424 0.05926 0.16719 0.06042 0.16876 0.05834 C 0.17501 0.05 0.17831 0.02014 0.18126 0.00834 C 0.18525 -0.04444 0.18421 -0.06342 0.18126 -0.12777 C 0.18403 -0.13148 0.18577 -0.13773 0.18959 -0.13888 C 0.19549 -0.14097 0.22171 -0.13217 0.22917 -0.13055 C 0.24237 -0.1199 0.25348 -0.11851 0.26876 -0.11388 C 0.27813 -0.10763 0.28594 -0.09884 0.29584 -0.09444 C 0.30817 -0.078 0.3231 -0.06643 0.33542 -0.05 C 0.33612 -0.04537 0.33751 -0.04074 0.33751 -0.03611 C 0.33751 -0.02685 0.33768 -0.01713 0.33542 -0.00833 C 0.33351 -0.00046 0.30921 0.00232 0.30626 0.00278 C 0.28195 0.00093 0.25765 -0.00023 0.23334 -0.00277 C 0.2231 -0.00393 0.2264 -0.00671 0.21667 -0.01111 C 0.21129 -0.01342 0.20001 -0.01666 0.20001 -0.01666 C 0.19167 -0.02777 0.18091 -0.03263 0.17084 -0.04166 C 0.16337 -0.04838 0.1573 -0.05972 0.15001 -0.06666 C 0.1474 -0.06898 0.14428 -0.0699 0.14167 -0.07222 C 0.13542 -0.07824 0.12431 -0.0956 0.11667 -0.09722 C 0.10765 -0.09907 0.09862 -0.10092 0.08959 -0.10277 C 0.04949 -0.12407 0.02553 -0.11041 -0.02499 -0.10555 C -0.03593 -0.06157 -0.03003 -0.01458 -0.04583 0.02778 C -0.04478 0.05556 -0.04774 0.0845 -0.04166 0.11112 C -0.04044 0.11621 -0.02673 0.13264 -0.02291 0.13612 C -0.01597 0.16389 -0.02291 0.16852 -0.02291 0.20556 " pathEditMode="relative" ptsTypes="ffffffffffffffffffffffffffff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0122 0.05972 -0.01371 0.10903 0.02292 0.14167 C 0.04236 0.13982 0.06198 0.13935 0.08125 0.13611 C 0.08368 0.13565 0.08646 0.13357 0.0875 0.13056 C 0.08941 0.12546 0.08872 0.11945 0.08959 0.11389 C 0.09167 0.09954 0.0915 0.10324 0.09792 0.08889 C 0.09861 0.08542 0.10452 0.04908 0.10625 0.04445 C 0.10886 0.0375 0.11459 0.03519 0.11875 0.03056 C 0.12813 0.02014 0.13733 0.01134 0.14792 0.00278 C 0.15087 0.00046 0.15295 -0.00417 0.15625 -0.00555 C 0.16355 -0.0088 0.17153 -0.00926 0.17917 -0.01111 C 0.20712 -0.02592 0.23889 -0.02315 0.26667 -0.00833 C 0.27605 0.00417 0.28143 0.00903 0.28542 0.025 C 0.28611 0.06574 0.28559 0.10648 0.2875 0.14722 C 0.28785 0.15301 0.29167 0.16389 0.29167 0.16389 C 0.27952 0.1882 0.28681 0.1787 0.24167 0.16945 C 0.23577 0.16829 0.2316 0.16065 0.22709 0.15556 C 0.21771 0.14514 0.20504 0.12454 0.19792 0.11111 C 0.1842 0.08542 0.20382 0.11343 0.1875 0.09167 C 0.18507 0.08195 0.18316 0.07847 0.1875 0.06667 C 0.18855 0.06366 0.19184 0.0632 0.19375 0.06111 C 0.20417 0.04954 0.19532 0.05486 0.20625 0.05 C 0.21181 0.03889 0.22466 0.03056 0.23334 0.02222 C 0.25521 0.00093 0.26684 -0.01042 0.29375 -0.01944 C 0.3342 -0.01713 0.33646 -0.02917 0.35625 -0.00278 C 0.36233 0.0213 0.35903 0.04769 0.36459 0.07222 C 0.36667 0.08148 0.37049 0.09977 0.37709 0.10556 C 0.38559 0.1132 0.39445 0.11505 0.40417 0.11945 C 0.40348 0.12778 0.40365 0.13634 0.40209 0.14445 C 0.39948 0.1588 0.39636 0.14653 0.39584 0.16111 C 0.39532 0.1787 0.39584 0.1963 0.39584 0.21389 " pathEditMode="relative" ptsTypes="ffffffffffffffffffffffffffffffA">
                                      <p:cBhvr>
                                        <p:cTn id="1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6.66667E-6 C 0.00242 0.12847 -0.02171 0.11573 0.05208 0.1111 C 0.06249 0.10647 0.07239 0.10022 0.07708 0.0861 C 0.07881 0.08078 0.07985 0.07499 0.08124 0.06944 C 0.08194 0.06666 0.08333 0.0611 0.08333 0.0611 C 0.08367 0.04305 0.07308 -0.05394 0.09999 -0.07778 C 0.10746 -0.10765 0.12604 -0.11019 0.14583 -0.11667 C 0.15624 -0.11575 0.16683 -0.11667 0.17708 -0.1139 C 0.1835 -0.11204 0.19305 -0.09723 0.19791 -0.09167 C 0.20642 -0.08218 0.21579 -0.072 0.22499 -0.0639 C 0.2276 -0.05348 0.23072 -0.04376 0.23333 -0.03334 C 0.23402 -0.02501 0.23541 -0.01667 0.23541 -0.00834 C 0.23541 0.00671 0.24305 0.06967 0.21666 0.07499 C 0.20972 0.07638 0.20277 0.07685 0.19583 0.07777 C 0.1611 0.07569 0.12187 0.09235 0.09166 0.06944 C 0.08906 0.06759 0.08801 0.06296 0.08541 0.0611 C 0.07864 0.05601 0.07152 0.05624 0.06458 0.04999 C 0.0585 0.03796 0.0585 0.02407 0.05416 0.0111 C 0.04392 -0.01922 0.02256 -0.06413 -0.00209 -0.07501 C -0.01112 -0.07408 -0.02084 -0.07686 -0.02917 -0.07223 C -0.0323 -0.07038 -0.03959 -0.05024 -0.04167 -0.04445 C -0.04341 -0.03311 -0.04445 -0.01598 -0.04792 -0.00556 C -0.05035 0.00161 -0.05574 0.00671 -0.05834 0.01388 C -0.05938 0.01643 -0.05886 0.02013 -0.06042 0.02222 C -0.0639 0.02685 -0.06876 0.02962 -0.07292 0.03333 C -0.07501 0.03518 -0.07674 0.03842 -0.07917 0.03888 C -0.08473 0.03981 -0.09028 0.04073 -0.09584 0.04166 C -0.11181 0.04073 -0.12796 0.04212 -0.14376 0.03888 C -0.14671 0.03819 -0.14966 0.03448 -0.15001 0.03055 C -0.15122 0.01573 -0.15035 0.00069 -0.14792 -0.0139 C -0.14636 -0.02269 -0.12917 -0.02501 -0.12917 -0.02501 C -0.10643 -0.02362 -0.08282 -0.02848 -0.06459 -0.00834 C -0.05174 0.00578 -0.04966 0.02685 -0.04584 0.04722 C -0.04515 0.05092 -0.0415 0.05254 -0.03959 0.05555 C -0.03056 0.07013 -0.02327 0.0861 -0.00834 0.08888 C -0.0014 0.09027 0.00555 0.09073 0.01249 0.09166 C 0.0243 0.1074 0.02326 0.10185 0.01666 0.13888 C 0.01544 0.14583 0.00919 0.14953 0.00624 0.15555 C 0.00347 0.17036 0.00157 0.18541 -0.00209 0.19999 C 0.00069 0.21087 -7.5E-6 0.20532 -7.5E-6 0.21666 " pathEditMode="relative" ptsTypes="fffffffffffffffffffffffffffffffffffffff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7.40741E-7 C -0.00103 0.01527 -0.00642 0.07708 8.05556E-6 0.08333 C 0.01233 0.0956 0.03056 0.07963 0.04584 0.07777 C 0.06042 0.07129 0.07553 0.06389 0.08959 0.05555 C 0.09949 0.04953 0.10626 0.04236 0.11667 0.03889 C 0.12153 0.03518 0.12605 0.03055 0.13126 0.02777 C 0.15522 0.01435 0.13091 0.03472 0.14792 0.01944 C 0.18334 0.02291 0.17744 0.01481 0.18959 0.04722 C 0.19028 0.09629 0.18195 0.14722 0.19167 0.19444 C 0.1941 0.20625 0.2099 0.19189 0.21876 0.18889 C 0.23803 0.1824 0.25417 0.14305 0.26459 0.12222 C 0.26633 0.11088 0.26806 0.1 0.27084 0.08889 C 0.27015 0.07777 0.27501 0.06296 0.26876 0.05555 C 0.26355 0.0493 0.25469 0.05856 0.24792 0.06111 C 0.24497 0.06227 0.24254 0.06551 0.23959 0.06666 C 0.22466 0.07268 0.20921 0.07824 0.19376 0.08055 C 0.16893 0.10532 0.20053 0.07615 0.17709 0.09166 C 0.16702 0.09838 0.15799 0.10717 0.14792 0.11389 C 0.1448 0.11597 0.14254 0.11967 0.13959 0.12222 C 0.10626 0.15 0.15053 0.11157 0.12501 0.13055 C 0.1007 0.14861 0.12431 0.13634 0.10001 0.14722 C 0.09445 0.15277 0.08994 0.16088 0.08334 0.16389 C 0.06581 0.17176 0.04949 0.17708 0.03126 0.18055 C -0.01544 0.1743 -0.02291 0.18148 -0.05208 0.15555 C -0.05919 0.1412 -0.05902 0.12939 -0.06249 0.11389 C -0.06718 0.09328 -0.09166 0.0574 -0.10833 0.05 C -0.14478 0.05439 -0.13367 0.05347 -0.13124 0.11111 C -0.13246 0.15185 -0.12933 0.19328 -0.13541 0.23333 C -0.13645 0.23981 -0.14097 0.24444 -0.14374 0.25 C -0.14513 0.25277 -0.14791 0.25833 -0.14791 0.25833 C -0.14722 0.27222 -0.14808 0.28634 -0.14583 0.3 C -0.14513 0.30393 -0.14027 0.30463 -0.13958 0.30833 C -0.13801 0.31643 -0.14374 0.32523 -0.14374 0.33333 " pathEditMode="relative" ptsTypes="ffffffffffffffffffffffffffffffffA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0.00156 0.01736 -0.00434 0.03264 -0.00625 0.05 C -0.00382 0.10486 -0.01198 0.09792 0.02083 0.10278 C 0.07378 0.09931 0.06997 0.11482 0.06458 0.04722 C 0.06441 0.04421 0.06319 0.04167 0.0625 0.03889 C 0.06319 0.02037 0.06285 0.00162 0.06458 -0.01667 C 0.06545 -0.02639 0.07899 -0.03935 0.08333 -0.04722 C 0.09444 -0.04537 0.10573 -0.04537 0.11667 -0.04167 C 0.12535 -0.03889 0.13628 -0.01898 0.14167 -0.00833 C 0.1441 0.00741 0.14497 0.02338 0.14792 0.03889 C 0.14514 0.08472 0.1533 0.08727 0.1 0.06945 C 0.1 0.06945 0.08438 0.04861 0.08125 0.04445 C 0.07917 0.04167 0.075 0.03611 0.075 0.03611 C 0.07274 0.02685 0.07205 0.0169 0.06875 0.00833 C 0.06719 0.00417 0.06424 0.00116 0.0625 -0.00278 C 0.05938 -0.00995 0.05694 -0.01759 0.05417 -0.025 C 0.05104 -0.03333 0.04722 -0.04352 0.04167 -0.05 C 0.03056 -0.06296 0.01632 -0.06967 0.00417 -0.08055 C -0.01389 -0.07963 -0.03194 -0.07917 -0.05 -0.07778 C -0.05625 -0.07731 -0.06319 -0.07893 -0.06875 -0.075 C -0.07309 -0.07176 -0.07431 -0.06389 -0.07708 -0.05833 C -0.08299 -0.04653 -0.08698 -0.03565 -0.09583 -0.02778 C -0.10521 0.00949 -0.0901 0.05394 -0.10625 0.08611 C -0.10538 0.13403 -0.10208 0.1912 -0.10208 0.24167 " pathEditMode="relative" ptsTypes="fffffffffffffffffffffff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2963E-6 C 0.00086 0.0257 -0.00764 0.07987 0.01875 0.09167 C 0.03194 0.09075 0.04583 0.09445 0.05833 0.0889 C 0.0625 0.08704 0.06111 0.07779 0.0625 0.07223 C 0.06389 0.06644 0.06614 0.04954 0.06875 0.04445 C 0.07083 0.04075 0.0743 0.0389 0.07708 0.03612 C 0.09791 0.03704 0.11892 0.03496 0.13958 0.0389 C 0.14722 0.04029 0.15295 0.05024 0.16041 0.05279 C 0.17534 0.07269 0.17205 0.06413 0.16458 0.11667 C 0.16423 0.11945 0.16059 0.11899 0.15833 0.11945 C 0.15069 0.12084 0.14305 0.12107 0.13541 0.12223 C 0.10277 0.12709 0.06857 0.13612 0.0375 0.15001 C 0.0217 0.17107 0.01632 0.20533 0.04166 0.21667 C 0.0934 0.21459 0.17274 0.21621 0.05625 0.20556 C 0.0493 0.20325 0.04218 0.20302 0.03541 0.20001 C 0.02864 0.197 0.02343 0.18913 0.01666 0.18612 C 0.00902 0.18265 -0.00591 0.17964 -0.01459 0.17779 C -0.03177 0.16644 -0.04861 0.15996 -0.06667 0.15279 C -0.075 0.14931 -0.09167 0.14167 -0.09167 0.14167 C -0.10486 0.1426 -0.11806 0.14283 -0.13125 0.14445 C -0.14931 0.14654 -0.1658 0.16204 -0.18334 0.16667 C -0.19045 0.18079 -0.18403 0.17246 -0.2 0.17779 C -0.21719 0.18357 -0.23716 0.18843 -0.25 0.20556 C -0.25295 0.2176 -0.25868 0.22755 -0.2625 0.2389 C -0.26893 0.25788 -0.27223 0.27848 -0.27917 0.29723 C -0.27848 0.30186 -0.2783 0.30672 -0.27709 0.31112 C -0.27257 0.32732 -0.27292 0.31413 -0.27292 0.32223 " pathEditMode="relative" ptsTypes="ffffffffffffffffffffffffffA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C -0.01666 0.03356 -0.00937 0.01528 -0.00208 0.10278 C -0.00156 0.10926 0.01511 0.11227 0.01875 0.11389 C 0.05087 0.11041 0.06719 0.12361 0.07917 0.09166 C 0.08559 0.0493 0.06164 -0.00509 0.08125 -0.04445 C 0.11702 -0.03912 0.11875 -0.04722 0.13542 -0.01389 C 0.13403 0.00648 0.1342 0.02708 0.13125 0.04722 C 0.13073 0.05116 0.12691 0.05254 0.125 0.05555 C 0.11684 0.06852 0.11285 0.07639 0.1 0.08055 C 0.0875 0.09305 0.07605 0.09421 0.06042 0.09722 C -0.02222 0.09352 -0.08159 0.08842 -0.1625 0.08611 C -0.16666 0.08241 -0.17222 0.08055 -0.175 0.075 C -0.18437 0.05625 -0.1927 0.02592 -0.20625 0.01389 C -0.21371 -0.00093 -0.22309 -0.01389 -0.23333 -0.025 C -0.23871 -0.03959 -0.24687 -0.04769 -0.25833 -0.05278 C -0.26389 -0.05185 -0.26996 -0.05301 -0.275 -0.05 C -0.27708 -0.04884 -0.27708 -0.04468 -0.27708 -0.04167 C -0.27708 -0.02778 -0.27725 -0.01366 -0.275 -2.59259E-6 C -0.2743 0.00393 -0.27066 0.00532 -0.26875 0.00833 C -0.26718 0.01088 -0.26597 0.01389 -0.26458 0.01666 C -0.25625 0.03217 -0.24705 0.04699 -0.2375 0.06111 C -0.22708 0.07662 -0.21527 0.09074 -0.20416 0.10555 C -0.20208 0.10833 -0.18958 0.11805 -0.18541 0.12222 C -0.1835 0.12407 -0.17395 0.13403 -0.17083 0.13611 C -0.16441 0.14051 -0.15659 0.14074 -0.15 0.14444 C -0.14722 0.14606 -0.14461 0.14907 -0.14166 0.15 C -0.13385 0.15231 -0.08941 0.15532 -0.0875 0.15555 C -0.08038 0.15787 -0.07691 0.15694 -0.07291 0.16666 C -0.07083 0.17176 -0.06875 0.18333 -0.06875 0.18333 C -0.06788 0.20463 -0.06458 0.22847 -0.06458 0.25 " pathEditMode="relative" rAng="0" ptsTypes="fffffffffffffffffffffffffffffA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C -0.00382 0.02153 -0.00903 0.04213 -0.01233 0.06389 C -0.01163 0.08056 -0.01285 0.09746 -0.01024 0.11389 C -0.0092 0.12037 -0.00191 0.13056 -0.00191 0.13056 C 0.00781 0.12871 0.01771 0.12801 0.02726 0.125 C 0.03576 0.12222 0.04132 0.08797 0.04375 0.07778 C 0.04497 0.06759 0.04375 0.05579 0.04809 0.04722 C 0.05174 0.03982 0.06337 0.03797 0.06892 0.03611 C 0.10417 0.03959 0.09826 0.02917 0.10226 0.06667 C 0.10156 0.07593 0.10174 0.08542 0.10017 0.09445 C 0.0967 0.11435 0.07656 0.11968 0.06476 0.12222 C 0.02934 0.12107 -0.00469 0.13634 -0.03316 0.11111 C -0.03976 0.09792 -0.04444 0.09676 -0.05608 0.09167 C -0.06094 0.08681 -0.06615 0.08287 -0.07066 0.07778 C -0.07292 0.07523 -0.07448 0.07153 -0.07691 0.06945 C -0.08073 0.06597 -0.08559 0.06459 -0.08941 0.06111 C -0.09566 0.04861 -0.09896 0.05047 -0.10816 0.04445 C -0.11667 0.03866 -0.12413 0.03264 -0.13316 0.02778 C -0.14236 0.01551 -0.15503 0.0132 -0.16649 0.00556 C -0.1816 -0.00463 -0.19774 -0.00833 -0.21441 -0.01389 C -0.24132 -0.02291 -0.2684 -0.03009 -0.29566 -0.03611 C -0.33212 -0.05555 -0.37604 -0.0618 -0.39983 -0.01944 C -0.4033 -0.00532 -0.41111 0.00394 -0.41649 0.01667 C -0.42014 0.02523 -0.42014 0.02871 -0.42483 0.03611 C -0.43056 0.04514 -0.43438 0.04954 -0.43733 0.06111 C -0.43663 0.07037 -0.43767 0.08009 -0.43524 0.08889 C -0.43351 0.0956 -0.41736 0.1088 -0.41441 0.11111 C -0.39531 0.12639 -0.36719 0.13218 -0.34566 0.13334 C -0.31302 0.13496 -0.28038 0.13519 -0.24774 0.13611 C -0.20208 0.14051 -0.15764 0.15371 -0.11233 0.15834 C -0.10955 0.15926 -0.10642 0.15926 -0.10399 0.16111 C -0.10139 0.16297 -0.10069 0.16875 -0.09774 0.16945 C -0.09531 0.16991 -0.09358 0.16574 -0.09149 0.16389 C -0.08802 0.16482 -0.08351 0.16343 -0.08108 0.16667 C -0.07795 0.17084 -0.07865 0.17801 -0.07691 0.18334 C -0.07587 0.18634 -0.07413 0.18889 -0.07274 0.19167 C -0.07205 0.21297 -0.07066 0.23426 -0.07066 0.25556 C -0.07066 0.26297 -0.07274 0.27778 -0.07274 0.27778 " pathEditMode="relative" rAng="0" ptsTypes="fffffffffffffffffffffffffffffffffffffA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C 0.00677 0.02709 -0.00191 0.06158 0.00625 0.08611 C 0.00729 0.08912 0.01041 0.08982 0.0125 0.09167 C 0.05885 0.08773 0.04861 0.09769 0.04583 0.03334 C 0.02482 0.03681 0.00156 0.04375 -0.01875 0.05278 C -0.02639 0.05625 -0.03177 0.06135 -0.03959 0.06389 C -0.06337 0.08496 -0.07778 0.06991 -0.11459 0.06667 C -0.12327 0.06204 -0.13073 0.05857 -0.13959 0.05556 C -0.18907 0.00417 -0.24254 0.0007 -0.30417 -0.00833 C -0.33368 -0.0125 -0.35174 -0.01666 -0.37917 -0.02222 C -0.40625 -0.02129 -0.43334 -0.02106 -0.46042 -0.01944 C -0.47917 -0.01828 -0.48698 -0.00115 -0.50209 0.00556 C -0.50348 0.01135 -0.50816 0.01598 -0.50834 0.02223 C -0.50903 0.04885 -0.51615 0.09468 -0.49167 0.10556 C -0.47639 0.10463 -0.46059 0.10811 -0.44584 0.10278 C -0.43924 0.10023 -0.43125 0.08334 -0.43125 0.08334 C -0.42952 0.07662 -0.42657 0.07061 -0.425 0.06389 C -0.42292 0.05486 -0.42257 0.04537 -0.42084 0.03611 C -0.42153 -0.00092 -0.41875 -0.03842 -0.42292 -0.075 C -0.42344 -0.07963 -0.43021 -0.07453 -0.43334 -0.07222 C -0.43681 -0.06967 -0.43924 -0.06527 -0.44167 -0.06111 C -0.45157 -0.04467 -0.45764 -0.02407 -0.46459 -0.00555 C -0.46927 0.03172 -0.47466 0.03681 -0.46459 0.08889 C -0.46181 0.10301 -0.43698 0.11783 -0.42917 0.12223 C -0.42066 0.12709 -0.41337 0.13681 -0.40417 0.13889 C -0.38351 0.14352 -0.3625 0.14723 -0.34167 0.15 C -0.32639 0.15209 -0.29584 0.15556 -0.29584 0.15556 C -0.26962 0.16436 -0.24132 0.16436 -0.21459 0.16945 C -0.17344 0.17732 -0.13334 0.18311 -0.09167 0.18611 C -0.08941 0.19607 -0.08907 0.20718 -0.08542 0.21667 C -0.08334 0.22199 -0.0757 0.22616 -0.07518 0.23334 C -0.07414 0.24445 -0.07518 0.25556 -0.07518 0.26667 " pathEditMode="relative" rAng="0" ptsTypes="fffffffffffffffffffffffffffffffA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2.96296E-6 C 0.00086 0.02592 -0.00452 0.05463 0.00416 0.07777 C 0.00659 0.08426 0.01406 0.08935 0.01875 0.09166 C 0.03628 0.10046 0.05451 0.10347 0.07291 0.10555 C 0.09305 0.10463 0.11319 0.10509 0.13333 0.10277 C 0.15173 0.10069 0.16059 0.07986 0.175 0.06944 C 0.19062 0.0581 0.21041 0.05185 0.225 0.03889 C 0.24444 0.03981 0.26406 0.03819 0.28333 0.04166 C 0.28559 0.04213 0.28541 0.04699 0.28541 0.05 C 0.28541 0.06296 0.28576 0.07639 0.28333 0.08889 C 0.28281 0.09213 0.27934 0.09305 0.27708 0.09444 C 0.26736 0.10023 0.25625 0.10277 0.24583 0.10555 C 0.23229 0.12361 0.23541 0.14884 0.225 0.16944 C 0.22257 0.20463 0.22291 0.18981 0.22291 0.21389 " pathEditMode="relative" ptsTypes="fffffffffffffA">
                                      <p:cBhvr>
                                        <p:cTn id="2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11111E-6 C 0.00087 0.02315 -0.00121 0.05186 0.00626 0.075 C 0.00747 0.07871 0.00799 0.08357 0.01042 0.08611 C 0.0139 0.08959 0.01928 0.08843 0.02292 0.09167 C 0.0356 0.10278 0.06442 0.11111 0.07917 0.11389 C 0.09584 0.11297 0.11251 0.11273 0.12917 0.11111 C 0.13629 0.11042 0.14792 0.09723 0.14792 0.09723 C 0.154 0.08496 0.16546 0.08033 0.17501 0.07223 C 0.17865 0.06922 0.18751 0.06667 0.18751 0.06667 C 0.20278 0.0676 0.21806 0.06736 0.23334 0.06945 C 0.23907 0.07014 0.25001 0.075 0.25001 0.075 C 0.25278 0.07755 0.27414 0.11204 0.25626 0.11389 C 0.16772 0.12315 0.07848 0.11574 -0.01041 0.11667 C -0.04235 0.12269 -0.01336 0.11436 -0.03124 0.125 C -0.03524 0.12732 -0.04374 0.13056 -0.04374 0.13056 C -0.05051 0.14422 -0.05294 0.13727 -0.06041 0.15 C -0.06353 0.15533 -0.06874 0.16667 -0.06874 0.16667 C -0.071 0.1882 -0.06857 0.18033 -0.07291 0.19167 " pathEditMode="relative" ptsTypes="fffffffffffffffffA">
                                      <p:cBhvr>
                                        <p:cTn id="3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C 0.00069 0.03056 0.00035 0.06111 0.00208 0.09167 C 0.00243 0.09746 0.00486 0.10278 0.00625 0.10834 C 0.00816 0.11574 0.01875 0.125 0.01875 0.125 C 0.07396 0.11574 0.03455 0.12523 0.06458 0.11389 C 0.07014 0.11181 0.08125 0.10834 0.08125 0.10834 C 0.10122 0.09074 0.11059 0.10093 0.14167 0.10278 C 0.15729 0.11667 0.1375 0.10047 0.15625 0.11111 C 0.15851 0.1125 0.16024 0.11528 0.1625 0.11667 C 0.16441 0.11806 0.16667 0.11852 0.16875 0.11945 C 0.16806 0.12963 0.16875 0.14028 0.16667 0.15 C 0.1658 0.15371 0.16319 0.15741 0.16042 0.15834 C 0.14149 0.16459 0.12153 0.16227 0.10208 0.16389 C 0.0941 0.19584 0.11163 0.20324 0.12917 0.21111 C 0.14583 0.20834 0.16302 0.20926 0.17917 0.20278 C 0.1849 0.20047 0.19167 0.18611 0.19167 0.18611 C 0.19566 0.17014 0.19097 0.18496 0.2 0.16945 C 0.20313 0.16412 0.20486 0.15741 0.20833 0.15278 C 0.22014 0.13704 0.23194 0.12616 0.24583 0.11389 C 0.24931 0.11088 0.25417 0.11204 0.25833 0.11111 C 0.27222 0.11204 0.28628 0.11042 0.3 0.11389 C 0.30208 0.11435 0.30208 0.11922 0.30208 0.12222 C 0.30208 0.14074 0.30243 0.15949 0.3 0.17778 C 0.29878 0.18727 0.28125 0.19167 0.28125 0.19167 C 0.27552 0.21482 0.2842 0.17801 0.27708 0.21945 C 0.27517 0.23056 0.26875 0.24375 0.26875 0.25556 " pathEditMode="relative" ptsTypes="fffffffffffffffffffffffffA">
                                      <p:cBhvr>
                                        <p:cTn id="3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C -0.0033 0.01297 -0.00469 0.02477 -0.01042 0.03611 C -0.01337 0.05996 -0.02135 0.09306 -0.00417 0.10834 C 0.00243 0.13449 0.03715 0.11736 0.05 0.11667 C 0.06944 0.11297 0.09063 0.10347 0.10833 0.09167 C 0.11858 0.06435 0.10573 0.10185 0.11458 0.05834 C 0.11563 0.05347 0.12274 0.03773 0.125 0.03334 C 0.12639 0.02593 0.12778 0.01852 0.12917 0.01111 C 0.13038 0.00463 0.13455 -0.00023 0.1375 -0.00555 C 0.14844 -0.02523 0.16302 -0.04236 0.18108 -0.04722 C 0.19167 -0.05416 0.20313 -0.06018 0.21458 -0.06389 C 0.25972 -0.05393 0.24323 -0.06458 0.2625 -0.03889 C 0.26319 -0.03611 0.26476 -0.03356 0.26458 -0.03055 C 0.26406 -0.01828 0.26337 -0.00602 0.26042 0.00556 C 0.2559 0.02384 0.2283 0.03218 0.21667 0.03889 C 0.20625 0.04491 0.20729 0.04769 0.19375 0.05 C 0.1776 0.05278 0.14583 0.05556 0.14583 0.05556 C 0.0724 0.05278 0.00365 0.04769 -0.07083 0.04445 C -0.08507 0.0382 -0.10035 0.03959 -0.11458 0.03334 C -0.1375 0.03426 -0.16059 0.03264 -0.18333 0.03611 C -0.18559 0.03634 -0.18542 0.04144 -0.18542 0.04445 C -0.18542 0.0625 -0.18611 0.06273 -0.17708 0.06945 C -0.15521 0.08565 -0.12413 0.08403 -0.1 0.08611 C -0.06979 0.08403 -0.03455 0.08843 -0.00417 0.075 C 0.00556 0.06528 0.01337 0.06343 0.025 0.05834 C 0.04896 0.02639 0.01632 0.06736 0.0375 0.04722 C 0.04878 0.03634 0.04306 0.03704 0.05208 0.025 C 0.05729 0.01806 0.06354 0.0125 0.06875 0.00556 C 0.07552 -0.01713 0.08628 -0.03426 0.09792 -0.05278 C 0.10382 -0.06203 0.10729 -0.07361 0.1125 -0.08333 C 0.1184 -0.09444 0.12813 -0.1081 0.13542 -0.11666 C 0.14253 -0.12523 0.14097 -0.12037 0.15 -0.125 C 0.15521 -0.12754 0.15938 -0.13356 0.16458 -0.13611 C 0.16997 -0.13866 0.17569 -0.13958 0.18108 -0.14166 C 0.18333 -0.14236 0.18542 -0.14352 0.1875 -0.14444 C 0.19514 -0.14815 0.20295 -0.15139 0.21024 -0.15555 C 0.22205 -0.16203 0.22969 -0.16967 0.24167 -0.175 C 0.25417 -0.17407 0.26684 -0.17546 0.27917 -0.17222 C 0.28247 -0.17129 0.28837 -0.14745 0.28958 -0.14444 C 0.28819 -0.125 0.28837 -0.10532 0.28542 -0.08611 C 0.2849 -0.08217 0.28108 -0.08078 0.27917 -0.07778 C 0.26806 -0.05995 0.26163 -0.05023 0.24583 -0.04166 C 0.23924 -0.03287 0.23385 -0.02616 0.225 -0.02222 C 0.21215 -0.00949 0.19861 0.00162 0.1875 0.01667 C 0.18611 0.02246 0.18212 0.02732 0.18108 0.03334 C 0.17899 0.04699 0.17882 0.06111 0.17708 0.075 C 0.17569 0.08542 0.17448 0.08218 0.17083 0.09167 C 0.1658 0.10533 0.16059 0.1206 0.15417 0.13334 C 0.15122 0.14908 0.14167 0.16389 0.14167 0.18056 " pathEditMode="relative" ptsTypes="ffffffffffffffffffffffffffffffffffffffffffffffffA">
                                      <p:cBhvr>
                                        <p:cTn id="3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6945E-18 C 0.00069 0.01667 0.00087 0.03334 0.00208 0.05 C 0.0033 0.06713 0.02188 0.06806 0.03125 0.07223 C 0.04861 0.07037 0.06615 0.06991 0.08333 0.06667 C 0.08941 0.06551 0.09271 0.05857 0.09792 0.05556 C 0.10868 0.04908 0.12205 0.04537 0.13333 0.04167 C 0.17847 0.0426 0.22361 0.0419 0.26875 0.04445 C 0.28264 0.04537 0.27691 0.08218 0.27292 0.1 C 0.27118 0.10764 0.26042 0.11667 0.26042 0.11667 C 0.19948 0.11436 0.18594 0.11181 0.13125 0.10556 C 0.09132 0.08773 0.06667 0.09561 0.01875 0.09723 C 0.00625 0.0963 -0.00642 0.09676 -0.01875 0.09445 C -0.02795 0.09283 -0.02483 0.08658 -0.03333 0.08611 C -0.06875 0.08426 -0.10417 0.08426 -0.13958 0.08334 C -0.15052 0.07848 -0.15469 0.06598 -0.1625 0.05556 C -0.16458 0.04699 -0.17083 0.03565 -0.1625 0.02778 C -0.15955 0.025 -0.15556 0.02593 -0.15208 0.025 C -0.13802 0.01088 -0.11858 0.0088 -0.10208 3.46945E-18 C -0.04705 0.00232 -0.03924 -0.01064 -0.00833 0.03056 C -0.0059 0.04028 -0.00677 0.05139 -0.00417 0.06111 C 0.00139 0.08195 0.01788 0.09375 0.03125 0.10278 C 0.05087 0.11574 0.0717 0.1213 0.09375 0.125 C 0.10052 0.12801 0.10799 0.12963 0.11458 0.13334 C 0.11979 0.13635 0.12396 0.14144 0.12917 0.14445 C 0.13819 0.14954 0.14878 0.15232 0.15833 0.15556 C 0.17326 0.18542 0.1908 0.17061 0.22292 0.17223 C 0.22917 0.17315 0.23559 0.17292 0.24167 0.175 C 0.2441 0.1757 0.24566 0.17917 0.24792 0.18056 C 0.25052 0.18195 0.25347 0.18241 0.25625 0.18334 C 0.26042 0.2 0.2625 0.21598 0.26458 0.23334 C 0.26545 0.24074 0.2658 0.24815 0.26667 0.25556 C 0.26719 0.26019 0.26875 0.26945 0.26875 0.26945 " pathEditMode="relative" ptsTypes="fffffffffffffffffffffffffffffffA">
                                      <p:cBhvr>
                                        <p:cTn id="3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18519E-6 C -0.00139 0.00649 -0.00399 0.01274 -0.00417 0.01945 C -0.00469 0.04167 -0.00608 0.06459 -0.00208 0.08612 C 0.00052 0.10024 0.02951 0.10163 0.03542 0.10279 C 0.07274 0.09283 0.05712 0.1007 0.08333 0.08334 C 0.09063 0.07848 0.09722 0.06459 0.10417 0.05834 C 0.11476 0.04885 0.1276 0.04144 0.13958 0.03612 C 0.16059 0.01505 0.16128 0.02269 0.19583 0.02501 C 0.22309 0.05232 0.18993 0.02107 0.21042 0.03612 C 0.21476 0.03936 0.22292 0.04723 0.22292 0.04723 C 0.22153 0.06019 0.22101 0.07339 0.21875 0.08612 C 0.21545 0.10441 0.19566 0.10209 0.18542 0.10556 C 0.12587 0.15857 0.04236 0.11019 -0.02917 0.10834 C -0.04253 0.10232 -0.05521 0.09445 -0.06875 0.0889 C -0.09531 0.07802 -0.12257 0.06992 -0.15 0.0639 C -0.18281 0.06482 -0.24497 0.03311 -0.26875 0.08056 C -0.26806 0.0889 -0.26892 0.09769 -0.26667 0.10556 C -0.2658 0.10834 -0.2625 0.10765 -0.26042 0.10834 C -0.25139 0.11112 -0.24201 0.11181 -0.23333 0.11667 C -0.23056 0.11829 -0.22812 0.122 -0.225 0.12223 C -0.18472 0.1257 -0.14444 0.12593 -0.10417 0.12779 C -0.09271 0.13288 -0.08056 0.13218 -0.06875 0.13612 C -0.07014 0.14839 -0.06875 0.15556 -0.075 0.1639 C -0.08264 0.17408 -0.09115 0.17061 -0.10208 0.17223 C -0.12205 0.17501 -0.11753 0.17431 -0.13542 0.17779 C -0.18611 0.17478 -0.19444 0.17246 -0.24792 0.17501 C -0.25382 0.19839 -0.25 0.18033 -0.25 0.23056 " pathEditMode="relative" ptsTypes="ffffffffffffffffffffffffffA">
                                      <p:cBhvr>
                                        <p:cTn id="3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25926E-6 C -0.00539 0.01064 -0.00712 0.02268 -0.0125 0.03333 C -0.01181 0.04814 -0.01268 0.06319 -0.01042 0.07777 C -0.00799 0.09328 0.0224 0.09953 0.03126 0.09999 C 0.05556 0.10161 0.07987 0.10185 0.104 0.10277 C 0.12258 0.10902 0.13247 0.11226 0.14792 0.12777 C 0.15296 0.14861 0.14324 0.16712 0.15834 0.18055 C 0.18334 0.17777 0.20851 0.17731 0.23334 0.17222 C 0.23629 0.17152 0.23959 0.16782 0.23959 0.16388 C 0.23959 0.12013 0.22761 0.10138 0.21459 0.06666 C 0.20869 0.05115 0.20365 0.03495 0.19792 0.01944 C 0.19532 0.01226 0.19462 0.00416 0.19167 -0.00278 C 0.18091 -0.02871 0.1856 -0.0095 0.17917 -0.03334 C 0.1731 -0.05556 0.16928 -0.09144 0.14983 -0.10001 C 0.1264 -0.09908 0.10278 -0.09862 0.07917 -0.09723 C 0.0639 -0.0963 0.04844 -0.08959 0.03334 -0.08889 C -0.02778 -0.08635 -0.08889 -0.08519 -0.15 -0.08334 C -0.16667 -0.06852 -0.17743 -0.04954 -0.19167 -0.03056 C -0.19341 -0.02825 -0.1941 -0.02454 -0.19584 -0.02223 C -0.20139 -0.01482 -0.20938 -0.0088 -0.21667 -0.00556 C -0.22361 0.0037 -0.23056 0.01296 -0.2375 0.02222 C -0.23959 0.02499 -0.24375 0.03055 -0.24375 0.03055 C -0.24879 0.05046 -0.24167 0.02777 -0.25209 0.04444 C -0.254 0.04768 -0.25486 0.05185 -0.25625 0.05555 C -0.25556 0.07222 -0.2566 0.08911 -0.25417 0.10555 C -0.25382 0.10763 -0.23959 0.11666 -0.23959 0.11666 C -0.23125 0.12291 -0.22361 0.13124 -0.21459 0.13611 C -0.20174 0.14305 -0.18802 0.14976 -0.175 0.15555 C -0.16528 0.15995 -0.15382 0.16111 -0.14375 0.16388 C -0.14098 0.16458 -0.1382 0.1655 -0.13542 0.16666 C -0.13125 0.16828 -0.12292 0.17222 -0.12292 0.17222 C -0.1191 0.17592 -0.10521 0.19027 -0.10209 0.19166 C -0.08854 0.19768 -0.07431 0.19583 -0.06042 0.19999 C -0.05365 0.20208 -0.05278 0.20439 -0.04584 0.20833 C -0.03542 0.21435 -0.02361 0.21643 -0.0125 0.21944 C -0.01111 0.22222 -0.00834 0.22453 -0.00834 0.22777 C -0.00834 0.23101 -0.01146 0.2331 -0.0125 0.23611 C -0.01424 0.24143 -0.01528 0.24722 -0.01667 0.25277 C -0.02014 0.26666 -0.02361 0.28055 -0.02709 0.29444 C -0.03195 0.31411 -0.03125 0.29398 -0.03125 0.30833 " pathEditMode="relative" ptsTypes="fffffffffffffffffffffffffffffffffffffffA">
                                      <p:cBhvr>
                                        <p:cTn id="4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33333E-6 C -0.0014 0.00278 -0.00313 0.00532 -0.00417 0.00833 C -0.00521 0.01088 -0.00521 0.01412 -0.00626 0.01667 C -0.01824 0.04537 -0.01199 0.02292 -0.01667 0.04167 C -0.01337 0.07315 -0.0139 0.07315 0.00208 0.09444 C 0.0052 0.09861 0.01041 0.09815 0.01458 0.1 C 0.10676 0.09583 0.1644 0.14398 0.13541 0.02778 C 0.1361 0.01852 0.13315 0.00741 0.13749 -3.33333E-6 C 0.1401 -0.0044 0.1486 -0.00255 0.14999 0.00278 C 0.16041 0.04444 0.13333 0.06204 0.11041 0.07222 C 0.0934 0.07986 0.10312 0.07083 0.08958 0.07778 C 0.02204 0.1125 -0.01511 0.0956 -0.10417 0.09722 C -0.13108 0.10324 -0.15834 0.10046 -0.18542 0.10556 C -0.21824 0.12315 -0.27935 0.11829 -0.30834 0.11944 C -0.30903 0.12222 -0.31042 0.12477 -0.31042 0.12778 C -0.31042 0.13796 -0.31042 0.14861 -0.30834 0.15833 C -0.30747 0.16204 -0.30435 0.16412 -0.30209 0.16667 C -0.2915 0.17917 -0.2816 0.18241 -0.26876 0.18889 C -0.26581 0.19028 -0.2632 0.19282 -0.26042 0.19444 C -0.25834 0.1956 -0.25626 0.1963 -0.25417 0.19722 C -0.24862 0.1963 -0.23959 0.20139 -0.23751 0.19444 C -0.23299 0.17986 -0.25157 0.14838 -0.25626 0.13889 C -0.25765 0.13611 -0.25869 0.13287 -0.26042 0.13056 C -0.2632 0.12685 -0.26633 0.12361 -0.26876 0.11944 C -0.29011 0.08148 -0.25365 0.13704 -0.27917 0.09722 C -0.28785 0.0838 -0.29775 0.06852 -0.30417 0.05278 C -0.31598 0.02407 -0.32535 -0.0044 -0.33126 -0.03611 C -0.33056 -0.05278 -0.33143 -0.06968 -0.32917 -0.08611 C -0.32865 -0.09005 -0.32518 -0.0919 -0.32292 -0.09444 C -0.30782 -0.11088 -0.30348 -0.11042 -0.28751 -0.12222 C -0.24775 -0.15162 -0.20348 -0.17199 -0.15834 -0.18056 C -0.13542 -0.17963 -0.11251 -0.17917 -0.08959 -0.17778 C -0.08126 -0.17731 -0.07292 -0.17662 -0.06459 -0.175 C -0.05765 -0.17361 -0.04376 -0.16944 -0.04376 -0.16944 C -0.03837 -0.16597 -0.03247 -0.16458 -0.02709 -0.16111 C 0.00156 -0.1419 -0.0257 -0.15486 -0.00834 -0.14722 C 0.00225 -0.11898 -0.01199 -0.15301 0.00416 -0.12778 C 0.00624 -0.12454 0.00659 -0.12014 0.00833 -0.11667 C 0.01197 -0.10972 0.01701 -0.10417 0.02083 -0.09722 C 0.01944 -0.0787 0.01909 -0.05995 0.01666 -0.04167 C 0.01631 -0.03843 0.01354 -0.03634 0.01249 -0.03333 C 0.00763 -0.02037 0.00086 -0.01134 -0.00626 -3.33333E-6 C -0.01685 0.0169 -0.02015 0.03426 -0.02709 0.05278 C -0.03525 0.07431 -0.02813 0.04861 -0.03334 0.06944 C -0.03577 0.09653 -0.03074 0.11736 -0.04792 0.13056 C -0.05886 0.13889 -0.07136 0.14514 -0.08334 0.15 C -0.08751 0.15162 -0.09167 0.1537 -0.09584 0.15556 C -0.09792 0.15648 -0.10209 0.15833 -0.10209 0.15833 C -0.11407 0.18218 -0.0981 0.15417 -0.11251 0.16944 C -0.11789 0.175 -0.12067 0.19259 -0.12292 0.2 C -0.12362 0.20648 -0.12327 0.21343 -0.12501 0.21944 C -0.12674 0.22569 -0.13334 0.23611 -0.13334 0.23611 C -0.13681 0.25903 -0.13542 0.24537 -0.13542 0.27778 " pathEditMode="relative" ptsTypes="ffffffffffffffffffffffffffffffffffffffffffffffffffffA">
                                      <p:cBhvr>
                                        <p:cTn id="4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C 0.00174 0.04236 -0.00799 0.06181 0.02083 0.06944 C 0.03611 0.06852 0.05156 0.06991 0.06667 0.06667 C 0.06962 0.06597 0.0724 0.06227 0.07292 0.05833 C 0.07517 0.0419 0.07361 0.025 0.075 0.00833 C 0.07726 -0.01991 0.07517 -0.01412 0.08542 -0.02778 C 0.11771 -0.02616 0.14132 -0.03356 0.16667 -0.01111 C 0.18003 0.04213 0.15556 0.07639 0.13542 0.11389 C 0.11736 0.14769 0.15747 0.09005 0.11667 0.14444 C 0.11458 0.14722 0.11337 0.15255 0.11042 0.15278 C 0.08889 0.1537 0.06736 0.15463 0.04583 0.15556 C -0.06597 0.18356 0.02378 0.16412 -0.22708 0.15833 C -0.27639 0.14884 -0.25625 0.15255 -0.2875 0.14722 C -0.29167 0.14815 -0.29878 0.14468 -0.3 0.15 C -0.30382 0.16852 -0.29931 0.18981 -0.29583 0.20833 C -0.29514 0.21852 -0.2967 0.2294 -0.29375 0.23889 C -0.29253 0.24259 -0.29045 0.23171 -0.28958 0.22778 C -0.28837 0.22245 -0.28802 0.21667 -0.2875 0.21111 C -0.28594 0.1963 -0.28455 0.18148 -0.28333 0.16667 C -0.28125 0.14097 -0.28212 0.11134 -0.27083 0.08889 C -0.26354 0.04954 -0.2625 0.00833 -0.25417 -0.03056 C -0.25278 -0.05463 -0.25226 -0.0787 -0.25 -0.10278 C -0.24948 -0.10856 -0.24948 -0.1162 -0.24583 -0.11944 C -0.23281 -0.13102 -0.21736 -0.14491 -0.20208 -0.15 C -0.14774 -0.16806 -0.19219 -0.14884 -0.17083 -0.15833 C -0.13854 -0.15625 -0.12847 -0.16875 -0.11875 -0.13611 C -0.12083 -0.11296 -0.12153 -0.08958 -0.125 -0.06667 C -0.12569 -0.06204 -0.12969 -0.05972 -0.13125 -0.05556 C -0.13247 -0.05208 -0.13229 -0.04792 -0.13333 -0.04444 C -0.14045 -0.01829 -0.14705 0.00625 -0.15208 0.03333 C -0.15139 0.05556 -0.15191 0.07801 -0.15 0.1 C -0.14965 0.10324 -0.14687 0.10532 -0.14583 0.10833 C -0.14062 0.12199 -0.13351 0.13171 -0.12708 0.14444 C -0.12101 0.17639 -0.11736 0.1838 -0.12292 0.225 C -0.12344 0.22894 -0.12622 0.23241 -0.12917 0.23333 C -0.13941 0.23634 -0.15 0.23519 -0.16042 0.23611 C -0.17431 0.23866 -0.18837 0.23866 -0.20208 0.24167 C -0.20642 0.24259 -0.21094 0.24398 -0.21458 0.24722 C -0.21875 0.25093 -0.22708 0.25833 -0.22708 0.25833 C -0.23125 0.28079 -0.22708 0.32778 -0.22708 0.32778 " pathEditMode="relative" ptsTypes="fffffffffffffffffffffffffffffffffffffffA">
                                      <p:cBhvr>
                                        <p:cTn id="4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29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1711988"/>
          <a:ext cx="6643734" cy="3445204"/>
        </p:xfrm>
        <a:graphic>
          <a:graphicData uri="http://schemas.openxmlformats.org/drawingml/2006/table">
            <a:tbl>
              <a:tblPr/>
              <a:tblGrid>
                <a:gridCol w="2278304"/>
                <a:gridCol w="1139152"/>
                <a:gridCol w="1584885"/>
                <a:gridCol w="1641393"/>
              </a:tblGrid>
              <a:tr h="107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Полимерный материал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Средний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размер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пор </a:t>
                      </a:r>
                      <a:endParaRPr lang="ru-RU" sz="1600" b="1" cap="al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мкм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Удельная площадь </a:t>
                      </a:r>
                      <a:r>
                        <a:rPr lang="ru-RU" sz="1600" b="1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поверхности</a:t>
                      </a:r>
                      <a:endParaRPr lang="ru-RU" sz="1600" b="1" cap="al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м</a:t>
                      </a:r>
                      <a:r>
                        <a:rPr lang="ru-RU" sz="1600" b="1" cap="all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2</a:t>
                      </a:r>
                      <a:r>
                        <a:rPr lang="ru-RU" sz="1600" b="1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/г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Содержание реакционных </a:t>
                      </a:r>
                      <a:r>
                        <a:rPr lang="ru-RU" sz="1600" b="1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групп</a:t>
                      </a:r>
                      <a:endParaRPr lang="ru-RU" sz="1600" b="1" cap="al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ммоль</a:t>
                      </a:r>
                      <a:r>
                        <a:rPr lang="ru-RU" sz="1600" b="1" cap="all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Times New Roman"/>
                        </a:rPr>
                        <a:t>/г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ГМА-ЭДМА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1.5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25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4.0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ГМА-ГДМА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1.2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29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4.0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ГФИАК-ГМА-ЭДМА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1.9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14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 0.8</a:t>
                      </a:r>
                      <a:r>
                        <a:rPr lang="ru-RU" sz="18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*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ЦЭМА-ЭДМА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1.1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36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4.1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ЦЭМА-ГЭМА-ЭДМА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1.4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28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 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1.2</a:t>
                      </a:r>
                      <a:r>
                        <a:rPr lang="ru-RU" sz="18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**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ЦЭМА-ГДМА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0.9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28</a:t>
                      </a:r>
                      <a:endParaRPr lang="ru-R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4.2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5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ГЭМА-ГДМА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1.3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27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/>
                          <a:ea typeface="Times New Roman"/>
                        </a:rPr>
                        <a:t>6.0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85720" y="188640"/>
            <a:ext cx="7310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ПОЛИМЕРНЫЕ ПЛАТФОРМЫ ДЛЯ БИОЧИПОВ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214950"/>
            <a:ext cx="83582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*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Значение относится к содержанию активированных сложноэфирных групп; иммобилизацию проводили в условиях, когда эпоксидные группы не участвовали в реакции</a:t>
            </a:r>
          </a:p>
          <a:p>
            <a:r>
              <a:rPr lang="ru-RU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**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Значение относится к содержанию нитрильных групп; иммобилизацию проводили в условиях, когда гидроксильные группы не участвовали в реакции</a:t>
            </a:r>
          </a:p>
          <a:p>
            <a:endParaRPr lang="ru-RU" sz="1400" dirty="0">
              <a:latin typeface="Trebuchet MS" pitchFamily="34" charset="0"/>
            </a:endParaRPr>
          </a:p>
        </p:txBody>
      </p:sp>
      <p:pic>
        <p:nvPicPr>
          <p:cNvPr id="7" name="Рисунок 6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7672" y="357166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867650" y="1357312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819AD4B-429F-45C3-84B6-8542110CE9D8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304800" y="434975"/>
            <a:ext cx="7939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АФФИННЫЕ ВЗАИМОДЕЙСТВИЯ</a:t>
            </a:r>
            <a:endParaRPr lang="en-US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1036"/>
          <p:cNvSpPr txBox="1">
            <a:spLocks noChangeArrowheads="1"/>
          </p:cNvSpPr>
          <p:nvPr/>
        </p:nvSpPr>
        <p:spPr bwMode="auto">
          <a:xfrm>
            <a:off x="323528" y="2047875"/>
            <a:ext cx="8541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Твердофазные адсорбционные процессы</a:t>
            </a:r>
            <a:endParaRPr lang="en-US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Oval 1027"/>
          <p:cNvSpPr>
            <a:spLocks noChangeArrowheads="1"/>
          </p:cNvSpPr>
          <p:nvPr/>
        </p:nvSpPr>
        <p:spPr bwMode="auto">
          <a:xfrm>
            <a:off x="2133600" y="3886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C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Oval 1028"/>
          <p:cNvSpPr>
            <a:spLocks noChangeArrowheads="1"/>
          </p:cNvSpPr>
          <p:nvPr/>
        </p:nvSpPr>
        <p:spPr bwMode="auto">
          <a:xfrm>
            <a:off x="457200" y="3886200"/>
            <a:ext cx="1447800" cy="1447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 useBgFill="1">
        <p:nvSpPr>
          <p:cNvPr id="12" name="Oval 1029"/>
          <p:cNvSpPr>
            <a:spLocks noChangeArrowheads="1"/>
          </p:cNvSpPr>
          <p:nvPr/>
        </p:nvSpPr>
        <p:spPr bwMode="auto">
          <a:xfrm>
            <a:off x="762000" y="4191000"/>
            <a:ext cx="838200" cy="838200"/>
          </a:xfrm>
          <a:prstGeom prst="ellipse">
            <a:avLst/>
          </a:prstGeom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Oval 1030"/>
          <p:cNvSpPr>
            <a:spLocks noChangeArrowheads="1"/>
          </p:cNvSpPr>
          <p:nvPr/>
        </p:nvSpPr>
        <p:spPr bwMode="auto">
          <a:xfrm>
            <a:off x="3581400" y="3886200"/>
            <a:ext cx="1447800" cy="1447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 useBgFill="1">
        <p:nvSpPr>
          <p:cNvPr id="14" name="Oval 1031"/>
          <p:cNvSpPr>
            <a:spLocks noChangeArrowheads="1"/>
          </p:cNvSpPr>
          <p:nvPr/>
        </p:nvSpPr>
        <p:spPr bwMode="auto">
          <a:xfrm>
            <a:off x="3886200" y="4191000"/>
            <a:ext cx="838200" cy="838200"/>
          </a:xfrm>
          <a:prstGeom prst="ellipse">
            <a:avLst/>
          </a:prstGeom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AutoShape 1032"/>
          <p:cNvSpPr>
            <a:spLocks noChangeArrowheads="1"/>
          </p:cNvSpPr>
          <p:nvPr/>
        </p:nvSpPr>
        <p:spPr bwMode="auto">
          <a:xfrm>
            <a:off x="2438400" y="4572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Oval 1033"/>
          <p:cNvSpPr>
            <a:spLocks noChangeArrowheads="1"/>
          </p:cNvSpPr>
          <p:nvPr/>
        </p:nvSpPr>
        <p:spPr bwMode="auto">
          <a:xfrm>
            <a:off x="4800600" y="4419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DC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" name="Oval 1034"/>
          <p:cNvSpPr>
            <a:spLocks noChangeArrowheads="1"/>
          </p:cNvSpPr>
          <p:nvPr/>
        </p:nvSpPr>
        <p:spPr bwMode="auto">
          <a:xfrm>
            <a:off x="1676400" y="4419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D2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Oval 1035"/>
          <p:cNvSpPr>
            <a:spLocks noChangeArrowheads="1"/>
          </p:cNvSpPr>
          <p:nvPr/>
        </p:nvSpPr>
        <p:spPr bwMode="auto">
          <a:xfrm>
            <a:off x="5105400" y="4419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BE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AutoShape 1037"/>
          <p:cNvSpPr>
            <a:spLocks noChangeArrowheads="1"/>
          </p:cNvSpPr>
          <p:nvPr/>
        </p:nvSpPr>
        <p:spPr bwMode="auto">
          <a:xfrm rot="10800000">
            <a:off x="2362200" y="4953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" name="Text Box 1038"/>
          <p:cNvSpPr txBox="1">
            <a:spLocks noChangeArrowheads="1"/>
          </p:cNvSpPr>
          <p:nvPr/>
        </p:nvSpPr>
        <p:spPr bwMode="auto">
          <a:xfrm>
            <a:off x="2590800" y="4071938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</a:t>
            </a:r>
            <a:r>
              <a:rPr lang="en-US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Text Box 1039"/>
          <p:cNvSpPr txBox="1">
            <a:spLocks noChangeArrowheads="1"/>
          </p:cNvSpPr>
          <p:nvPr/>
        </p:nvSpPr>
        <p:spPr bwMode="auto">
          <a:xfrm>
            <a:off x="2571750" y="5214938"/>
            <a:ext cx="690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</a:t>
            </a:r>
            <a:r>
              <a:rPr lang="en-US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2" name="Oval 1040"/>
          <p:cNvSpPr>
            <a:spLocks noChangeArrowheads="1"/>
          </p:cNvSpPr>
          <p:nvPr/>
        </p:nvSpPr>
        <p:spPr bwMode="auto">
          <a:xfrm>
            <a:off x="8382000" y="3886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8C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Oval 1041"/>
          <p:cNvSpPr>
            <a:spLocks noChangeArrowheads="1"/>
          </p:cNvSpPr>
          <p:nvPr/>
        </p:nvSpPr>
        <p:spPr bwMode="auto">
          <a:xfrm>
            <a:off x="6705600" y="3886200"/>
            <a:ext cx="1447800" cy="1447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 useBgFill="1">
        <p:nvSpPr>
          <p:cNvPr id="24" name="Oval 1042"/>
          <p:cNvSpPr>
            <a:spLocks noChangeArrowheads="1"/>
          </p:cNvSpPr>
          <p:nvPr/>
        </p:nvSpPr>
        <p:spPr bwMode="auto">
          <a:xfrm>
            <a:off x="7010400" y="4191000"/>
            <a:ext cx="838200" cy="838200"/>
          </a:xfrm>
          <a:prstGeom prst="ellipse">
            <a:avLst/>
          </a:prstGeom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5" name="Oval 1043"/>
          <p:cNvSpPr>
            <a:spLocks noChangeArrowheads="1"/>
          </p:cNvSpPr>
          <p:nvPr/>
        </p:nvSpPr>
        <p:spPr bwMode="auto">
          <a:xfrm>
            <a:off x="7924800" y="4419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8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6" name="AutoShape 1044"/>
          <p:cNvSpPr>
            <a:spLocks noChangeArrowheads="1"/>
          </p:cNvSpPr>
          <p:nvPr/>
        </p:nvSpPr>
        <p:spPr bwMode="auto">
          <a:xfrm>
            <a:off x="5638800" y="4572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7" name="Oval 1045"/>
          <p:cNvSpPr>
            <a:spLocks noChangeArrowheads="1"/>
          </p:cNvSpPr>
          <p:nvPr/>
        </p:nvSpPr>
        <p:spPr bwMode="auto">
          <a:xfrm>
            <a:off x="1905000" y="4191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C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8" name="Oval 1046"/>
          <p:cNvSpPr>
            <a:spLocks noChangeArrowheads="1"/>
          </p:cNvSpPr>
          <p:nvPr/>
        </p:nvSpPr>
        <p:spPr bwMode="auto">
          <a:xfrm>
            <a:off x="2057400" y="4724400"/>
            <a:ext cx="381000" cy="3810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00C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9" name="AutoShape 1047"/>
          <p:cNvSpPr>
            <a:spLocks noChangeArrowheads="1"/>
          </p:cNvSpPr>
          <p:nvPr/>
        </p:nvSpPr>
        <p:spPr bwMode="auto">
          <a:xfrm>
            <a:off x="890588" y="29718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>
              <a:solidFill>
                <a:srgbClr val="CE8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" name="AutoShape 1048"/>
          <p:cNvSpPr>
            <a:spLocks noChangeArrowheads="1"/>
          </p:cNvSpPr>
          <p:nvPr/>
        </p:nvSpPr>
        <p:spPr bwMode="auto">
          <a:xfrm>
            <a:off x="3929063" y="29718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>
              <a:solidFill>
                <a:srgbClr val="CE8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1" name="AutoShape 1049"/>
          <p:cNvSpPr>
            <a:spLocks noChangeArrowheads="1"/>
          </p:cNvSpPr>
          <p:nvPr/>
        </p:nvSpPr>
        <p:spPr bwMode="auto">
          <a:xfrm>
            <a:off x="7072313" y="29718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>
              <a:solidFill>
                <a:srgbClr val="CE8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2" name="Куб 31"/>
          <p:cNvSpPr/>
          <p:nvPr/>
        </p:nvSpPr>
        <p:spPr>
          <a:xfrm>
            <a:off x="285720" y="5857892"/>
            <a:ext cx="8072494" cy="428628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  <a:ln w="3175">
            <a:solidFill>
              <a:srgbClr val="8EB4E3"/>
            </a:solidFill>
          </a:ln>
          <a:effectLst>
            <a:reflection blurRad="6350" stA="50000" endA="275" endPos="40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30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67672" y="357166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67650" y="1357312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1F497D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СРАВНЕНИЕ МОНОЛИТНЫХ МАТЕРИАЛОВ ДЛЯ АНАЛИЗА БЕЛКОВ</a:t>
            </a:r>
            <a:endParaRPr kumimoji="0" lang="de-DE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1F497D"/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161795" name="Object 13"/>
          <p:cNvGraphicFramePr>
            <a:graphicFrameLocks noChangeAspect="1"/>
          </p:cNvGraphicFramePr>
          <p:nvPr/>
        </p:nvGraphicFramePr>
        <p:xfrm>
          <a:off x="0" y="1779041"/>
          <a:ext cx="9180513" cy="4386263"/>
        </p:xfrm>
        <a:graphic>
          <a:graphicData uri="http://schemas.openxmlformats.org/presentationml/2006/ole">
            <p:oleObj spid="_x0000_s161795" name="Диаграмма" r:id="rId5" imgW="5381625" imgH="25431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31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Objekt 2"/>
          <p:cNvPicPr>
            <a:picLocks noChangeArrowheads="1"/>
          </p:cNvPicPr>
          <p:nvPr/>
        </p:nvPicPr>
        <p:blipFill>
          <a:blip r:embed="rId3" cstate="print"/>
          <a:srcRect t="-626" r="-15" b="-659"/>
          <a:stretch>
            <a:fillRect/>
          </a:stretch>
        </p:blipFill>
        <p:spPr bwMode="auto">
          <a:xfrm>
            <a:off x="716332" y="1820566"/>
            <a:ext cx="39338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Objekt 3"/>
          <p:cNvPicPr>
            <a:picLocks noChangeArrowheads="1"/>
          </p:cNvPicPr>
          <p:nvPr/>
        </p:nvPicPr>
        <p:blipFill>
          <a:blip r:embed="rId4" cstate="print"/>
          <a:srcRect t="-569" r="-1111" b="-299"/>
          <a:stretch>
            <a:fillRect/>
          </a:stretch>
        </p:blipFill>
        <p:spPr bwMode="auto">
          <a:xfrm>
            <a:off x="4750170" y="1893591"/>
            <a:ext cx="466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5181970" y="1820566"/>
            <a:ext cx="3278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</a:t>
            </a:r>
            <a:r>
              <a:rPr lang="ru-RU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флуоресцентная метка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5181970" y="2828628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latin typeface="Trebuchet MS" pitchFamily="34" charset="0"/>
              </a:rPr>
              <a:t>- ДНК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5184128" y="3501008"/>
            <a:ext cx="3165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-иммобилизованный </a:t>
            </a:r>
            <a:r>
              <a:rPr lang="ru-RU" sz="18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олигонуклеотид</a:t>
            </a:r>
            <a:endParaRPr lang="ru-RU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91369" y="188640"/>
            <a:ext cx="6428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ДНК- И АПТАМЕР-ЧИПЫ</a:t>
            </a:r>
            <a:endParaRPr kumimoji="0" lang="de-DE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0" name="Рисунок 9" descr="j04369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7672" y="357166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867650" y="1474936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717027" y="4006875"/>
            <a:ext cx="6165850" cy="2230437"/>
            <a:chOff x="295" y="981"/>
            <a:chExt cx="3884" cy="1405"/>
          </a:xfrm>
        </p:grpSpPr>
        <p:sp>
          <p:nvSpPr>
            <p:cNvPr id="13" name="AutoShape 47"/>
            <p:cNvSpPr>
              <a:spLocks noChangeArrowheads="1"/>
            </p:cNvSpPr>
            <p:nvPr/>
          </p:nvSpPr>
          <p:spPr bwMode="auto">
            <a:xfrm>
              <a:off x="295" y="1570"/>
              <a:ext cx="2494" cy="816"/>
            </a:xfrm>
            <a:prstGeom prst="parallelogram">
              <a:avLst>
                <a:gd name="adj" fmla="val 84150"/>
              </a:avLst>
            </a:prstGeom>
            <a:solidFill>
              <a:srgbClr val="00CCFF"/>
            </a:solidFill>
            <a:ln w="9525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742950" lvl="1" indent="-285750">
                <a:defRPr/>
              </a:pPr>
              <a:endPara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endParaRPr>
            </a:p>
            <a:p>
              <a:pPr marL="342900" indent="-342900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AutoShape 20" descr="Газетная бумага"/>
            <p:cNvSpPr>
              <a:spLocks noChangeArrowheads="1"/>
            </p:cNvSpPr>
            <p:nvPr/>
          </p:nvSpPr>
          <p:spPr bwMode="auto">
            <a:xfrm>
              <a:off x="657" y="1706"/>
              <a:ext cx="1584" cy="571"/>
            </a:xfrm>
            <a:prstGeom prst="parallelogram">
              <a:avLst>
                <a:gd name="adj" fmla="val 69352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 flipH="1">
              <a:off x="1066" y="1706"/>
              <a:ext cx="71" cy="458"/>
            </a:xfrm>
            <a:custGeom>
              <a:avLst/>
              <a:gdLst>
                <a:gd name="T0" fmla="*/ 0 w 116"/>
                <a:gd name="T1" fmla="*/ 0 h 458"/>
                <a:gd name="T2" fmla="*/ 1314407436 w 116"/>
                <a:gd name="T3" fmla="*/ 2147482564 h 458"/>
                <a:gd name="T4" fmla="*/ 1314407436 w 116"/>
                <a:gd name="T5" fmla="*/ 2147482564 h 458"/>
                <a:gd name="T6" fmla="*/ 1314407436 w 116"/>
                <a:gd name="T7" fmla="*/ 2147482564 h 458"/>
                <a:gd name="T8" fmla="*/ 1314407436 w 116"/>
                <a:gd name="T9" fmla="*/ 2147482564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58"/>
                <a:gd name="T17" fmla="*/ 116 w 116"/>
                <a:gd name="T18" fmla="*/ 458 h 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58">
                  <a:moveTo>
                    <a:pt x="0" y="0"/>
                  </a:moveTo>
                  <a:cubicBezTo>
                    <a:pt x="41" y="48"/>
                    <a:pt x="83" y="96"/>
                    <a:pt x="84" y="144"/>
                  </a:cubicBezTo>
                  <a:cubicBezTo>
                    <a:pt x="85" y="192"/>
                    <a:pt x="5" y="244"/>
                    <a:pt x="8" y="288"/>
                  </a:cubicBezTo>
                  <a:cubicBezTo>
                    <a:pt x="11" y="332"/>
                    <a:pt x="86" y="379"/>
                    <a:pt x="101" y="407"/>
                  </a:cubicBezTo>
                  <a:cubicBezTo>
                    <a:pt x="116" y="435"/>
                    <a:pt x="100" y="452"/>
                    <a:pt x="101" y="458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 flipH="1">
              <a:off x="1565" y="1434"/>
              <a:ext cx="71" cy="458"/>
            </a:xfrm>
            <a:custGeom>
              <a:avLst/>
              <a:gdLst>
                <a:gd name="T0" fmla="*/ 0 w 116"/>
                <a:gd name="T1" fmla="*/ 0 h 458"/>
                <a:gd name="T2" fmla="*/ 1314407436 w 116"/>
                <a:gd name="T3" fmla="*/ 2147482564 h 458"/>
                <a:gd name="T4" fmla="*/ 1314407436 w 116"/>
                <a:gd name="T5" fmla="*/ 2147482564 h 458"/>
                <a:gd name="T6" fmla="*/ 1314407436 w 116"/>
                <a:gd name="T7" fmla="*/ 2147482564 h 458"/>
                <a:gd name="T8" fmla="*/ 1314407436 w 116"/>
                <a:gd name="T9" fmla="*/ 2147482564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58"/>
                <a:gd name="T17" fmla="*/ 116 w 116"/>
                <a:gd name="T18" fmla="*/ 458 h 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58">
                  <a:moveTo>
                    <a:pt x="0" y="0"/>
                  </a:moveTo>
                  <a:cubicBezTo>
                    <a:pt x="41" y="48"/>
                    <a:pt x="83" y="96"/>
                    <a:pt x="84" y="144"/>
                  </a:cubicBezTo>
                  <a:cubicBezTo>
                    <a:pt x="85" y="192"/>
                    <a:pt x="5" y="244"/>
                    <a:pt x="8" y="288"/>
                  </a:cubicBezTo>
                  <a:cubicBezTo>
                    <a:pt x="11" y="332"/>
                    <a:pt x="86" y="379"/>
                    <a:pt x="101" y="407"/>
                  </a:cubicBezTo>
                  <a:cubicBezTo>
                    <a:pt x="116" y="435"/>
                    <a:pt x="100" y="452"/>
                    <a:pt x="101" y="458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 flipH="1">
              <a:off x="1837" y="1706"/>
              <a:ext cx="71" cy="458"/>
            </a:xfrm>
            <a:custGeom>
              <a:avLst/>
              <a:gdLst>
                <a:gd name="T0" fmla="*/ 0 w 116"/>
                <a:gd name="T1" fmla="*/ 0 h 458"/>
                <a:gd name="T2" fmla="*/ 1314407436 w 116"/>
                <a:gd name="T3" fmla="*/ 2147482564 h 458"/>
                <a:gd name="T4" fmla="*/ 1314407436 w 116"/>
                <a:gd name="T5" fmla="*/ 2147482564 h 458"/>
                <a:gd name="T6" fmla="*/ 1314407436 w 116"/>
                <a:gd name="T7" fmla="*/ 2147482564 h 458"/>
                <a:gd name="T8" fmla="*/ 1314407436 w 116"/>
                <a:gd name="T9" fmla="*/ 2147482564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58"/>
                <a:gd name="T17" fmla="*/ 116 w 116"/>
                <a:gd name="T18" fmla="*/ 458 h 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58">
                  <a:moveTo>
                    <a:pt x="0" y="0"/>
                  </a:moveTo>
                  <a:cubicBezTo>
                    <a:pt x="41" y="48"/>
                    <a:pt x="83" y="96"/>
                    <a:pt x="84" y="144"/>
                  </a:cubicBezTo>
                  <a:cubicBezTo>
                    <a:pt x="85" y="192"/>
                    <a:pt x="5" y="244"/>
                    <a:pt x="8" y="288"/>
                  </a:cubicBezTo>
                  <a:cubicBezTo>
                    <a:pt x="11" y="332"/>
                    <a:pt x="86" y="379"/>
                    <a:pt x="101" y="407"/>
                  </a:cubicBezTo>
                  <a:cubicBezTo>
                    <a:pt x="116" y="435"/>
                    <a:pt x="100" y="452"/>
                    <a:pt x="101" y="458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AutoShape 38"/>
            <p:cNvSpPr>
              <a:spLocks noChangeArrowheads="1"/>
            </p:cNvSpPr>
            <p:nvPr/>
          </p:nvSpPr>
          <p:spPr bwMode="auto">
            <a:xfrm rot="10800000">
              <a:off x="3061" y="1389"/>
              <a:ext cx="285" cy="262"/>
            </a:xfrm>
            <a:custGeom>
              <a:avLst/>
              <a:gdLst>
                <a:gd name="T0" fmla="*/ 28334837 w 21600"/>
                <a:gd name="T1" fmla="*/ 0 h 21600"/>
                <a:gd name="T2" fmla="*/ 28334837 w 21600"/>
                <a:gd name="T3" fmla="*/ 26048166 h 21600"/>
                <a:gd name="T4" fmla="*/ 28334837 w 21600"/>
                <a:gd name="T5" fmla="*/ 26048166 h 21600"/>
                <a:gd name="T6" fmla="*/ 28334837 w 21600"/>
                <a:gd name="T7" fmla="*/ 260481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anchor="ctr"/>
            <a:lstStyle/>
            <a:p>
              <a:endParaRPr lang="ru-RU"/>
            </a:p>
          </p:txBody>
        </p:sp>
        <p:sp>
          <p:nvSpPr>
            <p:cNvPr id="19" name="AutoShape 38"/>
            <p:cNvSpPr>
              <a:spLocks noChangeArrowheads="1"/>
            </p:cNvSpPr>
            <p:nvPr/>
          </p:nvSpPr>
          <p:spPr bwMode="auto">
            <a:xfrm rot="10800000">
              <a:off x="1610" y="1298"/>
              <a:ext cx="285" cy="262"/>
            </a:xfrm>
            <a:custGeom>
              <a:avLst/>
              <a:gdLst>
                <a:gd name="T0" fmla="*/ 28334837 w 21600"/>
                <a:gd name="T1" fmla="*/ 0 h 21600"/>
                <a:gd name="T2" fmla="*/ 28334837 w 21600"/>
                <a:gd name="T3" fmla="*/ 26048166 h 21600"/>
                <a:gd name="T4" fmla="*/ 28334837 w 21600"/>
                <a:gd name="T5" fmla="*/ 26048166 h 21600"/>
                <a:gd name="T6" fmla="*/ 28334837 w 21600"/>
                <a:gd name="T7" fmla="*/ 260481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anchor="ctr"/>
            <a:lstStyle/>
            <a:p>
              <a:endParaRPr lang="ru-RU"/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auto">
            <a:xfrm rot="10800000">
              <a:off x="1111" y="1570"/>
              <a:ext cx="285" cy="262"/>
            </a:xfrm>
            <a:custGeom>
              <a:avLst/>
              <a:gdLst>
                <a:gd name="T0" fmla="*/ 28334837 w 21600"/>
                <a:gd name="T1" fmla="*/ 0 h 21600"/>
                <a:gd name="T2" fmla="*/ 28334837 w 21600"/>
                <a:gd name="T3" fmla="*/ 26048166 h 21600"/>
                <a:gd name="T4" fmla="*/ 28334837 w 21600"/>
                <a:gd name="T5" fmla="*/ 26048166 h 21600"/>
                <a:gd name="T6" fmla="*/ 28334837 w 21600"/>
                <a:gd name="T7" fmla="*/ 260481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anchor="ctr"/>
            <a:lstStyle/>
            <a:p>
              <a:endParaRPr lang="ru-RU"/>
            </a:p>
          </p:txBody>
        </p:sp>
        <p:sp>
          <p:nvSpPr>
            <p:cNvPr id="21" name="AutoShape 38"/>
            <p:cNvSpPr>
              <a:spLocks noChangeArrowheads="1"/>
            </p:cNvSpPr>
            <p:nvPr/>
          </p:nvSpPr>
          <p:spPr bwMode="auto">
            <a:xfrm rot="10800000">
              <a:off x="1927" y="1570"/>
              <a:ext cx="285" cy="262"/>
            </a:xfrm>
            <a:custGeom>
              <a:avLst/>
              <a:gdLst>
                <a:gd name="T0" fmla="*/ 28334837 w 21600"/>
                <a:gd name="T1" fmla="*/ 0 h 21600"/>
                <a:gd name="T2" fmla="*/ 28334837 w 21600"/>
                <a:gd name="T3" fmla="*/ 26048166 h 21600"/>
                <a:gd name="T4" fmla="*/ 28334837 w 21600"/>
                <a:gd name="T5" fmla="*/ 26048166 h 21600"/>
                <a:gd name="T6" fmla="*/ 28334837 w 21600"/>
                <a:gd name="T7" fmla="*/ 2604816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anchor="ctr"/>
            <a:lstStyle/>
            <a:p>
              <a:endParaRPr lang="ru-RU"/>
            </a:p>
          </p:txBody>
        </p:sp>
        <p:sp>
          <p:nvSpPr>
            <p:cNvPr id="22" name="AutoShape 46"/>
            <p:cNvSpPr>
              <a:spLocks noChangeArrowheads="1"/>
            </p:cNvSpPr>
            <p:nvPr/>
          </p:nvSpPr>
          <p:spPr bwMode="auto">
            <a:xfrm>
              <a:off x="1156" y="1344"/>
              <a:ext cx="153" cy="421"/>
            </a:xfrm>
            <a:prstGeom prst="can">
              <a:avLst>
                <a:gd name="adj" fmla="val 68791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23" name="AutoShape 53"/>
            <p:cNvSpPr>
              <a:spLocks noChangeArrowheads="1"/>
            </p:cNvSpPr>
            <p:nvPr/>
          </p:nvSpPr>
          <p:spPr bwMode="auto">
            <a:xfrm>
              <a:off x="1111" y="1298"/>
              <a:ext cx="246" cy="233"/>
            </a:xfrm>
            <a:prstGeom prst="irregularSeal1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24" name="AutoShape 46"/>
            <p:cNvSpPr>
              <a:spLocks noChangeArrowheads="1"/>
            </p:cNvSpPr>
            <p:nvPr/>
          </p:nvSpPr>
          <p:spPr bwMode="auto">
            <a:xfrm>
              <a:off x="1973" y="1344"/>
              <a:ext cx="153" cy="421"/>
            </a:xfrm>
            <a:prstGeom prst="can">
              <a:avLst>
                <a:gd name="adj" fmla="val 68791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25" name="AutoShape 46"/>
            <p:cNvSpPr>
              <a:spLocks noChangeArrowheads="1"/>
            </p:cNvSpPr>
            <p:nvPr/>
          </p:nvSpPr>
          <p:spPr bwMode="auto">
            <a:xfrm>
              <a:off x="1655" y="1071"/>
              <a:ext cx="153" cy="421"/>
            </a:xfrm>
            <a:prstGeom prst="can">
              <a:avLst>
                <a:gd name="adj" fmla="val 68791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26" name="AutoShape 53"/>
            <p:cNvSpPr>
              <a:spLocks noChangeArrowheads="1"/>
            </p:cNvSpPr>
            <p:nvPr/>
          </p:nvSpPr>
          <p:spPr bwMode="auto">
            <a:xfrm>
              <a:off x="1927" y="1253"/>
              <a:ext cx="246" cy="233"/>
            </a:xfrm>
            <a:prstGeom prst="irregularSeal1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27" name="AutoShape 53"/>
            <p:cNvSpPr>
              <a:spLocks noChangeArrowheads="1"/>
            </p:cNvSpPr>
            <p:nvPr/>
          </p:nvSpPr>
          <p:spPr bwMode="auto">
            <a:xfrm>
              <a:off x="1610" y="981"/>
              <a:ext cx="246" cy="233"/>
            </a:xfrm>
            <a:prstGeom prst="irregularSeal1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3271" y="1451"/>
              <a:ext cx="8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tabLst>
                  <a:tab pos="4152900" algn="l"/>
                </a:tabLst>
              </a:pPr>
              <a:r>
                <a:rPr lang="en-US" sz="2400" dirty="0"/>
                <a:t>- </a:t>
              </a:r>
              <a:r>
                <a:rPr lang="ru-RU" b="1" cap="all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аптамер</a:t>
              </a:r>
              <a:endParaRPr lang="en-US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289" y="1916"/>
              <a:ext cx="8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b="1" cap="al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- </a:t>
              </a:r>
              <a:r>
                <a:rPr lang="ru-RU" b="1" cap="all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спейсер</a:t>
              </a:r>
              <a:r>
                <a:rPr lang="en-US" b="1" cap="all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endParaRPr lang="en-US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 flipH="1">
              <a:off x="3152" y="1706"/>
              <a:ext cx="71" cy="458"/>
            </a:xfrm>
            <a:custGeom>
              <a:avLst/>
              <a:gdLst>
                <a:gd name="T0" fmla="*/ 0 w 116"/>
                <a:gd name="T1" fmla="*/ 0 h 458"/>
                <a:gd name="T2" fmla="*/ 1314407436 w 116"/>
                <a:gd name="T3" fmla="*/ 2147482564 h 458"/>
                <a:gd name="T4" fmla="*/ 1314407436 w 116"/>
                <a:gd name="T5" fmla="*/ 2147482564 h 458"/>
                <a:gd name="T6" fmla="*/ 1314407436 w 116"/>
                <a:gd name="T7" fmla="*/ 2147482564 h 458"/>
                <a:gd name="T8" fmla="*/ 1314407436 w 116"/>
                <a:gd name="T9" fmla="*/ 2147482564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58"/>
                <a:gd name="T17" fmla="*/ 116 w 116"/>
                <a:gd name="T18" fmla="*/ 458 h 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58">
                  <a:moveTo>
                    <a:pt x="0" y="0"/>
                  </a:moveTo>
                  <a:cubicBezTo>
                    <a:pt x="41" y="48"/>
                    <a:pt x="83" y="96"/>
                    <a:pt x="84" y="144"/>
                  </a:cubicBezTo>
                  <a:cubicBezTo>
                    <a:pt x="85" y="192"/>
                    <a:pt x="5" y="244"/>
                    <a:pt x="8" y="288"/>
                  </a:cubicBezTo>
                  <a:cubicBezTo>
                    <a:pt x="11" y="332"/>
                    <a:pt x="86" y="379"/>
                    <a:pt x="101" y="407"/>
                  </a:cubicBezTo>
                  <a:cubicBezTo>
                    <a:pt x="116" y="435"/>
                    <a:pt x="100" y="452"/>
                    <a:pt x="101" y="458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7672" y="357166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67650" y="1412776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520" y="2116807"/>
            <a:ext cx="8699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Схема «сэндвич» метода обнаружения вирусов гриппа А и В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84213" y="3331244"/>
            <a:ext cx="1441450" cy="452438"/>
            <a:chOff x="1814" y="527"/>
            <a:chExt cx="2291" cy="59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 rot="21558902" flipH="1">
              <a:off x="1814" y="527"/>
              <a:ext cx="2291" cy="590"/>
            </a:xfrm>
            <a:prstGeom prst="cube">
              <a:avLst>
                <a:gd name="adj" fmla="val 96861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 rot="21574001" flipH="1">
              <a:off x="2038" y="573"/>
              <a:ext cx="1843" cy="431"/>
            </a:xfrm>
            <a:prstGeom prst="cube">
              <a:avLst>
                <a:gd name="adj" fmla="val 10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2041525" y="3266157"/>
            <a:ext cx="441325" cy="322262"/>
            <a:chOff x="1056" y="768"/>
            <a:chExt cx="384" cy="240"/>
          </a:xfrm>
        </p:grpSpPr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1152" y="768"/>
              <a:ext cx="144" cy="144"/>
              <a:chOff x="2880" y="2659"/>
              <a:chExt cx="1179" cy="998"/>
            </a:xfrm>
          </p:grpSpPr>
          <p:sp>
            <p:nvSpPr>
              <p:cNvPr id="13" name="AutoShape 14"/>
              <p:cNvSpPr>
                <a:spLocks noChangeArrowheads="1"/>
              </p:cNvSpPr>
              <p:nvPr/>
            </p:nvSpPr>
            <p:spPr bwMode="auto">
              <a:xfrm rot="-5400000">
                <a:off x="3206" y="2333"/>
                <a:ext cx="527" cy="1179"/>
              </a:xfrm>
              <a:prstGeom prst="moon">
                <a:avLst>
                  <a:gd name="adj" fmla="val 42681"/>
                </a:avLst>
              </a:prstGeom>
              <a:gradFill rotWithShape="1">
                <a:gsLst>
                  <a:gs pos="0">
                    <a:srgbClr val="FF0066"/>
                  </a:gs>
                  <a:gs pos="100000">
                    <a:srgbClr val="C2004E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3379" y="3158"/>
                <a:ext cx="181" cy="499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C2004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1056" y="912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2454275" y="3266157"/>
            <a:ext cx="1620838" cy="517525"/>
            <a:chOff x="3456" y="1584"/>
            <a:chExt cx="1632" cy="57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3456" y="1584"/>
              <a:ext cx="1632" cy="576"/>
              <a:chOff x="2064" y="912"/>
              <a:chExt cx="1632" cy="576"/>
            </a:xfrm>
          </p:grpSpPr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2064" y="987"/>
                <a:ext cx="1632" cy="501"/>
                <a:chOff x="1814" y="527"/>
                <a:chExt cx="2291" cy="590"/>
              </a:xfrm>
            </p:grpSpPr>
            <p:sp>
              <p:nvSpPr>
                <p:cNvPr id="79" name="AutoShape 20"/>
                <p:cNvSpPr>
                  <a:spLocks noChangeArrowheads="1"/>
                </p:cNvSpPr>
                <p:nvPr/>
              </p:nvSpPr>
              <p:spPr bwMode="auto">
                <a:xfrm rot="21558902" flipH="1">
                  <a:off x="1814" y="527"/>
                  <a:ext cx="2291" cy="590"/>
                </a:xfrm>
                <a:prstGeom prst="cube">
                  <a:avLst>
                    <a:gd name="adj" fmla="val 96861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/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80" name="AutoShape 21"/>
                <p:cNvSpPr>
                  <a:spLocks noChangeArrowheads="1"/>
                </p:cNvSpPr>
                <p:nvPr/>
              </p:nvSpPr>
              <p:spPr bwMode="auto">
                <a:xfrm rot="21574001" flipH="1">
                  <a:off x="2038" y="573"/>
                  <a:ext cx="1843" cy="431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p3d/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21" name="Group 22"/>
              <p:cNvGrpSpPr>
                <a:grpSpLocks/>
              </p:cNvGrpSpPr>
              <p:nvPr/>
            </p:nvGrpSpPr>
            <p:grpSpPr bwMode="auto">
              <a:xfrm>
                <a:off x="2256" y="912"/>
                <a:ext cx="1152" cy="432"/>
                <a:chOff x="2256" y="912"/>
                <a:chExt cx="1152" cy="432"/>
              </a:xfrm>
            </p:grpSpPr>
            <p:grpSp>
              <p:nvGrpSpPr>
                <p:cNvPr id="22" name="Group 23"/>
                <p:cNvGrpSpPr>
                  <a:grpSpLocks/>
                </p:cNvGrpSpPr>
                <p:nvPr/>
              </p:nvGrpSpPr>
              <p:grpSpPr bwMode="auto">
                <a:xfrm>
                  <a:off x="2448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77" name="AutoShape 2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78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23" name="Group 26"/>
                <p:cNvGrpSpPr>
                  <a:grpSpLocks/>
                </p:cNvGrpSpPr>
                <p:nvPr/>
              </p:nvGrpSpPr>
              <p:grpSpPr bwMode="auto">
                <a:xfrm>
                  <a:off x="2256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75" name="AutoShape 2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7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24" name="Group 29"/>
                <p:cNvGrpSpPr>
                  <a:grpSpLocks/>
                </p:cNvGrpSpPr>
                <p:nvPr/>
              </p:nvGrpSpPr>
              <p:grpSpPr bwMode="auto">
                <a:xfrm>
                  <a:off x="2544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73" name="AutoShape 3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7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25" name="Group 32"/>
                <p:cNvGrpSpPr>
                  <a:grpSpLocks/>
                </p:cNvGrpSpPr>
                <p:nvPr/>
              </p:nvGrpSpPr>
              <p:grpSpPr bwMode="auto">
                <a:xfrm>
                  <a:off x="2640" y="1104"/>
                  <a:ext cx="144" cy="144"/>
                  <a:chOff x="2880" y="2659"/>
                  <a:chExt cx="1179" cy="998"/>
                </a:xfrm>
              </p:grpSpPr>
              <p:sp>
                <p:nvSpPr>
                  <p:cNvPr id="71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7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26" name="Group 35"/>
                <p:cNvGrpSpPr>
                  <a:grpSpLocks/>
                </p:cNvGrpSpPr>
                <p:nvPr/>
              </p:nvGrpSpPr>
              <p:grpSpPr bwMode="auto">
                <a:xfrm>
                  <a:off x="2736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69" name="AutoShape 3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70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27" name="Group 38"/>
                <p:cNvGrpSpPr>
                  <a:grpSpLocks/>
                </p:cNvGrpSpPr>
                <p:nvPr/>
              </p:nvGrpSpPr>
              <p:grpSpPr bwMode="auto">
                <a:xfrm>
                  <a:off x="2352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67" name="AutoShape 3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6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28" name="Group 41"/>
                <p:cNvGrpSpPr>
                  <a:grpSpLocks/>
                </p:cNvGrpSpPr>
                <p:nvPr/>
              </p:nvGrpSpPr>
              <p:grpSpPr bwMode="auto">
                <a:xfrm>
                  <a:off x="2448" y="1104"/>
                  <a:ext cx="144" cy="144"/>
                  <a:chOff x="2880" y="2659"/>
                  <a:chExt cx="1179" cy="998"/>
                </a:xfrm>
              </p:grpSpPr>
              <p:sp>
                <p:nvSpPr>
                  <p:cNvPr id="65" name="AutoShape 4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66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29" name="Group 44"/>
                <p:cNvGrpSpPr>
                  <a:grpSpLocks/>
                </p:cNvGrpSpPr>
                <p:nvPr/>
              </p:nvGrpSpPr>
              <p:grpSpPr bwMode="auto">
                <a:xfrm>
                  <a:off x="2544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63" name="AutoShape 4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6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0" name="Group 47"/>
                <p:cNvGrpSpPr>
                  <a:grpSpLocks/>
                </p:cNvGrpSpPr>
                <p:nvPr/>
              </p:nvGrpSpPr>
              <p:grpSpPr bwMode="auto">
                <a:xfrm>
                  <a:off x="2640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61" name="AutoShape 4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62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1" name="Group 50"/>
                <p:cNvGrpSpPr>
                  <a:grpSpLocks/>
                </p:cNvGrpSpPr>
                <p:nvPr/>
              </p:nvGrpSpPr>
              <p:grpSpPr bwMode="auto">
                <a:xfrm>
                  <a:off x="2736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59" name="AutoShape 5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6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2" name="Group 53"/>
                <p:cNvGrpSpPr>
                  <a:grpSpLocks/>
                </p:cNvGrpSpPr>
                <p:nvPr/>
              </p:nvGrpSpPr>
              <p:grpSpPr bwMode="auto">
                <a:xfrm>
                  <a:off x="2928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57" name="AutoShape 5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5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3" name="Group 56"/>
                <p:cNvGrpSpPr>
                  <a:grpSpLocks/>
                </p:cNvGrpSpPr>
                <p:nvPr/>
              </p:nvGrpSpPr>
              <p:grpSpPr bwMode="auto">
                <a:xfrm>
                  <a:off x="2832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55" name="AutoShape 5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5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4" name="Group 59"/>
                <p:cNvGrpSpPr>
                  <a:grpSpLocks/>
                </p:cNvGrpSpPr>
                <p:nvPr/>
              </p:nvGrpSpPr>
              <p:grpSpPr bwMode="auto">
                <a:xfrm>
                  <a:off x="2928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53" name="AutoShape 6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54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5" name="Group 62"/>
                <p:cNvGrpSpPr>
                  <a:grpSpLocks/>
                </p:cNvGrpSpPr>
                <p:nvPr/>
              </p:nvGrpSpPr>
              <p:grpSpPr bwMode="auto">
                <a:xfrm>
                  <a:off x="3024" y="1104"/>
                  <a:ext cx="144" cy="144"/>
                  <a:chOff x="2880" y="2659"/>
                  <a:chExt cx="1179" cy="998"/>
                </a:xfrm>
              </p:grpSpPr>
              <p:sp>
                <p:nvSpPr>
                  <p:cNvPr id="51" name="AutoShape 6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5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6" name="Group 65"/>
                <p:cNvGrpSpPr>
                  <a:grpSpLocks/>
                </p:cNvGrpSpPr>
                <p:nvPr/>
              </p:nvGrpSpPr>
              <p:grpSpPr bwMode="auto">
                <a:xfrm>
                  <a:off x="3120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49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5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7" name="Group 68"/>
                <p:cNvGrpSpPr>
                  <a:grpSpLocks/>
                </p:cNvGrpSpPr>
                <p:nvPr/>
              </p:nvGrpSpPr>
              <p:grpSpPr bwMode="auto">
                <a:xfrm>
                  <a:off x="3024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47" name="AutoShape 6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4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8" name="Group 71"/>
                <p:cNvGrpSpPr>
                  <a:grpSpLocks/>
                </p:cNvGrpSpPr>
                <p:nvPr/>
              </p:nvGrpSpPr>
              <p:grpSpPr bwMode="auto">
                <a:xfrm>
                  <a:off x="3120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45" name="AutoShape 7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46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39" name="Group 74"/>
                <p:cNvGrpSpPr>
                  <a:grpSpLocks/>
                </p:cNvGrpSpPr>
                <p:nvPr/>
              </p:nvGrpSpPr>
              <p:grpSpPr bwMode="auto">
                <a:xfrm>
                  <a:off x="3216" y="1104"/>
                  <a:ext cx="144" cy="144"/>
                  <a:chOff x="2880" y="2659"/>
                  <a:chExt cx="1179" cy="998"/>
                </a:xfrm>
              </p:grpSpPr>
              <p:sp>
                <p:nvSpPr>
                  <p:cNvPr id="43" name="AutoShape 7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44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40" name="Group 77"/>
                <p:cNvGrpSpPr>
                  <a:grpSpLocks/>
                </p:cNvGrpSpPr>
                <p:nvPr/>
              </p:nvGrpSpPr>
              <p:grpSpPr bwMode="auto">
                <a:xfrm>
                  <a:off x="3264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41" name="AutoShape 7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42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</p:grpSp>
        </p:grpSp>
        <p:grpSp>
          <p:nvGrpSpPr>
            <p:cNvPr id="17" name="Group 80"/>
            <p:cNvGrpSpPr>
              <a:grpSpLocks/>
            </p:cNvGrpSpPr>
            <p:nvPr/>
          </p:nvGrpSpPr>
          <p:grpSpPr bwMode="auto">
            <a:xfrm>
              <a:off x="4224" y="1776"/>
              <a:ext cx="144" cy="144"/>
              <a:chOff x="2880" y="2659"/>
              <a:chExt cx="1179" cy="998"/>
            </a:xfrm>
          </p:grpSpPr>
          <p:sp>
            <p:nvSpPr>
              <p:cNvPr id="18" name="AutoShape 81"/>
              <p:cNvSpPr>
                <a:spLocks noChangeArrowheads="1"/>
              </p:cNvSpPr>
              <p:nvPr/>
            </p:nvSpPr>
            <p:spPr bwMode="auto">
              <a:xfrm rot="-5400000">
                <a:off x="3206" y="2333"/>
                <a:ext cx="527" cy="1179"/>
              </a:xfrm>
              <a:prstGeom prst="moon">
                <a:avLst>
                  <a:gd name="adj" fmla="val 42681"/>
                </a:avLst>
              </a:prstGeom>
              <a:gradFill rotWithShape="1">
                <a:gsLst>
                  <a:gs pos="0">
                    <a:srgbClr val="FF0066"/>
                  </a:gs>
                  <a:gs pos="100000">
                    <a:srgbClr val="C2004E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19" name="Rectangle 82"/>
              <p:cNvSpPr>
                <a:spLocks noChangeArrowheads="1"/>
              </p:cNvSpPr>
              <p:nvPr/>
            </p:nvSpPr>
            <p:spPr bwMode="auto">
              <a:xfrm>
                <a:off x="3379" y="3158"/>
                <a:ext cx="181" cy="499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C2004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</p:grpSp>
      <p:sp>
        <p:nvSpPr>
          <p:cNvPr id="81" name="Text Box 83"/>
          <p:cNvSpPr txBox="1">
            <a:spLocks noChangeArrowheads="1"/>
          </p:cNvSpPr>
          <p:nvPr/>
        </p:nvSpPr>
        <p:spPr bwMode="auto">
          <a:xfrm>
            <a:off x="1978025" y="2621632"/>
            <a:ext cx="2162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иммобилизация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МАт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2" name="AutoShape 85"/>
          <p:cNvSpPr>
            <a:spLocks noChangeArrowheads="1"/>
          </p:cNvSpPr>
          <p:nvPr/>
        </p:nvSpPr>
        <p:spPr bwMode="auto">
          <a:xfrm>
            <a:off x="3892550" y="3489994"/>
            <a:ext cx="917575" cy="125413"/>
          </a:xfrm>
          <a:prstGeom prst="rightArrow">
            <a:avLst>
              <a:gd name="adj1" fmla="val 50000"/>
              <a:gd name="adj2" fmla="val 182911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3" name="Text Box 86"/>
          <p:cNvSpPr txBox="1">
            <a:spLocks noChangeArrowheads="1"/>
          </p:cNvSpPr>
          <p:nvPr/>
        </p:nvSpPr>
        <p:spPr bwMode="auto">
          <a:xfrm>
            <a:off x="3779838" y="3197894"/>
            <a:ext cx="1047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образец</a:t>
            </a:r>
          </a:p>
        </p:txBody>
      </p:sp>
      <p:sp>
        <p:nvSpPr>
          <p:cNvPr id="84" name="AutoShape 87"/>
          <p:cNvSpPr>
            <a:spLocks noChangeArrowheads="1"/>
          </p:cNvSpPr>
          <p:nvPr/>
        </p:nvSpPr>
        <p:spPr bwMode="auto">
          <a:xfrm>
            <a:off x="4219575" y="3615407"/>
            <a:ext cx="179388" cy="19367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85" name="Group 89"/>
          <p:cNvGrpSpPr>
            <a:grpSpLocks/>
          </p:cNvGrpSpPr>
          <p:nvPr/>
        </p:nvGrpSpPr>
        <p:grpSpPr bwMode="auto">
          <a:xfrm>
            <a:off x="4752975" y="3280444"/>
            <a:ext cx="1679575" cy="565150"/>
            <a:chOff x="3456" y="1584"/>
            <a:chExt cx="1632" cy="57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86" name="Group 90"/>
            <p:cNvGrpSpPr>
              <a:grpSpLocks/>
            </p:cNvGrpSpPr>
            <p:nvPr/>
          </p:nvGrpSpPr>
          <p:grpSpPr bwMode="auto">
            <a:xfrm>
              <a:off x="3456" y="1584"/>
              <a:ext cx="1632" cy="576"/>
              <a:chOff x="2064" y="912"/>
              <a:chExt cx="1632" cy="576"/>
            </a:xfrm>
          </p:grpSpPr>
          <p:grpSp>
            <p:nvGrpSpPr>
              <p:cNvPr id="90" name="Group 91"/>
              <p:cNvGrpSpPr>
                <a:grpSpLocks/>
              </p:cNvGrpSpPr>
              <p:nvPr/>
            </p:nvGrpSpPr>
            <p:grpSpPr bwMode="auto">
              <a:xfrm>
                <a:off x="2064" y="987"/>
                <a:ext cx="1632" cy="501"/>
                <a:chOff x="1814" y="527"/>
                <a:chExt cx="2291" cy="590"/>
              </a:xfrm>
            </p:grpSpPr>
            <p:sp>
              <p:nvSpPr>
                <p:cNvPr id="149" name="AutoShape 92"/>
                <p:cNvSpPr>
                  <a:spLocks noChangeArrowheads="1"/>
                </p:cNvSpPr>
                <p:nvPr/>
              </p:nvSpPr>
              <p:spPr bwMode="auto">
                <a:xfrm rot="21558902" flipH="1">
                  <a:off x="1814" y="527"/>
                  <a:ext cx="2291" cy="590"/>
                </a:xfrm>
                <a:prstGeom prst="cube">
                  <a:avLst>
                    <a:gd name="adj" fmla="val 96861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/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50" name="AutoShape 93"/>
                <p:cNvSpPr>
                  <a:spLocks noChangeArrowheads="1"/>
                </p:cNvSpPr>
                <p:nvPr/>
              </p:nvSpPr>
              <p:spPr bwMode="auto">
                <a:xfrm rot="21574001" flipH="1">
                  <a:off x="2038" y="573"/>
                  <a:ext cx="1843" cy="431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p3d/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91" name="Group 94"/>
              <p:cNvGrpSpPr>
                <a:grpSpLocks/>
              </p:cNvGrpSpPr>
              <p:nvPr/>
            </p:nvGrpSpPr>
            <p:grpSpPr bwMode="auto">
              <a:xfrm>
                <a:off x="2256" y="912"/>
                <a:ext cx="1152" cy="432"/>
                <a:chOff x="2256" y="912"/>
                <a:chExt cx="1152" cy="432"/>
              </a:xfrm>
            </p:grpSpPr>
            <p:grpSp>
              <p:nvGrpSpPr>
                <p:cNvPr id="92" name="Group 95"/>
                <p:cNvGrpSpPr>
                  <a:grpSpLocks/>
                </p:cNvGrpSpPr>
                <p:nvPr/>
              </p:nvGrpSpPr>
              <p:grpSpPr bwMode="auto">
                <a:xfrm>
                  <a:off x="2448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147" name="AutoShape 9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4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93" name="Group 98"/>
                <p:cNvGrpSpPr>
                  <a:grpSpLocks/>
                </p:cNvGrpSpPr>
                <p:nvPr/>
              </p:nvGrpSpPr>
              <p:grpSpPr bwMode="auto">
                <a:xfrm>
                  <a:off x="2256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145" name="AutoShape 9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46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94" name="Group 101"/>
                <p:cNvGrpSpPr>
                  <a:grpSpLocks/>
                </p:cNvGrpSpPr>
                <p:nvPr/>
              </p:nvGrpSpPr>
              <p:grpSpPr bwMode="auto">
                <a:xfrm>
                  <a:off x="2544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143" name="AutoShape 10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44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95" name="Group 104"/>
                <p:cNvGrpSpPr>
                  <a:grpSpLocks/>
                </p:cNvGrpSpPr>
                <p:nvPr/>
              </p:nvGrpSpPr>
              <p:grpSpPr bwMode="auto">
                <a:xfrm>
                  <a:off x="2640" y="1104"/>
                  <a:ext cx="144" cy="144"/>
                  <a:chOff x="2880" y="2659"/>
                  <a:chExt cx="1179" cy="998"/>
                </a:xfrm>
              </p:grpSpPr>
              <p:sp>
                <p:nvSpPr>
                  <p:cNvPr id="141" name="AutoShape 10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42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96" name="Group 107"/>
                <p:cNvGrpSpPr>
                  <a:grpSpLocks/>
                </p:cNvGrpSpPr>
                <p:nvPr/>
              </p:nvGrpSpPr>
              <p:grpSpPr bwMode="auto">
                <a:xfrm>
                  <a:off x="2736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139" name="AutoShape 10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4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97" name="Group 110"/>
                <p:cNvGrpSpPr>
                  <a:grpSpLocks/>
                </p:cNvGrpSpPr>
                <p:nvPr/>
              </p:nvGrpSpPr>
              <p:grpSpPr bwMode="auto">
                <a:xfrm>
                  <a:off x="2352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137" name="AutoShape 11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3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98" name="Group 113"/>
                <p:cNvGrpSpPr>
                  <a:grpSpLocks/>
                </p:cNvGrpSpPr>
                <p:nvPr/>
              </p:nvGrpSpPr>
              <p:grpSpPr bwMode="auto">
                <a:xfrm>
                  <a:off x="2448" y="1104"/>
                  <a:ext cx="144" cy="144"/>
                  <a:chOff x="2880" y="2659"/>
                  <a:chExt cx="1179" cy="998"/>
                </a:xfrm>
              </p:grpSpPr>
              <p:sp>
                <p:nvSpPr>
                  <p:cNvPr id="135" name="AutoShape 11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36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99" name="Group 116"/>
                <p:cNvGrpSpPr>
                  <a:grpSpLocks/>
                </p:cNvGrpSpPr>
                <p:nvPr/>
              </p:nvGrpSpPr>
              <p:grpSpPr bwMode="auto">
                <a:xfrm>
                  <a:off x="2544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133" name="AutoShape 11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3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0" name="Group 119"/>
                <p:cNvGrpSpPr>
                  <a:grpSpLocks/>
                </p:cNvGrpSpPr>
                <p:nvPr/>
              </p:nvGrpSpPr>
              <p:grpSpPr bwMode="auto">
                <a:xfrm>
                  <a:off x="2640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131" name="AutoShape 12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32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1" name="Group 122"/>
                <p:cNvGrpSpPr>
                  <a:grpSpLocks/>
                </p:cNvGrpSpPr>
                <p:nvPr/>
              </p:nvGrpSpPr>
              <p:grpSpPr bwMode="auto">
                <a:xfrm>
                  <a:off x="2736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129" name="AutoShape 12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30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2" name="Group 125"/>
                <p:cNvGrpSpPr>
                  <a:grpSpLocks/>
                </p:cNvGrpSpPr>
                <p:nvPr/>
              </p:nvGrpSpPr>
              <p:grpSpPr bwMode="auto">
                <a:xfrm>
                  <a:off x="2928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127" name="AutoShape 12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28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3" name="Group 128"/>
                <p:cNvGrpSpPr>
                  <a:grpSpLocks/>
                </p:cNvGrpSpPr>
                <p:nvPr/>
              </p:nvGrpSpPr>
              <p:grpSpPr bwMode="auto">
                <a:xfrm>
                  <a:off x="2832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125" name="AutoShape 12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26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4" name="Group 131"/>
                <p:cNvGrpSpPr>
                  <a:grpSpLocks/>
                </p:cNvGrpSpPr>
                <p:nvPr/>
              </p:nvGrpSpPr>
              <p:grpSpPr bwMode="auto">
                <a:xfrm>
                  <a:off x="2928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123" name="AutoShape 13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2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5" name="Group 134"/>
                <p:cNvGrpSpPr>
                  <a:grpSpLocks/>
                </p:cNvGrpSpPr>
                <p:nvPr/>
              </p:nvGrpSpPr>
              <p:grpSpPr bwMode="auto">
                <a:xfrm>
                  <a:off x="3024" y="1104"/>
                  <a:ext cx="144" cy="144"/>
                  <a:chOff x="2880" y="2659"/>
                  <a:chExt cx="1179" cy="998"/>
                </a:xfrm>
              </p:grpSpPr>
              <p:sp>
                <p:nvSpPr>
                  <p:cNvPr id="121" name="AutoShape 13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22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6" name="Group 137"/>
                <p:cNvGrpSpPr>
                  <a:grpSpLocks/>
                </p:cNvGrpSpPr>
                <p:nvPr/>
              </p:nvGrpSpPr>
              <p:grpSpPr bwMode="auto">
                <a:xfrm>
                  <a:off x="3120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119" name="AutoShape 13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20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7" name="Group 140"/>
                <p:cNvGrpSpPr>
                  <a:grpSpLocks/>
                </p:cNvGrpSpPr>
                <p:nvPr/>
              </p:nvGrpSpPr>
              <p:grpSpPr bwMode="auto">
                <a:xfrm>
                  <a:off x="3024" y="912"/>
                  <a:ext cx="144" cy="144"/>
                  <a:chOff x="2880" y="2659"/>
                  <a:chExt cx="1179" cy="998"/>
                </a:xfrm>
              </p:grpSpPr>
              <p:sp>
                <p:nvSpPr>
                  <p:cNvPr id="117" name="AutoShape 14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18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8" name="Group 143"/>
                <p:cNvGrpSpPr>
                  <a:grpSpLocks/>
                </p:cNvGrpSpPr>
                <p:nvPr/>
              </p:nvGrpSpPr>
              <p:grpSpPr bwMode="auto">
                <a:xfrm>
                  <a:off x="3120" y="1008"/>
                  <a:ext cx="144" cy="144"/>
                  <a:chOff x="2880" y="2659"/>
                  <a:chExt cx="1179" cy="998"/>
                </a:xfrm>
              </p:grpSpPr>
              <p:sp>
                <p:nvSpPr>
                  <p:cNvPr id="115" name="AutoShape 1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16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09" name="Group 146"/>
                <p:cNvGrpSpPr>
                  <a:grpSpLocks/>
                </p:cNvGrpSpPr>
                <p:nvPr/>
              </p:nvGrpSpPr>
              <p:grpSpPr bwMode="auto">
                <a:xfrm>
                  <a:off x="3216" y="1104"/>
                  <a:ext cx="144" cy="144"/>
                  <a:chOff x="2880" y="2659"/>
                  <a:chExt cx="1179" cy="998"/>
                </a:xfrm>
              </p:grpSpPr>
              <p:sp>
                <p:nvSpPr>
                  <p:cNvPr id="113" name="AutoShape 14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14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110" name="Group 149"/>
                <p:cNvGrpSpPr>
                  <a:grpSpLocks/>
                </p:cNvGrpSpPr>
                <p:nvPr/>
              </p:nvGrpSpPr>
              <p:grpSpPr bwMode="auto">
                <a:xfrm>
                  <a:off x="3264" y="1200"/>
                  <a:ext cx="144" cy="144"/>
                  <a:chOff x="2880" y="2659"/>
                  <a:chExt cx="1179" cy="998"/>
                </a:xfrm>
              </p:grpSpPr>
              <p:sp>
                <p:nvSpPr>
                  <p:cNvPr id="111" name="AutoShape 15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112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</p:grpSp>
        </p:grpSp>
        <p:grpSp>
          <p:nvGrpSpPr>
            <p:cNvPr id="87" name="Group 152"/>
            <p:cNvGrpSpPr>
              <a:grpSpLocks/>
            </p:cNvGrpSpPr>
            <p:nvPr/>
          </p:nvGrpSpPr>
          <p:grpSpPr bwMode="auto">
            <a:xfrm>
              <a:off x="4224" y="1776"/>
              <a:ext cx="144" cy="144"/>
              <a:chOff x="2880" y="2659"/>
              <a:chExt cx="1179" cy="998"/>
            </a:xfrm>
          </p:grpSpPr>
          <p:sp>
            <p:nvSpPr>
              <p:cNvPr id="88" name="AutoShape 153"/>
              <p:cNvSpPr>
                <a:spLocks noChangeArrowheads="1"/>
              </p:cNvSpPr>
              <p:nvPr/>
            </p:nvSpPr>
            <p:spPr bwMode="auto">
              <a:xfrm rot="-5400000">
                <a:off x="3206" y="2333"/>
                <a:ext cx="527" cy="1179"/>
              </a:xfrm>
              <a:prstGeom prst="moon">
                <a:avLst>
                  <a:gd name="adj" fmla="val 42681"/>
                </a:avLst>
              </a:prstGeom>
              <a:gradFill rotWithShape="1">
                <a:gsLst>
                  <a:gs pos="0">
                    <a:srgbClr val="FF0066"/>
                  </a:gs>
                  <a:gs pos="100000">
                    <a:srgbClr val="C2004E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89" name="Rectangle 154"/>
              <p:cNvSpPr>
                <a:spLocks noChangeArrowheads="1"/>
              </p:cNvSpPr>
              <p:nvPr/>
            </p:nvSpPr>
            <p:spPr bwMode="auto">
              <a:xfrm>
                <a:off x="3379" y="3158"/>
                <a:ext cx="181" cy="499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C2004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</p:grpSp>
      <p:sp>
        <p:nvSpPr>
          <p:cNvPr id="151" name="AutoShape 155"/>
          <p:cNvSpPr>
            <a:spLocks noChangeArrowheads="1"/>
          </p:cNvSpPr>
          <p:nvPr/>
        </p:nvSpPr>
        <p:spPr bwMode="auto">
          <a:xfrm>
            <a:off x="5053013" y="3262982"/>
            <a:ext cx="179387" cy="195262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2" name="AutoShape 156"/>
          <p:cNvSpPr>
            <a:spLocks noChangeArrowheads="1"/>
          </p:cNvSpPr>
          <p:nvPr/>
        </p:nvSpPr>
        <p:spPr bwMode="auto">
          <a:xfrm>
            <a:off x="5232400" y="3458244"/>
            <a:ext cx="180975" cy="19367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3" name="AutoShape 157"/>
          <p:cNvSpPr>
            <a:spLocks noChangeArrowheads="1"/>
          </p:cNvSpPr>
          <p:nvPr/>
        </p:nvSpPr>
        <p:spPr bwMode="auto">
          <a:xfrm>
            <a:off x="5832475" y="3262982"/>
            <a:ext cx="180975" cy="195262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4" name="AutoShape 158"/>
          <p:cNvSpPr>
            <a:spLocks noChangeArrowheads="1"/>
          </p:cNvSpPr>
          <p:nvPr/>
        </p:nvSpPr>
        <p:spPr bwMode="auto">
          <a:xfrm>
            <a:off x="5413375" y="3262982"/>
            <a:ext cx="179388" cy="195262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5" name="AutoShape 159"/>
          <p:cNvSpPr>
            <a:spLocks noChangeArrowheads="1"/>
          </p:cNvSpPr>
          <p:nvPr/>
        </p:nvSpPr>
        <p:spPr bwMode="auto">
          <a:xfrm>
            <a:off x="5653088" y="3458244"/>
            <a:ext cx="179387" cy="19367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6" name="AutoShape 160"/>
          <p:cNvSpPr>
            <a:spLocks noChangeArrowheads="1"/>
          </p:cNvSpPr>
          <p:nvPr/>
        </p:nvSpPr>
        <p:spPr bwMode="auto">
          <a:xfrm>
            <a:off x="5953125" y="3458244"/>
            <a:ext cx="179388" cy="19367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7" name="AutoShape 161"/>
          <p:cNvSpPr>
            <a:spLocks noChangeArrowheads="1"/>
          </p:cNvSpPr>
          <p:nvPr/>
        </p:nvSpPr>
        <p:spPr bwMode="auto">
          <a:xfrm>
            <a:off x="4932363" y="3134394"/>
            <a:ext cx="180975" cy="19367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8" name="AutoShape 162"/>
          <p:cNvSpPr>
            <a:spLocks noChangeArrowheads="1"/>
          </p:cNvSpPr>
          <p:nvPr/>
        </p:nvSpPr>
        <p:spPr bwMode="auto">
          <a:xfrm>
            <a:off x="5292725" y="3134394"/>
            <a:ext cx="179388" cy="19367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9" name="AutoShape 163"/>
          <p:cNvSpPr>
            <a:spLocks noChangeArrowheads="1"/>
          </p:cNvSpPr>
          <p:nvPr/>
        </p:nvSpPr>
        <p:spPr bwMode="auto">
          <a:xfrm>
            <a:off x="5713413" y="3134394"/>
            <a:ext cx="179387" cy="193675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160" name="Group 164"/>
          <p:cNvGrpSpPr>
            <a:grpSpLocks/>
          </p:cNvGrpSpPr>
          <p:nvPr/>
        </p:nvGrpSpPr>
        <p:grpSpPr bwMode="auto">
          <a:xfrm>
            <a:off x="6221413" y="3177257"/>
            <a:ext cx="538162" cy="452437"/>
            <a:chOff x="8249" y="9546"/>
            <a:chExt cx="701" cy="546"/>
          </a:xfrm>
        </p:grpSpPr>
        <p:sp>
          <p:nvSpPr>
            <p:cNvPr id="161" name="AutoShape 165"/>
            <p:cNvSpPr>
              <a:spLocks noChangeArrowheads="1"/>
            </p:cNvSpPr>
            <p:nvPr/>
          </p:nvSpPr>
          <p:spPr bwMode="auto">
            <a:xfrm>
              <a:off x="8249" y="9936"/>
              <a:ext cx="701" cy="156"/>
            </a:xfrm>
            <a:prstGeom prst="rightArrow">
              <a:avLst>
                <a:gd name="adj1" fmla="val 50000"/>
                <a:gd name="adj2" fmla="val 112340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grpSp>
          <p:nvGrpSpPr>
            <p:cNvPr id="162" name="Group 166"/>
            <p:cNvGrpSpPr>
              <a:grpSpLocks/>
            </p:cNvGrpSpPr>
            <p:nvPr/>
          </p:nvGrpSpPr>
          <p:grpSpPr bwMode="auto">
            <a:xfrm>
              <a:off x="8327" y="9546"/>
              <a:ext cx="311" cy="390"/>
              <a:chOff x="3024" y="2016"/>
              <a:chExt cx="192" cy="240"/>
            </a:xfrm>
          </p:grpSpPr>
          <p:grpSp>
            <p:nvGrpSpPr>
              <p:cNvPr id="163" name="Group 167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165" name="AutoShape 168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66" name="Rectangle 169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164" name="Freeform 170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635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</p:grpSp>
      <p:grpSp>
        <p:nvGrpSpPr>
          <p:cNvPr id="167" name="Group 171"/>
          <p:cNvGrpSpPr>
            <a:grpSpLocks/>
          </p:cNvGrpSpPr>
          <p:nvPr/>
        </p:nvGrpSpPr>
        <p:grpSpPr bwMode="auto">
          <a:xfrm>
            <a:off x="6705600" y="2783557"/>
            <a:ext cx="1747838" cy="1062037"/>
            <a:chOff x="4416" y="384"/>
            <a:chExt cx="1344" cy="720"/>
          </a:xfrm>
        </p:grpSpPr>
        <p:grpSp>
          <p:nvGrpSpPr>
            <p:cNvPr id="168" name="Group 172"/>
            <p:cNvGrpSpPr>
              <a:grpSpLocks/>
            </p:cNvGrpSpPr>
            <p:nvPr/>
          </p:nvGrpSpPr>
          <p:grpSpPr bwMode="auto">
            <a:xfrm>
              <a:off x="4416" y="576"/>
              <a:ext cx="1344" cy="528"/>
              <a:chOff x="3216" y="1536"/>
              <a:chExt cx="1344" cy="528"/>
            </a:xfrm>
          </p:grpSpPr>
          <p:grpSp>
            <p:nvGrpSpPr>
              <p:cNvPr id="214" name="Group 173"/>
              <p:cNvGrpSpPr>
                <a:grpSpLocks/>
              </p:cNvGrpSpPr>
              <p:nvPr/>
            </p:nvGrpSpPr>
            <p:grpSpPr bwMode="auto">
              <a:xfrm>
                <a:off x="3216" y="1645"/>
                <a:ext cx="1344" cy="419"/>
                <a:chOff x="3456" y="1584"/>
                <a:chExt cx="1632" cy="576"/>
              </a:xfrm>
            </p:grpSpPr>
            <p:grpSp>
              <p:nvGrpSpPr>
                <p:cNvPr id="224" name="Group 174"/>
                <p:cNvGrpSpPr>
                  <a:grpSpLocks/>
                </p:cNvGrpSpPr>
                <p:nvPr/>
              </p:nvGrpSpPr>
              <p:grpSpPr bwMode="auto">
                <a:xfrm>
                  <a:off x="3456" y="1584"/>
                  <a:ext cx="1632" cy="576"/>
                  <a:chOff x="2064" y="912"/>
                  <a:chExt cx="1632" cy="576"/>
                </a:xfrm>
              </p:grpSpPr>
              <p:grpSp>
                <p:nvGrpSpPr>
                  <p:cNvPr id="228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2064" y="987"/>
                    <a:ext cx="1632" cy="501"/>
                    <a:chOff x="1814" y="527"/>
                    <a:chExt cx="2291" cy="590"/>
                  </a:xfrm>
                </p:grpSpPr>
                <p:sp>
                  <p:nvSpPr>
                    <p:cNvPr id="287" name="AutoShape 176"/>
                    <p:cNvSpPr>
                      <a:spLocks noChangeArrowheads="1"/>
                    </p:cNvSpPr>
                    <p:nvPr/>
                  </p:nvSpPr>
                  <p:spPr bwMode="auto">
                    <a:xfrm rot="21558902" flipH="1">
                      <a:off x="1814" y="527"/>
                      <a:ext cx="2291" cy="590"/>
                    </a:xfrm>
                    <a:prstGeom prst="cube">
                      <a:avLst>
                        <a:gd name="adj" fmla="val 96861"/>
                      </a:avLst>
                    </a:prstGeom>
                    <a:solidFill>
                      <a:srgbClr val="C0C0C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endParaRPr lang="ru-RU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p:txBody>
                </p:sp>
                <p:sp>
                  <p:nvSpPr>
                    <p:cNvPr id="288" name="AutoShape 177"/>
                    <p:cNvSpPr>
                      <a:spLocks noChangeArrowheads="1"/>
                    </p:cNvSpPr>
                    <p:nvPr/>
                  </p:nvSpPr>
                  <p:spPr bwMode="auto">
                    <a:xfrm rot="21574001" flipH="1">
                      <a:off x="2038" y="573"/>
                      <a:ext cx="1843" cy="431"/>
                    </a:xfrm>
                    <a:prstGeom prst="cube">
                      <a:avLst>
                        <a:gd name="adj" fmla="val 100000"/>
                      </a:avLst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anchor="ctr"/>
                    <a:lstStyle/>
                    <a:p>
                      <a:endParaRPr lang="ru-RU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p:txBody>
                </p:sp>
              </p:grpSp>
              <p:grpSp>
                <p:nvGrpSpPr>
                  <p:cNvPr id="229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256" y="912"/>
                    <a:ext cx="1152" cy="432"/>
                    <a:chOff x="2256" y="912"/>
                    <a:chExt cx="1152" cy="432"/>
                  </a:xfrm>
                </p:grpSpPr>
                <p:grpSp>
                  <p:nvGrpSpPr>
                    <p:cNvPr id="230" name="Group 1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912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85" name="AutoShape 18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86" name="Rectangl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1" name="Group 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56" y="912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83" name="AutoShape 18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84" name="Rectangle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2" name="Group 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1008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81" name="AutoShape 18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82" name="Rectangle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3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0" y="1104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79" name="AutoShape 189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80" name="Rectangl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4" name="Group 1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200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77" name="AutoShape 19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78" name="Rectangle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5" name="Group 1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2" y="1008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75" name="AutoShape 195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76" name="Rectangle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6" name="Group 1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1104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73" name="AutoShape 198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74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7" name="Group 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1200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71" name="AutoShape 20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72" name="Rectangl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8" name="Group 2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0" y="912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69" name="AutoShape 20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70" name="Rectangle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39" name="Group 2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008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67" name="AutoShape 207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68" name="Rectangle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0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200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65" name="AutoShape 21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66" name="Rectangle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1" name="Group 2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2" y="912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63" name="AutoShape 21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64" name="Rectangle 2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2" name="Group 2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008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61" name="AutoShape 21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62" name="Rectangle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3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4" y="1104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59" name="AutoShape 219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60" name="Rectangle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4" name="Group 2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0" y="1200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57" name="AutoShape 22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58" name="Rectangle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5" name="Group 2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4" y="912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55" name="AutoShape 225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56" name="Rectangle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6" name="Group 2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0" y="1008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53" name="AutoShape 228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54" name="Rectangle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7" name="Group 2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6" y="1104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51" name="AutoShape 23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52" name="Rectangle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  <p:grpSp>
                  <p:nvGrpSpPr>
                    <p:cNvPr id="248" name="Group 2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200"/>
                      <a:ext cx="144" cy="144"/>
                      <a:chOff x="2880" y="2659"/>
                      <a:chExt cx="1179" cy="998"/>
                    </a:xfrm>
                  </p:grpSpPr>
                  <p:sp>
                    <p:nvSpPr>
                      <p:cNvPr id="249" name="AutoShape 23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3206" y="2333"/>
                        <a:ext cx="527" cy="1179"/>
                      </a:xfrm>
                      <a:prstGeom prst="moon">
                        <a:avLst>
                          <a:gd name="adj" fmla="val 42681"/>
                        </a:avLst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  <p:sp>
                    <p:nvSpPr>
                      <p:cNvPr id="250" name="Rectangle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9" y="3158"/>
                        <a:ext cx="181" cy="499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0066"/>
                          </a:gs>
                          <a:gs pos="100000">
                            <a:srgbClr val="C2004E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25" name="Group 236"/>
                <p:cNvGrpSpPr>
                  <a:grpSpLocks/>
                </p:cNvGrpSpPr>
                <p:nvPr/>
              </p:nvGrpSpPr>
              <p:grpSpPr bwMode="auto">
                <a:xfrm>
                  <a:off x="4224" y="1776"/>
                  <a:ext cx="144" cy="144"/>
                  <a:chOff x="2880" y="2659"/>
                  <a:chExt cx="1179" cy="998"/>
                </a:xfrm>
              </p:grpSpPr>
              <p:sp>
                <p:nvSpPr>
                  <p:cNvPr id="226" name="AutoShape 23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206" y="2333"/>
                    <a:ext cx="527" cy="1179"/>
                  </a:xfrm>
                  <a:prstGeom prst="moon">
                    <a:avLst>
                      <a:gd name="adj" fmla="val 42681"/>
                    </a:avLst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  <p:sp>
                <p:nvSpPr>
                  <p:cNvPr id="227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3158"/>
                    <a:ext cx="181" cy="49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100000">
                        <a:srgbClr val="C2004E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rebuchet MS" pitchFamily="34" charset="0"/>
                    </a:endParaRPr>
                  </a:p>
                </p:txBody>
              </p:sp>
            </p:grpSp>
          </p:grpSp>
          <p:sp>
            <p:nvSpPr>
              <p:cNvPr id="215" name="AutoShape 239"/>
              <p:cNvSpPr>
                <a:spLocks noChangeArrowheads="1"/>
              </p:cNvSpPr>
              <p:nvPr/>
            </p:nvSpPr>
            <p:spPr bwMode="auto">
              <a:xfrm>
                <a:off x="3456" y="1632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216" name="AutoShape 240"/>
              <p:cNvSpPr>
                <a:spLocks noChangeArrowheads="1"/>
              </p:cNvSpPr>
              <p:nvPr/>
            </p:nvSpPr>
            <p:spPr bwMode="auto">
              <a:xfrm>
                <a:off x="3600" y="1776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217" name="AutoShape 241"/>
              <p:cNvSpPr>
                <a:spLocks noChangeArrowheads="1"/>
              </p:cNvSpPr>
              <p:nvPr/>
            </p:nvSpPr>
            <p:spPr bwMode="auto">
              <a:xfrm>
                <a:off x="4080" y="1632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218" name="AutoShape 242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219" name="AutoShape 243"/>
              <p:cNvSpPr>
                <a:spLocks noChangeArrowheads="1"/>
              </p:cNvSpPr>
              <p:nvPr/>
            </p:nvSpPr>
            <p:spPr bwMode="auto">
              <a:xfrm>
                <a:off x="3936" y="1776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220" name="AutoShape 244"/>
              <p:cNvSpPr>
                <a:spLocks noChangeArrowheads="1"/>
              </p:cNvSpPr>
              <p:nvPr/>
            </p:nvSpPr>
            <p:spPr bwMode="auto">
              <a:xfrm>
                <a:off x="4176" y="1776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221" name="AutoShape 245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222" name="AutoShape 246"/>
              <p:cNvSpPr>
                <a:spLocks noChangeArrowheads="1"/>
              </p:cNvSpPr>
              <p:nvPr/>
            </p:nvSpPr>
            <p:spPr bwMode="auto">
              <a:xfrm>
                <a:off x="3648" y="1536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223" name="AutoShape 247"/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169" name="Group 248"/>
            <p:cNvGrpSpPr>
              <a:grpSpLocks/>
            </p:cNvGrpSpPr>
            <p:nvPr/>
          </p:nvGrpSpPr>
          <p:grpSpPr bwMode="auto">
            <a:xfrm>
              <a:off x="4512" y="384"/>
              <a:ext cx="192" cy="240"/>
              <a:chOff x="3024" y="2016"/>
              <a:chExt cx="192" cy="240"/>
            </a:xfrm>
          </p:grpSpPr>
          <p:grpSp>
            <p:nvGrpSpPr>
              <p:cNvPr id="210" name="Group 249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212" name="AutoShape 250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213" name="Rectangle 251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211" name="Freeform 252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170" name="Group 253"/>
            <p:cNvGrpSpPr>
              <a:grpSpLocks/>
            </p:cNvGrpSpPr>
            <p:nvPr/>
          </p:nvGrpSpPr>
          <p:grpSpPr bwMode="auto">
            <a:xfrm>
              <a:off x="4608" y="480"/>
              <a:ext cx="192" cy="240"/>
              <a:chOff x="3024" y="2016"/>
              <a:chExt cx="192" cy="240"/>
            </a:xfrm>
          </p:grpSpPr>
          <p:grpSp>
            <p:nvGrpSpPr>
              <p:cNvPr id="206" name="Group 254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208" name="AutoShape 255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209" name="Rectangle 256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207" name="Freeform 257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171" name="Group 258"/>
            <p:cNvGrpSpPr>
              <a:grpSpLocks/>
            </p:cNvGrpSpPr>
            <p:nvPr/>
          </p:nvGrpSpPr>
          <p:grpSpPr bwMode="auto">
            <a:xfrm>
              <a:off x="4752" y="624"/>
              <a:ext cx="192" cy="240"/>
              <a:chOff x="3024" y="2016"/>
              <a:chExt cx="192" cy="240"/>
            </a:xfrm>
          </p:grpSpPr>
          <p:grpSp>
            <p:nvGrpSpPr>
              <p:cNvPr id="202" name="Group 259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204" name="AutoShape 260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205" name="Rectangle 261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203" name="Freeform 262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172" name="Group 263"/>
            <p:cNvGrpSpPr>
              <a:grpSpLocks/>
            </p:cNvGrpSpPr>
            <p:nvPr/>
          </p:nvGrpSpPr>
          <p:grpSpPr bwMode="auto">
            <a:xfrm>
              <a:off x="4848" y="384"/>
              <a:ext cx="192" cy="240"/>
              <a:chOff x="3024" y="2016"/>
              <a:chExt cx="192" cy="240"/>
            </a:xfrm>
          </p:grpSpPr>
          <p:grpSp>
            <p:nvGrpSpPr>
              <p:cNvPr id="198" name="Group 264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200" name="AutoShape 265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201" name="Rectangle 266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199" name="Freeform 267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173" name="Group 268"/>
            <p:cNvGrpSpPr>
              <a:grpSpLocks/>
            </p:cNvGrpSpPr>
            <p:nvPr/>
          </p:nvGrpSpPr>
          <p:grpSpPr bwMode="auto">
            <a:xfrm>
              <a:off x="4944" y="480"/>
              <a:ext cx="192" cy="240"/>
              <a:chOff x="3024" y="2016"/>
              <a:chExt cx="192" cy="240"/>
            </a:xfrm>
          </p:grpSpPr>
          <p:grpSp>
            <p:nvGrpSpPr>
              <p:cNvPr id="194" name="Group 269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196" name="AutoShape 270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195" name="Freeform 272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174" name="Group 273"/>
            <p:cNvGrpSpPr>
              <a:grpSpLocks/>
            </p:cNvGrpSpPr>
            <p:nvPr/>
          </p:nvGrpSpPr>
          <p:grpSpPr bwMode="auto">
            <a:xfrm>
              <a:off x="5376" y="624"/>
              <a:ext cx="192" cy="240"/>
              <a:chOff x="3024" y="2016"/>
              <a:chExt cx="192" cy="240"/>
            </a:xfrm>
          </p:grpSpPr>
          <p:grpSp>
            <p:nvGrpSpPr>
              <p:cNvPr id="190" name="Group 274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192" name="AutoShape 275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93" name="Rectangle 276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191" name="Freeform 277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175" name="Group 278"/>
            <p:cNvGrpSpPr>
              <a:grpSpLocks/>
            </p:cNvGrpSpPr>
            <p:nvPr/>
          </p:nvGrpSpPr>
          <p:grpSpPr bwMode="auto">
            <a:xfrm>
              <a:off x="5136" y="384"/>
              <a:ext cx="192" cy="240"/>
              <a:chOff x="3024" y="2016"/>
              <a:chExt cx="192" cy="240"/>
            </a:xfrm>
          </p:grpSpPr>
          <p:grpSp>
            <p:nvGrpSpPr>
              <p:cNvPr id="186" name="Group 279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188" name="AutoShape 280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89" name="Rectangle 281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187" name="Freeform 282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176" name="Group 283"/>
            <p:cNvGrpSpPr>
              <a:grpSpLocks/>
            </p:cNvGrpSpPr>
            <p:nvPr/>
          </p:nvGrpSpPr>
          <p:grpSpPr bwMode="auto">
            <a:xfrm>
              <a:off x="5232" y="480"/>
              <a:ext cx="192" cy="240"/>
              <a:chOff x="3024" y="2016"/>
              <a:chExt cx="192" cy="240"/>
            </a:xfrm>
          </p:grpSpPr>
          <p:grpSp>
            <p:nvGrpSpPr>
              <p:cNvPr id="182" name="Group 284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184" name="AutoShape 285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85" name="Rectangle 286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183" name="Freeform 287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177" name="Group 288"/>
            <p:cNvGrpSpPr>
              <a:grpSpLocks/>
            </p:cNvGrpSpPr>
            <p:nvPr/>
          </p:nvGrpSpPr>
          <p:grpSpPr bwMode="auto">
            <a:xfrm>
              <a:off x="5088" y="624"/>
              <a:ext cx="192" cy="240"/>
              <a:chOff x="3024" y="2016"/>
              <a:chExt cx="192" cy="240"/>
            </a:xfrm>
          </p:grpSpPr>
          <p:grpSp>
            <p:nvGrpSpPr>
              <p:cNvPr id="178" name="Group 289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180" name="AutoShape 290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181" name="Rectangle 291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179" name="Freeform 292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</p:grpSp>
      <p:sp>
        <p:nvSpPr>
          <p:cNvPr id="289" name="Text Box 293"/>
          <p:cNvSpPr txBox="1">
            <a:spLocks noChangeArrowheads="1"/>
          </p:cNvSpPr>
          <p:nvPr/>
        </p:nvSpPr>
        <p:spPr bwMode="auto">
          <a:xfrm>
            <a:off x="5508625" y="2405732"/>
            <a:ext cx="34623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нанесение конъюгата МАт-ПХ</a:t>
            </a:r>
          </a:p>
        </p:txBody>
      </p:sp>
      <p:sp>
        <p:nvSpPr>
          <p:cNvPr id="290" name="Text Box 294"/>
          <p:cNvSpPr txBox="1">
            <a:spLocks noChangeArrowheads="1"/>
          </p:cNvSpPr>
          <p:nvPr/>
        </p:nvSpPr>
        <p:spPr bwMode="auto">
          <a:xfrm>
            <a:off x="663575" y="2569244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91" name="Group 295"/>
          <p:cNvGrpSpPr>
            <a:grpSpLocks/>
          </p:cNvGrpSpPr>
          <p:nvPr/>
        </p:nvGrpSpPr>
        <p:grpSpPr bwMode="auto">
          <a:xfrm>
            <a:off x="684213" y="2586707"/>
            <a:ext cx="1524000" cy="395287"/>
            <a:chOff x="192" y="528"/>
            <a:chExt cx="768" cy="192"/>
          </a:xfrm>
        </p:grpSpPr>
        <p:sp>
          <p:nvSpPr>
            <p:cNvPr id="292" name="Text Box 296"/>
            <p:cNvSpPr txBox="1">
              <a:spLocks noChangeArrowheads="1"/>
            </p:cNvSpPr>
            <p:nvPr/>
          </p:nvSpPr>
          <p:spPr bwMode="auto">
            <a:xfrm>
              <a:off x="192" y="528"/>
              <a:ext cx="768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21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час</a:t>
              </a:r>
            </a:p>
          </p:txBody>
        </p:sp>
        <p:sp>
          <p:nvSpPr>
            <p:cNvPr id="293" name="Oval 297"/>
            <p:cNvSpPr>
              <a:spLocks noChangeArrowheads="1"/>
            </p:cNvSpPr>
            <p:nvPr/>
          </p:nvSpPr>
          <p:spPr bwMode="auto">
            <a:xfrm>
              <a:off x="192" y="528"/>
              <a:ext cx="480" cy="19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294" name="Text Box 298"/>
          <p:cNvSpPr txBox="1">
            <a:spLocks noChangeArrowheads="1"/>
          </p:cNvSpPr>
          <p:nvPr/>
        </p:nvSpPr>
        <p:spPr bwMode="auto">
          <a:xfrm>
            <a:off x="179512" y="4062065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Схема прямого метода обнаружения вирусов гриппа А и В</a:t>
            </a:r>
          </a:p>
        </p:txBody>
      </p:sp>
      <p:sp>
        <p:nvSpPr>
          <p:cNvPr id="295" name="Text Box 300"/>
          <p:cNvSpPr txBox="1">
            <a:spLocks noChangeArrowheads="1"/>
          </p:cNvSpPr>
          <p:nvPr/>
        </p:nvSpPr>
        <p:spPr bwMode="auto">
          <a:xfrm>
            <a:off x="2628900" y="4348832"/>
            <a:ext cx="2590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иммобилизация образцов </a:t>
            </a:r>
          </a:p>
        </p:txBody>
      </p:sp>
      <p:grpSp>
        <p:nvGrpSpPr>
          <p:cNvPr id="296" name="Group 301"/>
          <p:cNvGrpSpPr>
            <a:grpSpLocks/>
          </p:cNvGrpSpPr>
          <p:nvPr/>
        </p:nvGrpSpPr>
        <p:grpSpPr bwMode="auto">
          <a:xfrm>
            <a:off x="684213" y="5129882"/>
            <a:ext cx="2025650" cy="387350"/>
            <a:chOff x="1814" y="527"/>
            <a:chExt cx="2291" cy="59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7" name="AutoShape 302"/>
            <p:cNvSpPr>
              <a:spLocks noChangeArrowheads="1"/>
            </p:cNvSpPr>
            <p:nvPr/>
          </p:nvSpPr>
          <p:spPr bwMode="auto">
            <a:xfrm rot="21558902" flipH="1">
              <a:off x="1814" y="527"/>
              <a:ext cx="2291" cy="590"/>
            </a:xfrm>
            <a:prstGeom prst="cube">
              <a:avLst>
                <a:gd name="adj" fmla="val 96861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98" name="AutoShape 303"/>
            <p:cNvSpPr>
              <a:spLocks noChangeArrowheads="1"/>
            </p:cNvSpPr>
            <p:nvPr/>
          </p:nvSpPr>
          <p:spPr bwMode="auto">
            <a:xfrm rot="21574001" flipH="1">
              <a:off x="2038" y="573"/>
              <a:ext cx="1843" cy="431"/>
            </a:xfrm>
            <a:prstGeom prst="cube">
              <a:avLst>
                <a:gd name="adj" fmla="val 10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299" name="Group 304"/>
          <p:cNvGrpSpPr>
            <a:grpSpLocks/>
          </p:cNvGrpSpPr>
          <p:nvPr/>
        </p:nvGrpSpPr>
        <p:grpSpPr bwMode="auto">
          <a:xfrm>
            <a:off x="2589213" y="5074319"/>
            <a:ext cx="504825" cy="276225"/>
            <a:chOff x="3176" y="2279"/>
            <a:chExt cx="473" cy="353"/>
          </a:xfrm>
        </p:grpSpPr>
        <p:sp>
          <p:nvSpPr>
            <p:cNvPr id="300" name="AutoShape 305"/>
            <p:cNvSpPr>
              <a:spLocks noChangeArrowheads="1"/>
            </p:cNvSpPr>
            <p:nvPr/>
          </p:nvSpPr>
          <p:spPr bwMode="auto">
            <a:xfrm>
              <a:off x="3176" y="2490"/>
              <a:ext cx="473" cy="142"/>
            </a:xfrm>
            <a:prstGeom prst="rightArrow">
              <a:avLst>
                <a:gd name="adj1" fmla="val 50000"/>
                <a:gd name="adj2" fmla="val 83275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01" name="AutoShape 306"/>
            <p:cNvSpPr>
              <a:spLocks noChangeArrowheads="1"/>
            </p:cNvSpPr>
            <p:nvPr/>
          </p:nvSpPr>
          <p:spPr bwMode="auto">
            <a:xfrm>
              <a:off x="3176" y="2279"/>
              <a:ext cx="237" cy="211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302" name="Group 307"/>
          <p:cNvGrpSpPr>
            <a:grpSpLocks/>
          </p:cNvGrpSpPr>
          <p:nvPr/>
        </p:nvGrpSpPr>
        <p:grpSpPr bwMode="auto">
          <a:xfrm>
            <a:off x="2978150" y="5018757"/>
            <a:ext cx="2278063" cy="498475"/>
            <a:chOff x="1200" y="1728"/>
            <a:chExt cx="1296" cy="432"/>
          </a:xfrm>
        </p:grpSpPr>
        <p:grpSp>
          <p:nvGrpSpPr>
            <p:cNvPr id="303" name="Group 308"/>
            <p:cNvGrpSpPr>
              <a:grpSpLocks/>
            </p:cNvGrpSpPr>
            <p:nvPr/>
          </p:nvGrpSpPr>
          <p:grpSpPr bwMode="auto">
            <a:xfrm>
              <a:off x="1200" y="1776"/>
              <a:ext cx="1296" cy="384"/>
              <a:chOff x="1814" y="527"/>
              <a:chExt cx="2291" cy="590"/>
            </a:xfrm>
          </p:grpSpPr>
          <p:sp>
            <p:nvSpPr>
              <p:cNvPr id="313" name="AutoShape 309"/>
              <p:cNvSpPr>
                <a:spLocks noChangeArrowheads="1"/>
              </p:cNvSpPr>
              <p:nvPr/>
            </p:nvSpPr>
            <p:spPr bwMode="auto">
              <a:xfrm rot="21558902" flipH="1">
                <a:off x="1814" y="527"/>
                <a:ext cx="2291" cy="590"/>
              </a:xfrm>
              <a:prstGeom prst="cube">
                <a:avLst>
                  <a:gd name="adj" fmla="val 96861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314" name="AutoShape 310"/>
              <p:cNvSpPr>
                <a:spLocks noChangeArrowheads="1"/>
              </p:cNvSpPr>
              <p:nvPr/>
            </p:nvSpPr>
            <p:spPr bwMode="auto">
              <a:xfrm rot="21574001" flipH="1">
                <a:off x="2038" y="573"/>
                <a:ext cx="1843" cy="431"/>
              </a:xfrm>
              <a:prstGeom prst="cube">
                <a:avLst>
                  <a:gd name="adj" fmla="val 100000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sp>
          <p:nvSpPr>
            <p:cNvPr id="304" name="AutoShape 311"/>
            <p:cNvSpPr>
              <a:spLocks noChangeArrowheads="1"/>
            </p:cNvSpPr>
            <p:nvPr/>
          </p:nvSpPr>
          <p:spPr bwMode="auto">
            <a:xfrm>
              <a:off x="1392" y="1728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05" name="AutoShape 312"/>
            <p:cNvSpPr>
              <a:spLocks noChangeArrowheads="1"/>
            </p:cNvSpPr>
            <p:nvPr/>
          </p:nvSpPr>
          <p:spPr bwMode="auto">
            <a:xfrm>
              <a:off x="1488" y="1824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06" name="AutoShape 313"/>
            <p:cNvSpPr>
              <a:spLocks noChangeArrowheads="1"/>
            </p:cNvSpPr>
            <p:nvPr/>
          </p:nvSpPr>
          <p:spPr bwMode="auto">
            <a:xfrm>
              <a:off x="1584" y="1920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07" name="AutoShape 314"/>
            <p:cNvSpPr>
              <a:spLocks noChangeArrowheads="1"/>
            </p:cNvSpPr>
            <p:nvPr/>
          </p:nvSpPr>
          <p:spPr bwMode="auto">
            <a:xfrm>
              <a:off x="1680" y="1728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08" name="AutoShape 315"/>
            <p:cNvSpPr>
              <a:spLocks noChangeArrowheads="1"/>
            </p:cNvSpPr>
            <p:nvPr/>
          </p:nvSpPr>
          <p:spPr bwMode="auto">
            <a:xfrm>
              <a:off x="1776" y="1824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09" name="AutoShape 316"/>
            <p:cNvSpPr>
              <a:spLocks noChangeArrowheads="1"/>
            </p:cNvSpPr>
            <p:nvPr/>
          </p:nvSpPr>
          <p:spPr bwMode="auto">
            <a:xfrm>
              <a:off x="1872" y="1920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10" name="AutoShape 317"/>
            <p:cNvSpPr>
              <a:spLocks noChangeArrowheads="1"/>
            </p:cNvSpPr>
            <p:nvPr/>
          </p:nvSpPr>
          <p:spPr bwMode="auto">
            <a:xfrm>
              <a:off x="1920" y="1728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11" name="AutoShape 318"/>
            <p:cNvSpPr>
              <a:spLocks noChangeArrowheads="1"/>
            </p:cNvSpPr>
            <p:nvPr/>
          </p:nvSpPr>
          <p:spPr bwMode="auto">
            <a:xfrm>
              <a:off x="2016" y="1824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312" name="AutoShape 319"/>
            <p:cNvSpPr>
              <a:spLocks noChangeArrowheads="1"/>
            </p:cNvSpPr>
            <p:nvPr/>
          </p:nvSpPr>
          <p:spPr bwMode="auto">
            <a:xfrm>
              <a:off x="2112" y="1920"/>
              <a:ext cx="144" cy="1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315" name="Group 320"/>
          <p:cNvGrpSpPr>
            <a:grpSpLocks/>
          </p:cNvGrpSpPr>
          <p:nvPr/>
        </p:nvGrpSpPr>
        <p:grpSpPr bwMode="auto">
          <a:xfrm>
            <a:off x="5106988" y="4907632"/>
            <a:ext cx="758825" cy="388937"/>
            <a:chOff x="2304" y="1584"/>
            <a:chExt cx="432" cy="336"/>
          </a:xfrm>
        </p:grpSpPr>
        <p:grpSp>
          <p:nvGrpSpPr>
            <p:cNvPr id="316" name="Group 321"/>
            <p:cNvGrpSpPr>
              <a:grpSpLocks/>
            </p:cNvGrpSpPr>
            <p:nvPr/>
          </p:nvGrpSpPr>
          <p:grpSpPr bwMode="auto">
            <a:xfrm>
              <a:off x="2400" y="1584"/>
              <a:ext cx="192" cy="240"/>
              <a:chOff x="3024" y="2016"/>
              <a:chExt cx="192" cy="240"/>
            </a:xfrm>
          </p:grpSpPr>
          <p:grpSp>
            <p:nvGrpSpPr>
              <p:cNvPr id="318" name="Group 322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20" name="AutoShape 323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21" name="Rectangle 324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19" name="Freeform 325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sp>
          <p:nvSpPr>
            <p:cNvPr id="317" name="AutoShape 326"/>
            <p:cNvSpPr>
              <a:spLocks noChangeArrowheads="1"/>
            </p:cNvSpPr>
            <p:nvPr/>
          </p:nvSpPr>
          <p:spPr bwMode="auto">
            <a:xfrm>
              <a:off x="2304" y="1824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322" name="Group 327"/>
          <p:cNvGrpSpPr>
            <a:grpSpLocks/>
          </p:cNvGrpSpPr>
          <p:nvPr/>
        </p:nvGrpSpPr>
        <p:grpSpPr bwMode="auto">
          <a:xfrm>
            <a:off x="5721350" y="4740944"/>
            <a:ext cx="2278063" cy="720725"/>
            <a:chOff x="2640" y="1488"/>
            <a:chExt cx="1296" cy="624"/>
          </a:xfrm>
        </p:grpSpPr>
        <p:grpSp>
          <p:nvGrpSpPr>
            <p:cNvPr id="323" name="Group 328"/>
            <p:cNvGrpSpPr>
              <a:grpSpLocks/>
            </p:cNvGrpSpPr>
            <p:nvPr/>
          </p:nvGrpSpPr>
          <p:grpSpPr bwMode="auto">
            <a:xfrm>
              <a:off x="2784" y="1488"/>
              <a:ext cx="192" cy="240"/>
              <a:chOff x="3024" y="2016"/>
              <a:chExt cx="192" cy="240"/>
            </a:xfrm>
          </p:grpSpPr>
          <p:grpSp>
            <p:nvGrpSpPr>
              <p:cNvPr id="377" name="Group 329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79" name="AutoShape 330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80" name="Rectangle 331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78" name="Freeform 332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324" name="Group 333"/>
            <p:cNvGrpSpPr>
              <a:grpSpLocks/>
            </p:cNvGrpSpPr>
            <p:nvPr/>
          </p:nvGrpSpPr>
          <p:grpSpPr bwMode="auto">
            <a:xfrm>
              <a:off x="2640" y="1680"/>
              <a:ext cx="1296" cy="432"/>
              <a:chOff x="1200" y="1728"/>
              <a:chExt cx="1296" cy="432"/>
            </a:xfrm>
          </p:grpSpPr>
          <p:grpSp>
            <p:nvGrpSpPr>
              <p:cNvPr id="365" name="Group 334"/>
              <p:cNvGrpSpPr>
                <a:grpSpLocks/>
              </p:cNvGrpSpPr>
              <p:nvPr/>
            </p:nvGrpSpPr>
            <p:grpSpPr bwMode="auto">
              <a:xfrm>
                <a:off x="1200" y="1776"/>
                <a:ext cx="1296" cy="384"/>
                <a:chOff x="1814" y="527"/>
                <a:chExt cx="2291" cy="590"/>
              </a:xfrm>
            </p:grpSpPr>
            <p:sp>
              <p:nvSpPr>
                <p:cNvPr id="375" name="AutoShape 335"/>
                <p:cNvSpPr>
                  <a:spLocks noChangeArrowheads="1"/>
                </p:cNvSpPr>
                <p:nvPr/>
              </p:nvSpPr>
              <p:spPr bwMode="auto">
                <a:xfrm rot="21558902" flipH="1">
                  <a:off x="1814" y="527"/>
                  <a:ext cx="2291" cy="590"/>
                </a:xfrm>
                <a:prstGeom prst="cube">
                  <a:avLst>
                    <a:gd name="adj" fmla="val 96861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76" name="AutoShape 336"/>
                <p:cNvSpPr>
                  <a:spLocks noChangeArrowheads="1"/>
                </p:cNvSpPr>
                <p:nvPr/>
              </p:nvSpPr>
              <p:spPr bwMode="auto">
                <a:xfrm rot="21574001" flipH="1">
                  <a:off x="2038" y="573"/>
                  <a:ext cx="1843" cy="431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66" name="AutoShape 337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367" name="AutoShape 338"/>
              <p:cNvSpPr>
                <a:spLocks noChangeArrowheads="1"/>
              </p:cNvSpPr>
              <p:nvPr/>
            </p:nvSpPr>
            <p:spPr bwMode="auto">
              <a:xfrm>
                <a:off x="1488" y="1824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368" name="AutoShape 339"/>
              <p:cNvSpPr>
                <a:spLocks noChangeArrowheads="1"/>
              </p:cNvSpPr>
              <p:nvPr/>
            </p:nvSpPr>
            <p:spPr bwMode="auto">
              <a:xfrm>
                <a:off x="1584" y="1920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369" name="AutoShape 340"/>
              <p:cNvSpPr>
                <a:spLocks noChangeArrowheads="1"/>
              </p:cNvSpPr>
              <p:nvPr/>
            </p:nvSpPr>
            <p:spPr bwMode="auto">
              <a:xfrm>
                <a:off x="1680" y="1728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370" name="AutoShape 341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371" name="AutoShape 342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372" name="AutoShape 343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373" name="AutoShape 344"/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  <p:sp>
            <p:nvSpPr>
              <p:cNvPr id="374" name="AutoShape 345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44" cy="144"/>
              </a:xfrm>
              <a:prstGeom prst="star16">
                <a:avLst>
                  <a:gd name="adj" fmla="val 37500"/>
                </a:avLst>
              </a:prstGeom>
              <a:solidFill>
                <a:srgbClr val="FFFF99"/>
              </a:solidFill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325" name="Group 346"/>
            <p:cNvGrpSpPr>
              <a:grpSpLocks/>
            </p:cNvGrpSpPr>
            <p:nvPr/>
          </p:nvGrpSpPr>
          <p:grpSpPr bwMode="auto">
            <a:xfrm>
              <a:off x="2880" y="1584"/>
              <a:ext cx="192" cy="240"/>
              <a:chOff x="3024" y="2016"/>
              <a:chExt cx="192" cy="240"/>
            </a:xfrm>
          </p:grpSpPr>
          <p:grpSp>
            <p:nvGrpSpPr>
              <p:cNvPr id="361" name="Group 347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63" name="AutoShape 348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64" name="Rectangle 349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62" name="Freeform 350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326" name="Group 351"/>
            <p:cNvGrpSpPr>
              <a:grpSpLocks/>
            </p:cNvGrpSpPr>
            <p:nvPr/>
          </p:nvGrpSpPr>
          <p:grpSpPr bwMode="auto">
            <a:xfrm>
              <a:off x="2976" y="1680"/>
              <a:ext cx="192" cy="240"/>
              <a:chOff x="3024" y="2016"/>
              <a:chExt cx="192" cy="240"/>
            </a:xfrm>
          </p:grpSpPr>
          <p:grpSp>
            <p:nvGrpSpPr>
              <p:cNvPr id="357" name="Group 352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59" name="AutoShape 353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60" name="Rectangle 354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58" name="Freeform 355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327" name="Group 356"/>
            <p:cNvGrpSpPr>
              <a:grpSpLocks/>
            </p:cNvGrpSpPr>
            <p:nvPr/>
          </p:nvGrpSpPr>
          <p:grpSpPr bwMode="auto">
            <a:xfrm>
              <a:off x="3120" y="1488"/>
              <a:ext cx="192" cy="240"/>
              <a:chOff x="3024" y="2016"/>
              <a:chExt cx="192" cy="240"/>
            </a:xfrm>
          </p:grpSpPr>
          <p:grpSp>
            <p:nvGrpSpPr>
              <p:cNvPr id="353" name="Group 357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55" name="AutoShape 358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56" name="Rectangle 359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54" name="Freeform 360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328" name="Group 361"/>
            <p:cNvGrpSpPr>
              <a:grpSpLocks/>
            </p:cNvGrpSpPr>
            <p:nvPr/>
          </p:nvGrpSpPr>
          <p:grpSpPr bwMode="auto">
            <a:xfrm>
              <a:off x="3312" y="1488"/>
              <a:ext cx="192" cy="240"/>
              <a:chOff x="3024" y="2016"/>
              <a:chExt cx="192" cy="240"/>
            </a:xfrm>
          </p:grpSpPr>
          <p:grpSp>
            <p:nvGrpSpPr>
              <p:cNvPr id="349" name="Group 362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51" name="AutoShape 363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52" name="Rectangle 364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50" name="Freeform 365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329" name="Group 366"/>
            <p:cNvGrpSpPr>
              <a:grpSpLocks/>
            </p:cNvGrpSpPr>
            <p:nvPr/>
          </p:nvGrpSpPr>
          <p:grpSpPr bwMode="auto">
            <a:xfrm>
              <a:off x="3168" y="1584"/>
              <a:ext cx="192" cy="240"/>
              <a:chOff x="3024" y="2016"/>
              <a:chExt cx="192" cy="240"/>
            </a:xfrm>
          </p:grpSpPr>
          <p:grpSp>
            <p:nvGrpSpPr>
              <p:cNvPr id="345" name="Group 367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47" name="AutoShape 368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48" name="Rectangle 369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46" name="Freeform 370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330" name="Group 371"/>
            <p:cNvGrpSpPr>
              <a:grpSpLocks/>
            </p:cNvGrpSpPr>
            <p:nvPr/>
          </p:nvGrpSpPr>
          <p:grpSpPr bwMode="auto">
            <a:xfrm>
              <a:off x="3264" y="1680"/>
              <a:ext cx="192" cy="240"/>
              <a:chOff x="3024" y="2016"/>
              <a:chExt cx="192" cy="240"/>
            </a:xfrm>
          </p:grpSpPr>
          <p:grpSp>
            <p:nvGrpSpPr>
              <p:cNvPr id="341" name="Group 372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43" name="AutoShape 373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44" name="Rectangle 374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42" name="Freeform 375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331" name="Group 376"/>
            <p:cNvGrpSpPr>
              <a:grpSpLocks/>
            </p:cNvGrpSpPr>
            <p:nvPr/>
          </p:nvGrpSpPr>
          <p:grpSpPr bwMode="auto">
            <a:xfrm>
              <a:off x="3456" y="1584"/>
              <a:ext cx="192" cy="240"/>
              <a:chOff x="3024" y="2016"/>
              <a:chExt cx="192" cy="240"/>
            </a:xfrm>
          </p:grpSpPr>
          <p:grpSp>
            <p:nvGrpSpPr>
              <p:cNvPr id="337" name="Group 377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39" name="AutoShape 378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40" name="Rectangle 379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38" name="Freeform 380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  <p:grpSp>
          <p:nvGrpSpPr>
            <p:cNvPr id="332" name="Group 381"/>
            <p:cNvGrpSpPr>
              <a:grpSpLocks/>
            </p:cNvGrpSpPr>
            <p:nvPr/>
          </p:nvGrpSpPr>
          <p:grpSpPr bwMode="auto">
            <a:xfrm>
              <a:off x="3552" y="1680"/>
              <a:ext cx="192" cy="240"/>
              <a:chOff x="3024" y="2016"/>
              <a:chExt cx="192" cy="240"/>
            </a:xfrm>
          </p:grpSpPr>
          <p:grpSp>
            <p:nvGrpSpPr>
              <p:cNvPr id="333" name="Group 382"/>
              <p:cNvGrpSpPr>
                <a:grpSpLocks/>
              </p:cNvGrpSpPr>
              <p:nvPr/>
            </p:nvGrpSpPr>
            <p:grpSpPr bwMode="auto">
              <a:xfrm rot="10800000">
                <a:off x="3051" y="2107"/>
                <a:ext cx="138" cy="149"/>
                <a:chOff x="2880" y="2659"/>
                <a:chExt cx="1179" cy="998"/>
              </a:xfrm>
            </p:grpSpPr>
            <p:sp>
              <p:nvSpPr>
                <p:cNvPr id="335" name="AutoShape 383"/>
                <p:cNvSpPr>
                  <a:spLocks noChangeArrowheads="1"/>
                </p:cNvSpPr>
                <p:nvPr/>
              </p:nvSpPr>
              <p:spPr bwMode="auto">
                <a:xfrm rot="-5400000">
                  <a:off x="3206" y="2333"/>
                  <a:ext cx="527" cy="1179"/>
                </a:xfrm>
                <a:prstGeom prst="moon">
                  <a:avLst>
                    <a:gd name="adj" fmla="val 42681"/>
                  </a:avLst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  <p:sp>
              <p:nvSpPr>
                <p:cNvPr id="336" name="Rectangle 384"/>
                <p:cNvSpPr>
                  <a:spLocks noChangeArrowheads="1"/>
                </p:cNvSpPr>
                <p:nvPr/>
              </p:nvSpPr>
              <p:spPr bwMode="auto">
                <a:xfrm>
                  <a:off x="3379" y="3158"/>
                  <a:ext cx="181" cy="49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100000">
                      <a:srgbClr val="C2004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endParaRPr>
                </a:p>
              </p:txBody>
            </p:sp>
          </p:grpSp>
          <p:sp>
            <p:nvSpPr>
              <p:cNvPr id="334" name="Freeform 385"/>
              <p:cNvSpPr>
                <a:spLocks/>
              </p:cNvSpPr>
              <p:nvPr/>
            </p:nvSpPr>
            <p:spPr bwMode="auto">
              <a:xfrm rot="8652610">
                <a:off x="3024" y="2016"/>
                <a:ext cx="192" cy="149"/>
              </a:xfrm>
              <a:custGeom>
                <a:avLst/>
                <a:gdLst>
                  <a:gd name="T0" fmla="*/ 34 w 320"/>
                  <a:gd name="T1" fmla="*/ 33 h 234"/>
                  <a:gd name="T2" fmla="*/ 82 w 320"/>
                  <a:gd name="T3" fmla="*/ 231 h 234"/>
                  <a:gd name="T4" fmla="*/ 195 w 320"/>
                  <a:gd name="T5" fmla="*/ 221 h 234"/>
                  <a:gd name="T6" fmla="*/ 214 w 320"/>
                  <a:gd name="T7" fmla="*/ 193 h 234"/>
                  <a:gd name="T8" fmla="*/ 242 w 320"/>
                  <a:gd name="T9" fmla="*/ 184 h 234"/>
                  <a:gd name="T10" fmla="*/ 299 w 320"/>
                  <a:gd name="T11" fmla="*/ 231 h 234"/>
                  <a:gd name="T12" fmla="*/ 308 w 320"/>
                  <a:gd name="T13" fmla="*/ 202 h 234"/>
                  <a:gd name="T14" fmla="*/ 318 w 320"/>
                  <a:gd name="T15" fmla="*/ 155 h 234"/>
                  <a:gd name="T16" fmla="*/ 252 w 320"/>
                  <a:gd name="T17" fmla="*/ 89 h 234"/>
                  <a:gd name="T18" fmla="*/ 176 w 320"/>
                  <a:gd name="T19" fmla="*/ 61 h 234"/>
                  <a:gd name="T20" fmla="*/ 167 w 320"/>
                  <a:gd name="T21" fmla="*/ 33 h 234"/>
                  <a:gd name="T22" fmla="*/ 110 w 320"/>
                  <a:gd name="T23" fmla="*/ 4 h 234"/>
                  <a:gd name="T24" fmla="*/ 34 w 320"/>
                  <a:gd name="T25" fmla="*/ 33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0"/>
                  <a:gd name="T40" fmla="*/ 0 h 234"/>
                  <a:gd name="T41" fmla="*/ 320 w 320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0" h="234">
                    <a:moveTo>
                      <a:pt x="34" y="33"/>
                    </a:moveTo>
                    <a:cubicBezTo>
                      <a:pt x="27" y="102"/>
                      <a:pt x="0" y="203"/>
                      <a:pt x="82" y="231"/>
                    </a:cubicBezTo>
                    <a:cubicBezTo>
                      <a:pt x="120" y="228"/>
                      <a:pt x="159" y="231"/>
                      <a:pt x="195" y="221"/>
                    </a:cubicBezTo>
                    <a:cubicBezTo>
                      <a:pt x="206" y="218"/>
                      <a:pt x="205" y="200"/>
                      <a:pt x="214" y="193"/>
                    </a:cubicBezTo>
                    <a:cubicBezTo>
                      <a:pt x="222" y="187"/>
                      <a:pt x="233" y="187"/>
                      <a:pt x="242" y="184"/>
                    </a:cubicBezTo>
                    <a:cubicBezTo>
                      <a:pt x="245" y="187"/>
                      <a:pt x="288" y="234"/>
                      <a:pt x="299" y="231"/>
                    </a:cubicBezTo>
                    <a:cubicBezTo>
                      <a:pt x="309" y="228"/>
                      <a:pt x="306" y="212"/>
                      <a:pt x="308" y="202"/>
                    </a:cubicBezTo>
                    <a:cubicBezTo>
                      <a:pt x="312" y="186"/>
                      <a:pt x="315" y="171"/>
                      <a:pt x="318" y="155"/>
                    </a:cubicBezTo>
                    <a:cubicBezTo>
                      <a:pt x="308" y="87"/>
                      <a:pt x="320" y="67"/>
                      <a:pt x="252" y="89"/>
                    </a:cubicBezTo>
                    <a:cubicBezTo>
                      <a:pt x="226" y="84"/>
                      <a:pt x="195" y="85"/>
                      <a:pt x="176" y="61"/>
                    </a:cubicBezTo>
                    <a:cubicBezTo>
                      <a:pt x="170" y="53"/>
                      <a:pt x="173" y="41"/>
                      <a:pt x="167" y="33"/>
                    </a:cubicBezTo>
                    <a:cubicBezTo>
                      <a:pt x="154" y="17"/>
                      <a:pt x="128" y="10"/>
                      <a:pt x="110" y="4"/>
                    </a:cubicBezTo>
                    <a:cubicBezTo>
                      <a:pt x="44" y="16"/>
                      <a:pt x="67" y="0"/>
                      <a:pt x="34" y="33"/>
                    </a:cubicBez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/>
              <a:p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p:grpSp>
      </p:grpSp>
      <p:sp>
        <p:nvSpPr>
          <p:cNvPr id="381" name="Text Box 386"/>
          <p:cNvSpPr txBox="1">
            <a:spLocks noChangeArrowheads="1"/>
          </p:cNvSpPr>
          <p:nvPr/>
        </p:nvSpPr>
        <p:spPr bwMode="auto">
          <a:xfrm>
            <a:off x="5200650" y="4329782"/>
            <a:ext cx="383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нанесение конъюгата МАт-ПХ</a:t>
            </a:r>
          </a:p>
        </p:txBody>
      </p:sp>
      <p:sp>
        <p:nvSpPr>
          <p:cNvPr id="382" name="Text Box 389"/>
          <p:cNvSpPr txBox="1">
            <a:spLocks noChangeArrowheads="1"/>
          </p:cNvSpPr>
          <p:nvPr/>
        </p:nvSpPr>
        <p:spPr bwMode="auto">
          <a:xfrm>
            <a:off x="815975" y="4472657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 часов</a:t>
            </a:r>
          </a:p>
        </p:txBody>
      </p:sp>
      <p:sp>
        <p:nvSpPr>
          <p:cNvPr id="383" name="Oval 390"/>
          <p:cNvSpPr>
            <a:spLocks noChangeArrowheads="1"/>
          </p:cNvSpPr>
          <p:nvPr/>
        </p:nvSpPr>
        <p:spPr bwMode="auto">
          <a:xfrm>
            <a:off x="765175" y="4472657"/>
            <a:ext cx="11430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85" name="Text Box 422"/>
          <p:cNvSpPr txBox="1">
            <a:spLocks noChangeArrowheads="1"/>
          </p:cNvSpPr>
          <p:nvPr/>
        </p:nvSpPr>
        <p:spPr bwMode="auto">
          <a:xfrm>
            <a:off x="179513" y="332656"/>
            <a:ext cx="8064895" cy="70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76" tIns="45689" rIns="91376" bIns="45689">
            <a:spAutoFit/>
          </a:bodyPr>
          <a:lstStyle/>
          <a:p>
            <a:pPr algn="ctr" defTabSz="1030288">
              <a:defRPr/>
            </a:pP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диагностика 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вируса гриппа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82" grpId="0" animBg="1"/>
      <p:bldP spid="83" grpId="0"/>
      <p:bldP spid="84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289" grpId="0"/>
      <p:bldP spid="290" grpId="0"/>
      <p:bldP spid="295" grpId="0"/>
      <p:bldP spid="381" grpId="0"/>
      <p:bldP spid="382" grpId="0"/>
      <p:bldP spid="383" grpId="0" animBg="1"/>
      <p:bldP spid="3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/>
          </p:cNvSpPr>
          <p:nvPr/>
        </p:nvSpPr>
        <p:spPr>
          <a:xfrm>
            <a:off x="17951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65314-3AB6-4EAC-AFE0-AF6C64B3673B}" type="datetime1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13.02.2012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5" name="Рисунок 4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76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676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>
          <a:xfrm>
            <a:off x="6830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939F0-510B-42A9-BF0B-C2B225C9D604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288" y="1988840"/>
            <a:ext cx="8367712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материалы с «Умной» (</a:t>
            </a:r>
            <a:r>
              <a:rPr lang="ru-RU" sz="4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биомиметической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 поверхностью: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sz="4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Скаффолды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для инженерии костной ткани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1717FD1-AA54-41E3-9DB1-0DDD5B0598EF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305361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ИНЖЕНЕРИя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КОСТНОЙ ТКАНИ</a:t>
            </a:r>
            <a:endParaRPr lang="ru-RU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6" name="Picture 4" descr="te_bone_paradig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72816"/>
            <a:ext cx="8496300" cy="3517900"/>
          </a:xfrm>
          <a:prstGeom prst="rect">
            <a:avLst/>
          </a:prstGeom>
          <a:solidFill>
            <a:schemeClr val="hlink">
              <a:alpha val="72156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" y="5427221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Скаффолд</a:t>
            </a:r>
            <a:r>
              <a:rPr lang="ru-RU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трехмерная среда, поддерживающая растущую ткань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339752" y="3645024"/>
            <a:ext cx="1655762" cy="1871663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b="1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1979712" y="4293096"/>
            <a:ext cx="360363" cy="1152525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34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AD5CB157-50C6-4249-A956-2C3023D104EA}" type="datetime1">
              <a:rPr lang="ru-RU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7488" y="1547813"/>
            <a:ext cx="322064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1560" y="1476375"/>
            <a:ext cx="31678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Биосовместимость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560" y="2060575"/>
            <a:ext cx="4175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Супрапористая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структура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1560" y="2636838"/>
            <a:ext cx="4175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Механическая прочность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3528" y="333375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СКАФФолды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500563" y="1125538"/>
            <a:ext cx="33115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Материал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керамика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полимер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композит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3" name="Picture 5" descr="2"/>
          <p:cNvPicPr>
            <a:picLocks noChangeAspect="1" noChangeArrowheads="1"/>
          </p:cNvPicPr>
          <p:nvPr/>
        </p:nvPicPr>
        <p:blipFill>
          <a:blip r:embed="rId4" cstate="print">
            <a:lum bright="-10000" contrast="18000"/>
          </a:blip>
          <a:srcRect/>
          <a:stretch>
            <a:fillRect/>
          </a:stretch>
        </p:blipFill>
        <p:spPr bwMode="auto">
          <a:xfrm>
            <a:off x="6588125" y="2852738"/>
            <a:ext cx="230505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8" descr="REM Sponcer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1196975"/>
            <a:ext cx="23050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9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437063"/>
            <a:ext cx="23050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11560" y="3578225"/>
            <a:ext cx="3671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Биофункциональность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17488" y="2111896"/>
            <a:ext cx="322064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51520" y="2687960"/>
            <a:ext cx="322064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17488" y="3624064"/>
            <a:ext cx="322064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79389" y="4941168"/>
            <a:ext cx="66968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Внедрение в материал биологически активных структур для обеспечения естественного клеточного контакта с поверхностью матрикса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 “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Умная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”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биофункциональная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поверхность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скаффолда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обеспечивает повышение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биосовместимости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123728" y="4293096"/>
            <a:ext cx="576064" cy="504056"/>
          </a:xfrm>
          <a:prstGeom prst="downArrow">
            <a:avLst/>
          </a:prstGeom>
          <a:solidFill>
            <a:srgbClr val="8EB4E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35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1" grpId="0"/>
      <p:bldP spid="12" grpId="0"/>
      <p:bldP spid="17" grpId="0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84A5BE38-69F8-4710-9644-CD06F712B9F1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233353"/>
            <a:ext cx="8064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БИОФУНКЦИОНАЛИЗАЦИЯ поверхности:</a:t>
            </a:r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800" b="1" cap="all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ВАЖНЫЕ аспекты</a:t>
            </a:r>
            <a:endParaRPr lang="en-US" sz="2800" b="1" cap="all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89992" y="1700808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43112" y="1628800"/>
            <a:ext cx="79933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Способы внедрения </a:t>
            </a:r>
            <a:r>
              <a:rPr lang="ru-RU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биомолекул</a:t>
            </a:r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в структуру поверхности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Физическая адсорбция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как «удержать»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лиганды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?)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Ковалентная иммобилизация (каким образом  придать химическую функциональность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материалу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без изменения его необходимых свойств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89992" y="450912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43112" y="4437112"/>
            <a:ext cx="78493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Как максимально сохранить биологическую </a:t>
            </a:r>
            <a:r>
              <a:rPr lang="ru-RU" sz="24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биомолекул</a:t>
            </a:r>
            <a:r>
              <a:rPr lang="ru-RU" sz="24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на поверхности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Стерическая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доступность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Способность «захвата»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лигандов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клетками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36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ED00589-C0DC-4B95-BE88-3007E1A95BDB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V="1">
            <a:off x="1981200" y="3287489"/>
            <a:ext cx="5486400" cy="13716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 rot="5400000" flipH="1">
            <a:off x="2324100" y="4468589"/>
            <a:ext cx="2286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 rot="16200000">
            <a:off x="3390900" y="4316189"/>
            <a:ext cx="2286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AutoShape 8"/>
          <p:cNvCxnSpPr>
            <a:cxnSpLocks noChangeShapeType="1"/>
          </p:cNvCxnSpPr>
          <p:nvPr/>
        </p:nvCxnSpPr>
        <p:spPr bwMode="auto">
          <a:xfrm rot="10800000">
            <a:off x="4343400" y="4049489"/>
            <a:ext cx="304800" cy="76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 flipV="1">
            <a:off x="5715000" y="3287489"/>
            <a:ext cx="3810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AutoShape 10"/>
          <p:cNvCxnSpPr>
            <a:cxnSpLocks noChangeShapeType="1"/>
          </p:cNvCxnSpPr>
          <p:nvPr/>
        </p:nvCxnSpPr>
        <p:spPr bwMode="auto">
          <a:xfrm rot="10800000" flipV="1">
            <a:off x="5943600" y="3287489"/>
            <a:ext cx="1219200" cy="11430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 rot="10800000">
            <a:off x="3810000" y="2830289"/>
            <a:ext cx="1143000" cy="9144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2" name="AutoShape 12"/>
          <p:cNvCxnSpPr>
            <a:cxnSpLocks noChangeShapeType="1"/>
          </p:cNvCxnSpPr>
          <p:nvPr/>
        </p:nvCxnSpPr>
        <p:spPr bwMode="auto">
          <a:xfrm rot="5400000">
            <a:off x="2743200" y="4659089"/>
            <a:ext cx="228600" cy="76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AutoShape 13"/>
          <p:cNvCxnSpPr>
            <a:cxnSpLocks noChangeShapeType="1"/>
          </p:cNvCxnSpPr>
          <p:nvPr/>
        </p:nvCxnSpPr>
        <p:spPr bwMode="auto">
          <a:xfrm>
            <a:off x="3962400" y="4430489"/>
            <a:ext cx="3810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" name="AutoShape 14"/>
          <p:cNvCxnSpPr>
            <a:cxnSpLocks noChangeShapeType="1"/>
          </p:cNvCxnSpPr>
          <p:nvPr/>
        </p:nvCxnSpPr>
        <p:spPr bwMode="auto">
          <a:xfrm>
            <a:off x="5257800" y="3592289"/>
            <a:ext cx="3048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" name="AutoShape 15"/>
          <p:cNvCxnSpPr>
            <a:cxnSpLocks noChangeShapeType="1"/>
          </p:cNvCxnSpPr>
          <p:nvPr/>
        </p:nvCxnSpPr>
        <p:spPr bwMode="auto">
          <a:xfrm rot="10800000">
            <a:off x="838200" y="4125689"/>
            <a:ext cx="1143000" cy="533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</p:spPr>
      </p:cxnSp>
      <p:cxnSp>
        <p:nvCxnSpPr>
          <p:cNvPr id="16" name="AutoShape 16"/>
          <p:cNvCxnSpPr>
            <a:cxnSpLocks noChangeShapeType="1"/>
          </p:cNvCxnSpPr>
          <p:nvPr/>
        </p:nvCxnSpPr>
        <p:spPr bwMode="auto">
          <a:xfrm flipV="1">
            <a:off x="7467600" y="2830289"/>
            <a:ext cx="685800" cy="457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</p:spPr>
      </p:cxn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133600" y="4009802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343400" y="443048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011863" y="2950939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743200" y="4811489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3505200" y="4125689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267200" y="3973289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23" name="AutoShape 24"/>
          <p:cNvCxnSpPr>
            <a:cxnSpLocks noChangeShapeType="1"/>
          </p:cNvCxnSpPr>
          <p:nvPr/>
        </p:nvCxnSpPr>
        <p:spPr bwMode="auto">
          <a:xfrm rot="5400000" flipH="1">
            <a:off x="2209800" y="3668489"/>
            <a:ext cx="1219200" cy="6096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</p:cxnSp>
      <p:sp>
        <p:nvSpPr>
          <p:cNvPr id="24" name="Rectangle 39" descr="Гранит"/>
          <p:cNvSpPr>
            <a:spLocks noChangeArrowheads="1"/>
          </p:cNvSpPr>
          <p:nvPr/>
        </p:nvSpPr>
        <p:spPr bwMode="auto">
          <a:xfrm>
            <a:off x="1371600" y="5543327"/>
            <a:ext cx="6400800" cy="6858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биоматериал</a:t>
            </a:r>
            <a:endParaRPr lang="en-US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5" name="AutoShape 58"/>
          <p:cNvSpPr>
            <a:spLocks noChangeArrowheads="1"/>
          </p:cNvSpPr>
          <p:nvPr/>
        </p:nvSpPr>
        <p:spPr bwMode="auto">
          <a:xfrm>
            <a:off x="1752600" y="4963889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6" name="AutoShape 59"/>
          <p:cNvSpPr>
            <a:spLocks noChangeArrowheads="1"/>
          </p:cNvSpPr>
          <p:nvPr/>
        </p:nvSpPr>
        <p:spPr bwMode="auto">
          <a:xfrm>
            <a:off x="2590800" y="4963889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7" name="AutoShape 60"/>
          <p:cNvSpPr>
            <a:spLocks noChangeArrowheads="1"/>
          </p:cNvSpPr>
          <p:nvPr/>
        </p:nvSpPr>
        <p:spPr bwMode="auto">
          <a:xfrm>
            <a:off x="3352800" y="4963889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8" name="AutoShape 61"/>
          <p:cNvSpPr>
            <a:spLocks noChangeArrowheads="1"/>
          </p:cNvSpPr>
          <p:nvPr/>
        </p:nvSpPr>
        <p:spPr bwMode="auto">
          <a:xfrm>
            <a:off x="4114800" y="4963889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9" name="AutoShape 62"/>
          <p:cNvSpPr>
            <a:spLocks noChangeArrowheads="1"/>
          </p:cNvSpPr>
          <p:nvPr/>
        </p:nvSpPr>
        <p:spPr bwMode="auto">
          <a:xfrm>
            <a:off x="4876800" y="4963889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" name="AutoShape 63"/>
          <p:cNvSpPr>
            <a:spLocks noChangeArrowheads="1"/>
          </p:cNvSpPr>
          <p:nvPr/>
        </p:nvSpPr>
        <p:spPr bwMode="auto">
          <a:xfrm>
            <a:off x="5638800" y="4963889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1" name="AutoShape 64"/>
          <p:cNvSpPr>
            <a:spLocks noChangeArrowheads="1"/>
          </p:cNvSpPr>
          <p:nvPr/>
        </p:nvSpPr>
        <p:spPr bwMode="auto">
          <a:xfrm>
            <a:off x="6400800" y="4963889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2" name="AutoShape 65"/>
          <p:cNvSpPr>
            <a:spLocks noChangeArrowheads="1"/>
          </p:cNvSpPr>
          <p:nvPr/>
        </p:nvSpPr>
        <p:spPr bwMode="auto">
          <a:xfrm>
            <a:off x="7162800" y="4963889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3" name="Line 68"/>
          <p:cNvSpPr>
            <a:spLocks noChangeShapeType="1"/>
          </p:cNvSpPr>
          <p:nvPr/>
        </p:nvSpPr>
        <p:spPr bwMode="auto">
          <a:xfrm flipV="1">
            <a:off x="2484438" y="4319364"/>
            <a:ext cx="0" cy="287338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2327275" y="3933602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35" name="Line 72"/>
          <p:cNvSpPr>
            <a:spLocks noChangeShapeType="1"/>
          </p:cNvSpPr>
          <p:nvPr/>
        </p:nvSpPr>
        <p:spPr bwMode="auto">
          <a:xfrm flipV="1">
            <a:off x="2916238" y="4606702"/>
            <a:ext cx="0" cy="287337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" name="Text Box 73"/>
          <p:cNvSpPr txBox="1">
            <a:spLocks noChangeArrowheads="1"/>
          </p:cNvSpPr>
          <p:nvPr/>
        </p:nvSpPr>
        <p:spPr bwMode="auto">
          <a:xfrm>
            <a:off x="2734102" y="4797202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37" name="Text Box 74"/>
          <p:cNvSpPr txBox="1">
            <a:spLocks noChangeArrowheads="1"/>
          </p:cNvSpPr>
          <p:nvPr/>
        </p:nvSpPr>
        <p:spPr bwMode="auto">
          <a:xfrm>
            <a:off x="3203575" y="3862164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4127500" y="3573239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39" name="Line 76"/>
          <p:cNvSpPr>
            <a:spLocks noChangeShapeType="1"/>
          </p:cNvSpPr>
          <p:nvPr/>
        </p:nvSpPr>
        <p:spPr bwMode="auto">
          <a:xfrm flipV="1">
            <a:off x="3419475" y="4246339"/>
            <a:ext cx="0" cy="287338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0" name="Line 77"/>
          <p:cNvSpPr>
            <a:spLocks noChangeShapeType="1"/>
          </p:cNvSpPr>
          <p:nvPr/>
        </p:nvSpPr>
        <p:spPr bwMode="auto">
          <a:xfrm flipV="1">
            <a:off x="3995738" y="4390802"/>
            <a:ext cx="0" cy="287337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1" name="Line 78"/>
          <p:cNvSpPr>
            <a:spLocks noChangeShapeType="1"/>
          </p:cNvSpPr>
          <p:nvPr/>
        </p:nvSpPr>
        <p:spPr bwMode="auto">
          <a:xfrm flipH="1" flipV="1">
            <a:off x="4356100" y="3960589"/>
            <a:ext cx="215900" cy="21431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2" name="Line 79"/>
          <p:cNvSpPr>
            <a:spLocks noChangeShapeType="1"/>
          </p:cNvSpPr>
          <p:nvPr/>
        </p:nvSpPr>
        <p:spPr bwMode="auto">
          <a:xfrm flipH="1" flipV="1">
            <a:off x="5292725" y="3598639"/>
            <a:ext cx="215900" cy="21431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3" name="Line 80"/>
          <p:cNvSpPr>
            <a:spLocks noChangeShapeType="1"/>
          </p:cNvSpPr>
          <p:nvPr/>
        </p:nvSpPr>
        <p:spPr bwMode="auto">
          <a:xfrm flipH="1" flipV="1">
            <a:off x="5795963" y="3238277"/>
            <a:ext cx="0" cy="2159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4" name="Line 81"/>
          <p:cNvSpPr>
            <a:spLocks noChangeShapeType="1"/>
          </p:cNvSpPr>
          <p:nvPr/>
        </p:nvSpPr>
        <p:spPr bwMode="auto">
          <a:xfrm flipH="1" flipV="1">
            <a:off x="7092950" y="3311302"/>
            <a:ext cx="0" cy="2159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5" name="Text Box 82"/>
          <p:cNvSpPr txBox="1">
            <a:spLocks noChangeArrowheads="1"/>
          </p:cNvSpPr>
          <p:nvPr/>
        </p:nvSpPr>
        <p:spPr bwMode="auto">
          <a:xfrm>
            <a:off x="5351463" y="3743102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46" name="Text Box 83"/>
          <p:cNvSpPr txBox="1">
            <a:spLocks noChangeArrowheads="1"/>
          </p:cNvSpPr>
          <p:nvPr/>
        </p:nvSpPr>
        <p:spPr bwMode="auto">
          <a:xfrm>
            <a:off x="6935788" y="3454177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47" name="Line 84"/>
          <p:cNvSpPr>
            <a:spLocks noChangeShapeType="1"/>
          </p:cNvSpPr>
          <p:nvPr/>
        </p:nvSpPr>
        <p:spPr bwMode="auto">
          <a:xfrm flipH="1" flipV="1">
            <a:off x="4643438" y="3527202"/>
            <a:ext cx="215900" cy="21431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8" name="Text Box 85"/>
          <p:cNvSpPr txBox="1">
            <a:spLocks noChangeArrowheads="1"/>
          </p:cNvSpPr>
          <p:nvPr/>
        </p:nvSpPr>
        <p:spPr bwMode="auto">
          <a:xfrm>
            <a:off x="3838575" y="4606702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49" name="Text Box 86"/>
          <p:cNvSpPr txBox="1">
            <a:spLocks noChangeArrowheads="1"/>
          </p:cNvSpPr>
          <p:nvPr/>
        </p:nvSpPr>
        <p:spPr bwMode="auto">
          <a:xfrm>
            <a:off x="4427538" y="3166839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50" name="Text Box 87"/>
          <p:cNvSpPr txBox="1">
            <a:spLocks noChangeArrowheads="1"/>
          </p:cNvSpPr>
          <p:nvPr/>
        </p:nvSpPr>
        <p:spPr bwMode="auto">
          <a:xfrm>
            <a:off x="5580063" y="2854102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51" name="Line 88"/>
          <p:cNvSpPr>
            <a:spLocks noChangeShapeType="1"/>
          </p:cNvSpPr>
          <p:nvPr/>
        </p:nvSpPr>
        <p:spPr bwMode="auto">
          <a:xfrm flipV="1">
            <a:off x="3132138" y="4319364"/>
            <a:ext cx="0" cy="287338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2" name="Text Box 89"/>
          <p:cNvSpPr txBox="1">
            <a:spLocks noChangeArrowheads="1"/>
          </p:cNvSpPr>
          <p:nvPr/>
        </p:nvSpPr>
        <p:spPr bwMode="auto">
          <a:xfrm>
            <a:off x="2916238" y="3933602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</a:p>
        </p:txBody>
      </p:sp>
      <p:sp>
        <p:nvSpPr>
          <p:cNvPr id="53" name="Oval 91"/>
          <p:cNvSpPr>
            <a:spLocks noChangeArrowheads="1"/>
          </p:cNvSpPr>
          <p:nvPr/>
        </p:nvSpPr>
        <p:spPr bwMode="auto">
          <a:xfrm>
            <a:off x="5508625" y="3662139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4" name="Text Box 92"/>
          <p:cNvSpPr txBox="1">
            <a:spLocks noChangeArrowheads="1"/>
          </p:cNvSpPr>
          <p:nvPr/>
        </p:nvSpPr>
        <p:spPr bwMode="auto">
          <a:xfrm>
            <a:off x="179512" y="1268760"/>
            <a:ext cx="7056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Гидрофильный полимер с реакционными </a:t>
            </a:r>
          </a:p>
          <a:p>
            <a:pPr marL="457200" indent="-457200"/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группами</a:t>
            </a: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en-US" sz="20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 </a:t>
            </a:r>
          </a:p>
        </p:txBody>
      </p:sp>
      <p:sp>
        <p:nvSpPr>
          <p:cNvPr id="55" name="Text Box 93"/>
          <p:cNvSpPr txBox="1">
            <a:spLocks noChangeArrowheads="1"/>
          </p:cNvSpPr>
          <p:nvPr/>
        </p:nvSpPr>
        <p:spPr bwMode="auto">
          <a:xfrm>
            <a:off x="179512" y="2021939"/>
            <a:ext cx="781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Ковалентное связывание </a:t>
            </a:r>
            <a:r>
              <a:rPr lang="ru-RU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биолигандов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создание </a:t>
            </a:r>
          </a:p>
          <a:p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ru-RU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мультифункционального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полимерного «вектора» </a:t>
            </a: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6" name="Text Box 67"/>
          <p:cNvSpPr txBox="1">
            <a:spLocks noChangeArrowheads="1"/>
          </p:cNvSpPr>
          <p:nvPr/>
        </p:nvSpPr>
        <p:spPr bwMode="auto">
          <a:xfrm>
            <a:off x="107504" y="260648"/>
            <a:ext cx="7992888" cy="11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36000" rIns="1800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КОНСТРУИРОВАНИЕ «УМНОЙ»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ПОВЕРХНОСТИ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37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500"/>
                            </p:stCondLst>
                            <p:childTnLst>
                              <p:par>
                                <p:cTn id="2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/>
      <p:bldP spid="34" grpId="1"/>
      <p:bldP spid="35" grpId="0" animBg="1"/>
      <p:bldP spid="35" grpId="1" animBg="1"/>
      <p:bldP spid="36" grpId="0"/>
      <p:bldP spid="36" grpId="1"/>
      <p:bldP spid="37" grpId="0"/>
      <p:bldP spid="37" grpId="1"/>
      <p:bldP spid="37" grpId="2"/>
      <p:bldP spid="38" grpId="0"/>
      <p:bldP spid="38" grpId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  <p:bldP spid="45" grpId="1"/>
      <p:bldP spid="46" grpId="0"/>
      <p:bldP spid="46" grpId="1"/>
      <p:bldP spid="47" grpId="0" animBg="1"/>
      <p:bldP spid="47" grpId="1" animBg="1"/>
      <p:bldP spid="48" grpId="0"/>
      <p:bldP spid="48" grpId="1"/>
      <p:bldP spid="49" grpId="0"/>
      <p:bldP spid="49" grpId="1"/>
      <p:bldP spid="49" grpId="2"/>
      <p:bldP spid="50" grpId="0"/>
      <p:bldP spid="50" grpId="1"/>
      <p:bldP spid="51" grpId="0" animBg="1"/>
      <p:bldP spid="51" grpId="1" animBg="1"/>
      <p:bldP spid="52" grpId="0"/>
      <p:bldP spid="52" grpId="1"/>
      <p:bldP spid="53" grpId="0" animBg="1"/>
      <p:bldP spid="54" grpId="0"/>
      <p:bldP spid="5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1A3A28E-F9DA-49F4-A9E4-FC18C94BC31A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" name="AutoShape 3"/>
          <p:cNvCxnSpPr>
            <a:cxnSpLocks noChangeShapeType="1"/>
          </p:cNvCxnSpPr>
          <p:nvPr/>
        </p:nvCxnSpPr>
        <p:spPr bwMode="auto">
          <a:xfrm flipV="1">
            <a:off x="1981200" y="3886200"/>
            <a:ext cx="5486400" cy="13716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rot="5400000" flipH="1">
            <a:off x="2324100" y="5067300"/>
            <a:ext cx="2286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 rot="16200000">
            <a:off x="3390900" y="4914900"/>
            <a:ext cx="2286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" name="AutoShape 6"/>
          <p:cNvCxnSpPr>
            <a:cxnSpLocks noChangeShapeType="1"/>
          </p:cNvCxnSpPr>
          <p:nvPr/>
        </p:nvCxnSpPr>
        <p:spPr bwMode="auto">
          <a:xfrm rot="10800000">
            <a:off x="4343400" y="4648200"/>
            <a:ext cx="304800" cy="76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AutoShape 7"/>
          <p:cNvCxnSpPr>
            <a:cxnSpLocks noChangeShapeType="1"/>
          </p:cNvCxnSpPr>
          <p:nvPr/>
        </p:nvCxnSpPr>
        <p:spPr bwMode="auto">
          <a:xfrm flipV="1">
            <a:off x="5715000" y="3124200"/>
            <a:ext cx="990600" cy="914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AutoShape 8"/>
          <p:cNvCxnSpPr>
            <a:cxnSpLocks noChangeShapeType="1"/>
          </p:cNvCxnSpPr>
          <p:nvPr/>
        </p:nvCxnSpPr>
        <p:spPr bwMode="auto">
          <a:xfrm rot="10800000" flipV="1">
            <a:off x="5868145" y="3942183"/>
            <a:ext cx="1219200" cy="11430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1" name="AutoShape 9"/>
          <p:cNvCxnSpPr>
            <a:cxnSpLocks noChangeShapeType="1"/>
          </p:cNvCxnSpPr>
          <p:nvPr/>
        </p:nvCxnSpPr>
        <p:spPr bwMode="auto">
          <a:xfrm rot="10800000">
            <a:off x="3810000" y="3429000"/>
            <a:ext cx="1143000" cy="9144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</p:cxnSp>
      <p:cxnSp>
        <p:nvCxnSpPr>
          <p:cNvPr id="12" name="AutoShape 10"/>
          <p:cNvCxnSpPr>
            <a:cxnSpLocks noChangeShapeType="1"/>
          </p:cNvCxnSpPr>
          <p:nvPr/>
        </p:nvCxnSpPr>
        <p:spPr bwMode="auto">
          <a:xfrm>
            <a:off x="3962400" y="5029200"/>
            <a:ext cx="3810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>
            <a:off x="5105400" y="3962400"/>
            <a:ext cx="304800" cy="152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" name="AutoShape 12"/>
          <p:cNvCxnSpPr>
            <a:cxnSpLocks noChangeShapeType="1"/>
          </p:cNvCxnSpPr>
          <p:nvPr/>
        </p:nvCxnSpPr>
        <p:spPr bwMode="auto">
          <a:xfrm rot="10800000">
            <a:off x="838200" y="4724400"/>
            <a:ext cx="1143000" cy="533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flipV="1">
            <a:off x="7467600" y="3429000"/>
            <a:ext cx="685800" cy="457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2133600" y="46482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ru-RU" sz="1200" b="0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343400" y="50292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6172200" y="2438400"/>
            <a:ext cx="381000" cy="381000"/>
          </a:xfrm>
          <a:prstGeom prst="ellipse">
            <a:avLst/>
          </a:prstGeom>
          <a:solidFill>
            <a:srgbClr val="00FF00">
              <a:alpha val="50195"/>
            </a:srgbClr>
          </a:solidFill>
          <a:ln w="952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505200" y="4724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4267200" y="4572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5029200" y="388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2" name="AutoShape 20"/>
          <p:cNvCxnSpPr>
            <a:cxnSpLocks noChangeShapeType="1"/>
          </p:cNvCxnSpPr>
          <p:nvPr/>
        </p:nvCxnSpPr>
        <p:spPr bwMode="auto">
          <a:xfrm rot="5400000" flipH="1">
            <a:off x="2178968" y="4237856"/>
            <a:ext cx="1219200" cy="6096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</p:cxnSp>
      <p:sp>
        <p:nvSpPr>
          <p:cNvPr id="23" name="Rectangle 34" descr="Гранит"/>
          <p:cNvSpPr>
            <a:spLocks noChangeArrowheads="1"/>
          </p:cNvSpPr>
          <p:nvPr/>
        </p:nvSpPr>
        <p:spPr bwMode="auto">
          <a:xfrm>
            <a:off x="1371600" y="5410200"/>
            <a:ext cx="6400800" cy="6858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БИОМАТЕРИАЛ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4" name="Oval 53"/>
          <p:cNvSpPr>
            <a:spLocks noChangeArrowheads="1"/>
          </p:cNvSpPr>
          <p:nvPr/>
        </p:nvSpPr>
        <p:spPr bwMode="auto">
          <a:xfrm>
            <a:off x="1600200" y="3200400"/>
            <a:ext cx="1295400" cy="6858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Oval 54"/>
          <p:cNvSpPr>
            <a:spLocks noChangeArrowheads="1"/>
          </p:cNvSpPr>
          <p:nvPr/>
        </p:nvSpPr>
        <p:spPr bwMode="auto">
          <a:xfrm rot="2333439">
            <a:off x="2971800" y="3810000"/>
            <a:ext cx="1295400" cy="6858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55"/>
          <p:cNvSpPr>
            <a:spLocks noChangeArrowheads="1"/>
          </p:cNvSpPr>
          <p:nvPr/>
        </p:nvSpPr>
        <p:spPr bwMode="auto">
          <a:xfrm>
            <a:off x="4495800" y="3048000"/>
            <a:ext cx="1295400" cy="685800"/>
          </a:xfrm>
          <a:prstGeom prst="ellipse">
            <a:avLst/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7" name="AutoShape 65"/>
          <p:cNvCxnSpPr>
            <a:cxnSpLocks noChangeShapeType="1"/>
          </p:cNvCxnSpPr>
          <p:nvPr/>
        </p:nvCxnSpPr>
        <p:spPr bwMode="auto">
          <a:xfrm rot="16200000">
            <a:off x="5372100" y="3086100"/>
            <a:ext cx="1295400" cy="6096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</p:cxnSp>
      <p:sp>
        <p:nvSpPr>
          <p:cNvPr id="28" name="Oval 66"/>
          <p:cNvSpPr>
            <a:spLocks noChangeArrowheads="1"/>
          </p:cNvSpPr>
          <p:nvPr/>
        </p:nvSpPr>
        <p:spPr bwMode="auto">
          <a:xfrm>
            <a:off x="6705600" y="28956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9" name="AutoShape 67"/>
          <p:cNvCxnSpPr>
            <a:cxnSpLocks noChangeShapeType="1"/>
          </p:cNvCxnSpPr>
          <p:nvPr/>
        </p:nvCxnSpPr>
        <p:spPr bwMode="auto">
          <a:xfrm flipV="1">
            <a:off x="5867400" y="3581400"/>
            <a:ext cx="1295400" cy="457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</p:spPr>
      </p:cxnSp>
      <p:sp>
        <p:nvSpPr>
          <p:cNvPr id="30" name="Oval 68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rgbClr val="00FF00">
              <a:alpha val="50195"/>
            </a:srgbClr>
          </a:solidFill>
          <a:ln w="952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69"/>
          <p:cNvSpPr>
            <a:spLocks noChangeArrowheads="1"/>
          </p:cNvSpPr>
          <p:nvPr/>
        </p:nvSpPr>
        <p:spPr bwMode="auto">
          <a:xfrm>
            <a:off x="3581400" y="4572000"/>
            <a:ext cx="228600" cy="152400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70"/>
          <p:cNvSpPr>
            <a:spLocks noChangeArrowheads="1"/>
          </p:cNvSpPr>
          <p:nvPr/>
        </p:nvSpPr>
        <p:spPr bwMode="auto">
          <a:xfrm rot="18815039">
            <a:off x="4114800" y="4419600"/>
            <a:ext cx="228600" cy="152400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Oval 71"/>
          <p:cNvSpPr>
            <a:spLocks noChangeArrowheads="1"/>
          </p:cNvSpPr>
          <p:nvPr/>
        </p:nvSpPr>
        <p:spPr bwMode="auto">
          <a:xfrm>
            <a:off x="4953000" y="3733800"/>
            <a:ext cx="228600" cy="152400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Text Box 67"/>
          <p:cNvSpPr txBox="1">
            <a:spLocks noChangeArrowheads="1"/>
          </p:cNvSpPr>
          <p:nvPr/>
        </p:nvSpPr>
        <p:spPr bwMode="auto">
          <a:xfrm>
            <a:off x="107504" y="332656"/>
            <a:ext cx="7776864" cy="11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36000" rIns="1800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КОНСТРУИРОВАНИЕ «УМНОЙ»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ПОВЕРХНОСТИ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6" name="Text Box 93"/>
          <p:cNvSpPr txBox="1">
            <a:spLocks noChangeArrowheads="1"/>
          </p:cNvSpPr>
          <p:nvPr/>
        </p:nvSpPr>
        <p:spPr bwMode="auto">
          <a:xfrm>
            <a:off x="179512" y="1484784"/>
            <a:ext cx="73448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3</a:t>
            </a: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Иммобилизация </a:t>
            </a:r>
            <a:r>
              <a:rPr lang="ru-RU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мультифункционального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«вектора» на поверхности биоматериала </a:t>
            </a: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38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26" grpId="0" animBg="1"/>
      <p:bldP spid="28" grpId="0" animBg="1"/>
      <p:bldP spid="28" grpId="1" animBg="1"/>
      <p:bldP spid="30" grpId="0" animBg="1"/>
      <p:bldP spid="31" grpId="0" animBg="1"/>
      <p:bldP spid="32" grpId="0" animBg="1"/>
      <p:bldP spid="33" grpId="0" animBg="1"/>
      <p:bldP spid="35" grpId="0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1FB2205E-F414-4674-B6BD-A61DB3AE1F21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196752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16632"/>
            <a:ext cx="6624736" cy="5039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</a:rPr>
              <a:t>Выбор гидрофильного полимера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</a:rPr>
              <a:t>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42988" y="1325340"/>
            <a:ext cx="3817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Биосовместимость</a:t>
            </a:r>
            <a:endParaRPr lang="en-US" sz="24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0113" y="2333402"/>
            <a:ext cx="741630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Контролируемая молекулярная масса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для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недеградируемых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макромолекул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[10 – 30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])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0112" y="3398615"/>
            <a:ext cx="74883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Способность к связыванию</a:t>
            </a:r>
            <a:endParaRPr lang="en-US" sz="24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Ковалентное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Специальные реакционные группы или концевая функциональность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Адсорбция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Специальные блоки или удовлетворительные адсорбционные свойства цепи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00113" y="5051207"/>
            <a:ext cx="7776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Контролируемое количество реакционно-способных групп</a:t>
            </a:r>
            <a:endParaRPr lang="en-US" sz="2400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79388" y="1398365"/>
            <a:ext cx="433403" cy="360362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79388" y="2414365"/>
            <a:ext cx="433403" cy="360362"/>
          </a:xfrm>
          <a:prstGeom prst="irregularSeal1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79388" y="5140896"/>
            <a:ext cx="433403" cy="360362"/>
          </a:xfrm>
          <a:prstGeom prst="irregularSeal1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179388" y="3485927"/>
            <a:ext cx="433403" cy="360363"/>
          </a:xfrm>
          <a:prstGeom prst="irregularSeal1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39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1E01038-7483-4423-AA26-463AEFC54CF4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5816" y="305361"/>
            <a:ext cx="7778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Твердофазные аффинные процессы:</a:t>
            </a:r>
            <a:r>
              <a:rPr lang="en-US" sz="40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9200" y="1887538"/>
            <a:ext cx="6934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  <a:defRPr/>
            </a:pPr>
            <a:r>
              <a:rPr lang="ru-RU" sz="24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Требуемая морфология сорбента: объем пор </a:t>
            </a:r>
            <a:r>
              <a:rPr lang="en-GB" sz="24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/</a:t>
            </a:r>
            <a:r>
              <a:rPr lang="ru-RU" sz="24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 площадь поверхности пор</a:t>
            </a:r>
          </a:p>
          <a:p>
            <a:pPr marL="457200" indent="-457200">
              <a:defRPr/>
            </a:pPr>
            <a:endParaRPr lang="en-US" sz="24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ru-RU" sz="24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Доступность </a:t>
            </a:r>
            <a:r>
              <a:rPr lang="ru-RU" sz="2400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внутрипоровой</a:t>
            </a:r>
            <a:r>
              <a:rPr lang="ru-RU" sz="24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 поверхности</a:t>
            </a:r>
            <a:endParaRPr lang="en-US" sz="24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  <a:defRPr/>
            </a:pPr>
            <a:endParaRPr lang="en-US" sz="24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ru-RU" sz="24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Адсорбционная емкость</a:t>
            </a:r>
            <a:endParaRPr lang="en-US" sz="24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  <a:defRPr/>
            </a:pPr>
            <a:endParaRPr lang="en-US" sz="24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cs typeface="Times New Roman" pitchFamily="18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ru-RU" sz="24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Оперативное время</a:t>
            </a:r>
            <a:r>
              <a:rPr lang="en-US" sz="2400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F7BFD60-A1E6-4EA2-AC2E-BEB79DEAC0F1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Полимеры МА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412776"/>
            <a:ext cx="7435891" cy="48965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3172" y="44624"/>
            <a:ext cx="698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Синтез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гидрофильного 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полимера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804248" y="1844824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пМАГ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40139" y="4941168"/>
            <a:ext cx="784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пМВА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58880" y="6304235"/>
            <a:ext cx="2133600" cy="365125"/>
          </a:xfrm>
        </p:spPr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40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3C728357-476B-42C0-8E8F-0EE14916D4A1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1520" y="188640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ФУНКЦИОНАЛЬНЫЕ ЛИГАНДЫ</a:t>
            </a:r>
            <a:r>
              <a:rPr lang="ru-RU" sz="40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en-US" sz="40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7584" y="930206"/>
            <a:ext cx="6399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Неспецифические </a:t>
            </a:r>
            <a:r>
              <a:rPr lang="ru-RU" sz="16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адгезионные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мотивы (поли</a:t>
            </a: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-L-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лизин</a:t>
            </a: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  <a:endParaRPr lang="en-US" sz="1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14388" y="1434262"/>
            <a:ext cx="6920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Специфические </a:t>
            </a:r>
            <a:r>
              <a:rPr lang="ru-RU" sz="16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лиганды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клеточной адгезии</a:t>
            </a: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RGD-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пептиды</a:t>
            </a: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  <a:endParaRPr lang="en-US" sz="1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92163" y="1938318"/>
            <a:ext cx="56188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Фактор роста и дифференциации клеток</a:t>
            </a: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(BMP-2)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60363" y="908968"/>
            <a:ext cx="32385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360363" y="1413024"/>
            <a:ext cx="32385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360363" y="1917080"/>
            <a:ext cx="32385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3" name="Picture 2" descr="идея рабо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627243"/>
            <a:ext cx="6120680" cy="36820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41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42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эксп с латек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6480719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1520" y="188640"/>
            <a:ext cx="871296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ФУНКЦИОНАЛЬНЫЕ ЛИГАНДЫ: </a:t>
            </a:r>
            <a:r>
              <a:rPr lang="ru-RU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модель взаимодействия </a:t>
            </a:r>
            <a:r>
              <a:rPr lang="ru-RU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клетка-скаффолд</a:t>
            </a:r>
            <a:endParaRPr lang="en-US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EA92683-FC4F-4FF5-9596-1264E4FB6C1D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TRIPLE CO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889" y="1839358"/>
            <a:ext cx="7561535" cy="44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389" y="260648"/>
            <a:ext cx="73449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Step-by-step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синтез полимерного вектора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43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0DA79E8A-250A-4A7D-BD00-E09A90377DD4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6" descr="sponceram_strukt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703513"/>
            <a:ext cx="374491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7" descr="remcero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703513"/>
            <a:ext cx="360045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377369"/>
            <a:ext cx="78495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минеральные поддерживающие среды</a:t>
            </a:r>
            <a:endParaRPr lang="en-US" sz="4000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95736" y="2055813"/>
            <a:ext cx="4825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Sponceram</a:t>
            </a:r>
            <a:r>
              <a:rPr lang="en-US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</a:t>
            </a:r>
            <a:r>
              <a:rPr lang="en-GB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Zellwerk</a:t>
            </a:r>
            <a:r>
              <a:rPr lang="en-GB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Times New Roman" pitchFamily="18" charset="0"/>
              </a:rPr>
              <a:t> GmbH, Germany)</a:t>
            </a:r>
            <a:r>
              <a:rPr lang="ru-RU" b="1" cap="all" dirty="0">
                <a:latin typeface="Trebuchet MS" pitchFamily="34" charset="0"/>
              </a:rPr>
              <a:t>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44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86D844A8-971A-46D9-84EF-65E0650203BE}" type="datetime1">
              <a:rPr lang="ru-RU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96" y="1196752"/>
            <a:ext cx="7072140" cy="411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7714" y="279400"/>
            <a:ext cx="85892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Эксперименты в </a:t>
            </a:r>
            <a:r>
              <a:rPr lang="ru-RU" sz="4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биореакторе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5506779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Реактор </a:t>
            </a: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для динамического культивирования</a:t>
            </a:r>
          </a:p>
          <a:p>
            <a:pPr algn="ctr"/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клеток с образованием тканевой 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структуры</a:t>
            </a:r>
            <a:endParaRPr lang="ru-RU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45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87C07FE3-39DD-4D88-B95A-F9711FEA57CE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Picture 9" descr="PC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400" y="2090769"/>
            <a:ext cx="6408960" cy="371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-93795" y="332656"/>
            <a:ext cx="90582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ПЦР Анализ белков – маркеров </a:t>
            </a:r>
            <a:r>
              <a:rPr lang="ru-RU" sz="4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остеогенезиса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ru-RU" sz="40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87048" y="5949950"/>
            <a:ext cx="74254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Данные, предоставленные</a:t>
            </a: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S. </a:t>
            </a:r>
            <a:r>
              <a:rPr lang="en-US" sz="16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Roeker</a:t>
            </a:r>
            <a:r>
              <a:rPr lang="en-US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&amp; C. Casper (ITC UH, Hanover)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46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565DFBE-2C2B-4597-B5EC-79615679B9D4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47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 descr="j04369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9734" y="79354"/>
            <a:ext cx="1214447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 Box 6"/>
          <p:cNvSpPr txBox="1">
            <a:spLocks noChangeArrowheads="1"/>
          </p:cNvSpPr>
          <p:nvPr/>
        </p:nvSpPr>
        <p:spPr>
          <a:xfrm>
            <a:off x="323528" y="341437"/>
            <a:ext cx="7632650" cy="11433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0302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Чип-анализ </a:t>
            </a:r>
            <a:r>
              <a:rPr kumimoji="0" lang="ru-RU" sz="4000" b="1" i="0" u="none" strike="noStrike" kern="1200" cap="all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остеопонтина</a:t>
            </a:r>
            <a:endParaRPr kumimoji="0" lang="ru-RU" sz="4000" b="1" i="0" u="none" strike="noStrike" kern="1200" cap="all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3635375" y="1700213"/>
            <a:ext cx="5256213" cy="1730375"/>
            <a:chOff x="884" y="1031"/>
            <a:chExt cx="4001" cy="1363"/>
          </a:xfrm>
        </p:grpSpPr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 rot="-5400000">
              <a:off x="2664" y="1086"/>
              <a:ext cx="78" cy="437"/>
            </a:xfrm>
            <a:prstGeom prst="downArrow">
              <a:avLst>
                <a:gd name="adj1" fmla="val 50000"/>
                <a:gd name="adj2" fmla="val 140064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ru-RU" cap="all">
                <a:latin typeface="Trebuchet MS" pitchFamily="34" charset="0"/>
              </a:endParaRPr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2694" y="1109"/>
              <a:ext cx="81" cy="79"/>
            </a:xfrm>
            <a:prstGeom prst="star16">
              <a:avLst>
                <a:gd name="adj" fmla="val 37500"/>
              </a:avLst>
            </a:prstGeom>
            <a:solidFill>
              <a:srgbClr val="FF0066"/>
            </a:soli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endParaRPr lang="ru-RU" cap="all">
                <a:latin typeface="Trebuchet MS" pitchFamily="34" charset="0"/>
              </a:endParaRPr>
            </a:p>
          </p:txBody>
        </p:sp>
        <p:sp>
          <p:nvSpPr>
            <p:cNvPr id="21" name="AutoShape 11"/>
            <p:cNvSpPr>
              <a:spLocks noChangeArrowheads="1"/>
            </p:cNvSpPr>
            <p:nvPr/>
          </p:nvSpPr>
          <p:spPr bwMode="auto">
            <a:xfrm>
              <a:off x="4594" y="1109"/>
              <a:ext cx="146" cy="157"/>
            </a:xfrm>
            <a:custGeom>
              <a:avLst/>
              <a:gdLst>
                <a:gd name="T0" fmla="*/ 73 w 21600"/>
                <a:gd name="T1" fmla="*/ 0 h 21600"/>
                <a:gd name="T2" fmla="*/ 18 w 21600"/>
                <a:gd name="T3" fmla="*/ 79 h 21600"/>
                <a:gd name="T4" fmla="*/ 73 w 21600"/>
                <a:gd name="T5" fmla="*/ 39 h 21600"/>
                <a:gd name="T6" fmla="*/ 128 w 21600"/>
                <a:gd name="T7" fmla="*/ 7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cap="all">
                <a:latin typeface="Trebuchet MS" pitchFamily="34" charset="0"/>
              </a:endParaRPr>
            </a:p>
          </p:txBody>
        </p:sp>
        <p:graphicFrame>
          <p:nvGraphicFramePr>
            <p:cNvPr id="22" name="Object 12"/>
            <p:cNvGraphicFramePr>
              <a:graphicFrameLocks noChangeAspect="1"/>
            </p:cNvGraphicFramePr>
            <p:nvPr/>
          </p:nvGraphicFramePr>
          <p:xfrm>
            <a:off x="2954" y="1773"/>
            <a:ext cx="258" cy="207"/>
          </p:xfrm>
          <a:graphic>
            <a:graphicData uri="http://schemas.openxmlformats.org/presentationml/2006/ole">
              <p:oleObj spid="_x0000_s130061" name="CS ChemDraw Drawing" r:id="rId5" imgW="407160" imgH="307800" progId="">
                <p:embed/>
              </p:oleObj>
            </a:graphicData>
          </a:graphic>
        </p:graphicFrame>
        <p:grpSp>
          <p:nvGrpSpPr>
            <p:cNvPr id="23" name="Group 13"/>
            <p:cNvGrpSpPr>
              <a:grpSpLocks/>
            </p:cNvGrpSpPr>
            <p:nvPr/>
          </p:nvGrpSpPr>
          <p:grpSpPr bwMode="auto">
            <a:xfrm>
              <a:off x="884" y="1031"/>
              <a:ext cx="1673" cy="549"/>
              <a:chOff x="261" y="5274"/>
              <a:chExt cx="4140" cy="1260"/>
            </a:xfrm>
          </p:grpSpPr>
          <p:sp>
            <p:nvSpPr>
              <p:cNvPr id="61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261" y="5274"/>
                <a:ext cx="4140" cy="1260"/>
              </a:xfrm>
              <a:prstGeom prst="cube">
                <a:avLst>
                  <a:gd name="adj" fmla="val 80556"/>
                </a:avLst>
              </a:prstGeom>
              <a:blipFill dpi="0" rotWithShape="1">
                <a:blip r:embed="rId6" cstate="print">
                  <a:alphaModFix amt="43000"/>
                </a:blip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62" name="AutoShape 15"/>
              <p:cNvSpPr>
                <a:spLocks noChangeArrowheads="1"/>
              </p:cNvSpPr>
              <p:nvPr/>
            </p:nvSpPr>
            <p:spPr bwMode="auto">
              <a:xfrm>
                <a:off x="624" y="5454"/>
                <a:ext cx="3420" cy="720"/>
              </a:xfrm>
              <a:prstGeom prst="parallelogram">
                <a:avLst>
                  <a:gd name="adj" fmla="val 102499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63" name="AutoShape 16"/>
              <p:cNvSpPr>
                <a:spLocks noChangeArrowheads="1"/>
              </p:cNvSpPr>
              <p:nvPr/>
            </p:nvSpPr>
            <p:spPr bwMode="auto">
              <a:xfrm rot="5400000">
                <a:off x="1712" y="544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64" name="AutoShape 17"/>
              <p:cNvSpPr>
                <a:spLocks noChangeArrowheads="1"/>
              </p:cNvSpPr>
              <p:nvPr/>
            </p:nvSpPr>
            <p:spPr bwMode="auto">
              <a:xfrm rot="5400000">
                <a:off x="1172" y="580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65" name="AutoShape 18"/>
              <p:cNvSpPr>
                <a:spLocks noChangeArrowheads="1"/>
              </p:cNvSpPr>
              <p:nvPr/>
            </p:nvSpPr>
            <p:spPr bwMode="auto">
              <a:xfrm rot="5400000">
                <a:off x="1892" y="580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66" name="AutoShape 19"/>
              <p:cNvSpPr>
                <a:spLocks noChangeArrowheads="1"/>
              </p:cNvSpPr>
              <p:nvPr/>
            </p:nvSpPr>
            <p:spPr bwMode="auto">
              <a:xfrm rot="5400000">
                <a:off x="2432" y="544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67" name="AutoShape 20"/>
              <p:cNvSpPr>
                <a:spLocks noChangeArrowheads="1"/>
              </p:cNvSpPr>
              <p:nvPr/>
            </p:nvSpPr>
            <p:spPr bwMode="auto">
              <a:xfrm rot="5400000">
                <a:off x="2612" y="580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68" name="AutoShape 21"/>
              <p:cNvSpPr>
                <a:spLocks noChangeArrowheads="1"/>
              </p:cNvSpPr>
              <p:nvPr/>
            </p:nvSpPr>
            <p:spPr bwMode="auto">
              <a:xfrm rot="5400000">
                <a:off x="3152" y="544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</p:grpSp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2848" y="1031"/>
              <a:ext cx="1673" cy="549"/>
              <a:chOff x="78" y="7074"/>
              <a:chExt cx="4140" cy="1260"/>
            </a:xfrm>
          </p:grpSpPr>
          <p:sp>
            <p:nvSpPr>
              <p:cNvPr id="47" name="AutoShape 23" descr="Водяные капли"/>
              <p:cNvSpPr>
                <a:spLocks noChangeArrowheads="1"/>
              </p:cNvSpPr>
              <p:nvPr/>
            </p:nvSpPr>
            <p:spPr bwMode="auto">
              <a:xfrm>
                <a:off x="78" y="7074"/>
                <a:ext cx="4140" cy="1260"/>
              </a:xfrm>
              <a:prstGeom prst="cube">
                <a:avLst>
                  <a:gd name="adj" fmla="val 80556"/>
                </a:avLst>
              </a:prstGeom>
              <a:blipFill dpi="0" rotWithShape="1">
                <a:blip r:embed="rId6" cstate="print">
                  <a:alphaModFix amt="43000"/>
                </a:blip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48" name="AutoShape 24"/>
              <p:cNvSpPr>
                <a:spLocks noChangeArrowheads="1"/>
              </p:cNvSpPr>
              <p:nvPr/>
            </p:nvSpPr>
            <p:spPr bwMode="auto">
              <a:xfrm>
                <a:off x="441" y="7254"/>
                <a:ext cx="3420" cy="720"/>
              </a:xfrm>
              <a:prstGeom prst="parallelogram">
                <a:avLst>
                  <a:gd name="adj" fmla="val 102499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49" name="AutoShape 25"/>
              <p:cNvSpPr>
                <a:spLocks noChangeArrowheads="1"/>
              </p:cNvSpPr>
              <p:nvPr/>
            </p:nvSpPr>
            <p:spPr bwMode="auto">
              <a:xfrm rot="5400000">
                <a:off x="2993" y="724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0" name="AutoShape 26"/>
              <p:cNvSpPr>
                <a:spLocks noChangeArrowheads="1"/>
              </p:cNvSpPr>
              <p:nvPr/>
            </p:nvSpPr>
            <p:spPr bwMode="auto">
              <a:xfrm>
                <a:off x="2982" y="7074"/>
                <a:ext cx="201" cy="180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63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1" name="AutoShape 27"/>
              <p:cNvSpPr>
                <a:spLocks noChangeArrowheads="1"/>
              </p:cNvSpPr>
              <p:nvPr/>
            </p:nvSpPr>
            <p:spPr bwMode="auto">
              <a:xfrm rot="5400000">
                <a:off x="1892" y="760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2" name="AutoShape 28"/>
              <p:cNvSpPr>
                <a:spLocks noChangeArrowheads="1"/>
              </p:cNvSpPr>
              <p:nvPr/>
            </p:nvSpPr>
            <p:spPr bwMode="auto">
              <a:xfrm>
                <a:off x="1881" y="7434"/>
                <a:ext cx="201" cy="180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63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3" name="AutoShape 29"/>
              <p:cNvSpPr>
                <a:spLocks noChangeArrowheads="1"/>
              </p:cNvSpPr>
              <p:nvPr/>
            </p:nvSpPr>
            <p:spPr bwMode="auto">
              <a:xfrm rot="5400000">
                <a:off x="1172" y="760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4" name="AutoShape 30"/>
              <p:cNvSpPr>
                <a:spLocks noChangeArrowheads="1"/>
              </p:cNvSpPr>
              <p:nvPr/>
            </p:nvSpPr>
            <p:spPr bwMode="auto">
              <a:xfrm>
                <a:off x="1161" y="7434"/>
                <a:ext cx="201" cy="180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63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5" name="AutoShape 31"/>
              <p:cNvSpPr>
                <a:spLocks noChangeArrowheads="1"/>
              </p:cNvSpPr>
              <p:nvPr/>
            </p:nvSpPr>
            <p:spPr bwMode="auto">
              <a:xfrm rot="5400000">
                <a:off x="2273" y="724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6" name="AutoShape 32"/>
              <p:cNvSpPr>
                <a:spLocks noChangeArrowheads="1"/>
              </p:cNvSpPr>
              <p:nvPr/>
            </p:nvSpPr>
            <p:spPr bwMode="auto">
              <a:xfrm>
                <a:off x="2262" y="7074"/>
                <a:ext cx="201" cy="180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63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7" name="AutoShape 33"/>
              <p:cNvSpPr>
                <a:spLocks noChangeArrowheads="1"/>
              </p:cNvSpPr>
              <p:nvPr/>
            </p:nvSpPr>
            <p:spPr bwMode="auto">
              <a:xfrm rot="5400000">
                <a:off x="1553" y="724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8" name="AutoShape 34"/>
              <p:cNvSpPr>
                <a:spLocks noChangeArrowheads="1"/>
              </p:cNvSpPr>
              <p:nvPr/>
            </p:nvSpPr>
            <p:spPr bwMode="auto">
              <a:xfrm>
                <a:off x="1542" y="7074"/>
                <a:ext cx="201" cy="180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63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59" name="AutoShape 35"/>
              <p:cNvSpPr>
                <a:spLocks noChangeArrowheads="1"/>
              </p:cNvSpPr>
              <p:nvPr/>
            </p:nvSpPr>
            <p:spPr bwMode="auto">
              <a:xfrm rot="5400000">
                <a:off x="2633" y="7603"/>
                <a:ext cx="180" cy="201"/>
              </a:xfrm>
              <a:prstGeom prst="chevron">
                <a:avLst>
                  <a:gd name="adj" fmla="val 23676"/>
                </a:avLst>
              </a:prstGeom>
              <a:solidFill>
                <a:srgbClr val="008000"/>
              </a:soli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ot="10800000" vert="eaVert" lIns="91376" tIns="45689" rIns="91376" bIns="45689" anchor="ctr"/>
              <a:lstStyle/>
              <a:p>
                <a:pPr algn="ctr"/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60" name="AutoShape 36"/>
              <p:cNvSpPr>
                <a:spLocks noChangeArrowheads="1"/>
              </p:cNvSpPr>
              <p:nvPr/>
            </p:nvSpPr>
            <p:spPr bwMode="auto">
              <a:xfrm>
                <a:off x="2622" y="7434"/>
                <a:ext cx="201" cy="180"/>
              </a:xfrm>
              <a:prstGeom prst="star16">
                <a:avLst>
                  <a:gd name="adj" fmla="val 37500"/>
                </a:avLst>
              </a:prstGeom>
              <a:solidFill>
                <a:srgbClr val="FF0066"/>
              </a:solidFill>
              <a:ln w="63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</p:grpSp>
        <p:grpSp>
          <p:nvGrpSpPr>
            <p:cNvPr id="25" name="Group 37"/>
            <p:cNvGrpSpPr>
              <a:grpSpLocks/>
            </p:cNvGrpSpPr>
            <p:nvPr/>
          </p:nvGrpSpPr>
          <p:grpSpPr bwMode="auto">
            <a:xfrm>
              <a:off x="1175" y="1773"/>
              <a:ext cx="1673" cy="621"/>
              <a:chOff x="-282" y="8708"/>
              <a:chExt cx="4140" cy="1426"/>
            </a:xfrm>
          </p:grpSpPr>
          <p:sp>
            <p:nvSpPr>
              <p:cNvPr id="39" name="AutoShape 38" descr="Водяные капли"/>
              <p:cNvSpPr>
                <a:spLocks noChangeArrowheads="1"/>
              </p:cNvSpPr>
              <p:nvPr/>
            </p:nvSpPr>
            <p:spPr bwMode="auto">
              <a:xfrm>
                <a:off x="-282" y="8874"/>
                <a:ext cx="4140" cy="1260"/>
              </a:xfrm>
              <a:prstGeom prst="cube">
                <a:avLst>
                  <a:gd name="adj" fmla="val 80556"/>
                </a:avLst>
              </a:prstGeom>
              <a:blipFill dpi="0" rotWithShape="1">
                <a:blip r:embed="rId6" cstate="print">
                  <a:alphaModFix amt="43000"/>
                </a:blip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40" name="AutoShape 39"/>
              <p:cNvSpPr>
                <a:spLocks noChangeArrowheads="1"/>
              </p:cNvSpPr>
              <p:nvPr/>
            </p:nvSpPr>
            <p:spPr bwMode="auto">
              <a:xfrm>
                <a:off x="81" y="9054"/>
                <a:ext cx="3420" cy="720"/>
              </a:xfrm>
              <a:prstGeom prst="parallelogram">
                <a:avLst>
                  <a:gd name="adj" fmla="val 102499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graphicFrame>
            <p:nvGraphicFramePr>
              <p:cNvPr id="41" name="Object 40"/>
              <p:cNvGraphicFramePr>
                <a:graphicFrameLocks noChangeAspect="1"/>
              </p:cNvGraphicFramePr>
              <p:nvPr/>
            </p:nvGraphicFramePr>
            <p:xfrm>
              <a:off x="1701" y="8708"/>
              <a:ext cx="598" cy="734"/>
            </p:xfrm>
            <a:graphic>
              <a:graphicData uri="http://schemas.openxmlformats.org/presentationml/2006/ole">
                <p:oleObj spid="_x0000_s130062" name="CS ChemDraw Drawing" r:id="rId7" imgW="381240" imgH="470160" progId="">
                  <p:embed/>
                </p:oleObj>
              </a:graphicData>
            </a:graphic>
          </p:graphicFrame>
          <p:graphicFrame>
            <p:nvGraphicFramePr>
              <p:cNvPr id="42" name="Object 41"/>
              <p:cNvGraphicFramePr>
                <a:graphicFrameLocks noChangeAspect="1"/>
              </p:cNvGraphicFramePr>
              <p:nvPr/>
            </p:nvGraphicFramePr>
            <p:xfrm>
              <a:off x="441" y="9054"/>
              <a:ext cx="598" cy="734"/>
            </p:xfrm>
            <a:graphic>
              <a:graphicData uri="http://schemas.openxmlformats.org/presentationml/2006/ole">
                <p:oleObj spid="_x0000_s130063" name="CS ChemDraw Drawing" r:id="rId8" imgW="381240" imgH="470160" progId="">
                  <p:embed/>
                </p:oleObj>
              </a:graphicData>
            </a:graphic>
          </p:graphicFrame>
          <p:graphicFrame>
            <p:nvGraphicFramePr>
              <p:cNvPr id="43" name="Object 42"/>
              <p:cNvGraphicFramePr>
                <a:graphicFrameLocks noChangeAspect="1"/>
              </p:cNvGraphicFramePr>
              <p:nvPr/>
            </p:nvGraphicFramePr>
            <p:xfrm>
              <a:off x="923" y="8714"/>
              <a:ext cx="598" cy="734"/>
            </p:xfrm>
            <a:graphic>
              <a:graphicData uri="http://schemas.openxmlformats.org/presentationml/2006/ole">
                <p:oleObj spid="_x0000_s130064" name="CS ChemDraw Drawing" r:id="rId9" imgW="381240" imgH="470160" progId="">
                  <p:embed/>
                </p:oleObj>
              </a:graphicData>
            </a:graphic>
          </p:graphicFrame>
          <p:graphicFrame>
            <p:nvGraphicFramePr>
              <p:cNvPr id="44" name="Object 43"/>
              <p:cNvGraphicFramePr>
                <a:graphicFrameLocks noChangeAspect="1"/>
              </p:cNvGraphicFramePr>
              <p:nvPr/>
            </p:nvGraphicFramePr>
            <p:xfrm>
              <a:off x="2723" y="8708"/>
              <a:ext cx="598" cy="734"/>
            </p:xfrm>
            <a:graphic>
              <a:graphicData uri="http://schemas.openxmlformats.org/presentationml/2006/ole">
                <p:oleObj spid="_x0000_s130065" name="CS ChemDraw Drawing" r:id="rId10" imgW="381240" imgH="470160" progId="">
                  <p:embed/>
                </p:oleObj>
              </a:graphicData>
            </a:graphic>
          </p:graphicFrame>
          <p:graphicFrame>
            <p:nvGraphicFramePr>
              <p:cNvPr id="45" name="Object 44"/>
              <p:cNvGraphicFramePr>
                <a:graphicFrameLocks noChangeAspect="1"/>
              </p:cNvGraphicFramePr>
              <p:nvPr/>
            </p:nvGraphicFramePr>
            <p:xfrm>
              <a:off x="1283" y="9054"/>
              <a:ext cx="598" cy="734"/>
            </p:xfrm>
            <a:graphic>
              <a:graphicData uri="http://schemas.openxmlformats.org/presentationml/2006/ole">
                <p:oleObj spid="_x0000_s130066" name="CS ChemDraw Drawing" r:id="rId11" imgW="381240" imgH="470160" progId="">
                  <p:embed/>
                </p:oleObj>
              </a:graphicData>
            </a:graphic>
          </p:graphicFrame>
          <p:graphicFrame>
            <p:nvGraphicFramePr>
              <p:cNvPr id="46" name="Object 45"/>
              <p:cNvGraphicFramePr>
                <a:graphicFrameLocks noChangeAspect="1"/>
              </p:cNvGraphicFramePr>
              <p:nvPr/>
            </p:nvGraphicFramePr>
            <p:xfrm>
              <a:off x="2241" y="9068"/>
              <a:ext cx="598" cy="734"/>
            </p:xfrm>
            <a:graphic>
              <a:graphicData uri="http://schemas.openxmlformats.org/presentationml/2006/ole">
                <p:oleObj spid="_x0000_s130067" name="CS ChemDraw Drawing" r:id="rId12" imgW="381240" imgH="470160" progId="">
                  <p:embed/>
                </p:oleObj>
              </a:graphicData>
            </a:graphic>
          </p:graphicFrame>
        </p:grpSp>
        <p:grpSp>
          <p:nvGrpSpPr>
            <p:cNvPr id="26" name="Group 46"/>
            <p:cNvGrpSpPr>
              <a:grpSpLocks/>
            </p:cNvGrpSpPr>
            <p:nvPr/>
          </p:nvGrpSpPr>
          <p:grpSpPr bwMode="auto">
            <a:xfrm>
              <a:off x="3139" y="1616"/>
              <a:ext cx="1673" cy="775"/>
              <a:chOff x="78" y="10154"/>
              <a:chExt cx="4140" cy="1780"/>
            </a:xfrm>
          </p:grpSpPr>
          <p:sp>
            <p:nvSpPr>
              <p:cNvPr id="31" name="AutoShape 47" descr="Водяные капли"/>
              <p:cNvSpPr>
                <a:spLocks noChangeArrowheads="1"/>
              </p:cNvSpPr>
              <p:nvPr/>
            </p:nvSpPr>
            <p:spPr bwMode="auto">
              <a:xfrm>
                <a:off x="78" y="10674"/>
                <a:ext cx="4140" cy="1260"/>
              </a:xfrm>
              <a:prstGeom prst="cube">
                <a:avLst>
                  <a:gd name="adj" fmla="val 80556"/>
                </a:avLst>
              </a:prstGeom>
              <a:blipFill dpi="0" rotWithShape="1">
                <a:blip r:embed="rId6" cstate="print">
                  <a:alphaModFix amt="43000"/>
                </a:blip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sp>
            <p:nvSpPr>
              <p:cNvPr id="32" name="AutoShape 48"/>
              <p:cNvSpPr>
                <a:spLocks noChangeArrowheads="1"/>
              </p:cNvSpPr>
              <p:nvPr/>
            </p:nvSpPr>
            <p:spPr bwMode="auto">
              <a:xfrm>
                <a:off x="441" y="10854"/>
                <a:ext cx="3420" cy="720"/>
              </a:xfrm>
              <a:prstGeom prst="parallelogram">
                <a:avLst>
                  <a:gd name="adj" fmla="val 102499"/>
                </a:avLst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cap="all">
                  <a:latin typeface="Trebuchet MS" pitchFamily="34" charset="0"/>
                </a:endParaRPr>
              </a:p>
            </p:txBody>
          </p:sp>
          <p:graphicFrame>
            <p:nvGraphicFramePr>
              <p:cNvPr id="33" name="Object 49"/>
              <p:cNvGraphicFramePr>
                <a:graphicFrameLocks noChangeAspect="1"/>
              </p:cNvGraphicFramePr>
              <p:nvPr/>
            </p:nvGraphicFramePr>
            <p:xfrm>
              <a:off x="1259" y="10154"/>
              <a:ext cx="802" cy="1100"/>
            </p:xfrm>
            <a:graphic>
              <a:graphicData uri="http://schemas.openxmlformats.org/presentationml/2006/ole">
                <p:oleObj spid="_x0000_s130068" name="CS ChemDraw Drawing" r:id="rId13" imgW="514800" imgH="701280" progId="">
                  <p:embed/>
                </p:oleObj>
              </a:graphicData>
            </a:graphic>
          </p:graphicFrame>
          <p:graphicFrame>
            <p:nvGraphicFramePr>
              <p:cNvPr id="34" name="Object 50"/>
              <p:cNvGraphicFramePr>
                <a:graphicFrameLocks noChangeAspect="1"/>
              </p:cNvGraphicFramePr>
              <p:nvPr/>
            </p:nvGraphicFramePr>
            <p:xfrm>
              <a:off x="602" y="10505"/>
              <a:ext cx="802" cy="1100"/>
            </p:xfrm>
            <a:graphic>
              <a:graphicData uri="http://schemas.openxmlformats.org/presentationml/2006/ole">
                <p:oleObj spid="_x0000_s130069" name="CS ChemDraw Drawing" r:id="rId14" imgW="514800" imgH="701280" progId="">
                  <p:embed/>
                </p:oleObj>
              </a:graphicData>
            </a:graphic>
          </p:graphicFrame>
          <p:graphicFrame>
            <p:nvGraphicFramePr>
              <p:cNvPr id="35" name="Object 51"/>
              <p:cNvGraphicFramePr>
                <a:graphicFrameLocks noChangeAspect="1"/>
              </p:cNvGraphicFramePr>
              <p:nvPr/>
            </p:nvGraphicFramePr>
            <p:xfrm>
              <a:off x="2159" y="10154"/>
              <a:ext cx="802" cy="1100"/>
            </p:xfrm>
            <a:graphic>
              <a:graphicData uri="http://schemas.openxmlformats.org/presentationml/2006/ole">
                <p:oleObj spid="_x0000_s130070" name="CS ChemDraw Drawing" r:id="rId15" imgW="514800" imgH="701280" progId="">
                  <p:embed/>
                </p:oleObj>
              </a:graphicData>
            </a:graphic>
          </p:graphicFrame>
          <p:graphicFrame>
            <p:nvGraphicFramePr>
              <p:cNvPr id="36" name="Object 52"/>
              <p:cNvGraphicFramePr>
                <a:graphicFrameLocks noChangeAspect="1"/>
              </p:cNvGraphicFramePr>
              <p:nvPr/>
            </p:nvGraphicFramePr>
            <p:xfrm>
              <a:off x="3239" y="10154"/>
              <a:ext cx="802" cy="1100"/>
            </p:xfrm>
            <a:graphic>
              <a:graphicData uri="http://schemas.openxmlformats.org/presentationml/2006/ole">
                <p:oleObj spid="_x0000_s130071" name="CS ChemDraw Drawing" r:id="rId16" imgW="514800" imgH="701280" progId="">
                  <p:embed/>
                </p:oleObj>
              </a:graphicData>
            </a:graphic>
          </p:graphicFrame>
          <p:graphicFrame>
            <p:nvGraphicFramePr>
              <p:cNvPr id="37" name="Object 53"/>
              <p:cNvGraphicFramePr>
                <a:graphicFrameLocks noChangeAspect="1"/>
              </p:cNvGraphicFramePr>
              <p:nvPr/>
            </p:nvGraphicFramePr>
            <p:xfrm>
              <a:off x="1521" y="10494"/>
              <a:ext cx="802" cy="1100"/>
            </p:xfrm>
            <a:graphic>
              <a:graphicData uri="http://schemas.openxmlformats.org/presentationml/2006/ole">
                <p:oleObj spid="_x0000_s130072" name="CS ChemDraw Drawing" r:id="rId17" imgW="514800" imgH="701280" progId="">
                  <p:embed/>
                </p:oleObj>
              </a:graphicData>
            </a:graphic>
          </p:graphicFrame>
          <p:graphicFrame>
            <p:nvGraphicFramePr>
              <p:cNvPr id="38" name="Object 54"/>
              <p:cNvGraphicFramePr>
                <a:graphicFrameLocks noChangeAspect="1"/>
              </p:cNvGraphicFramePr>
              <p:nvPr/>
            </p:nvGraphicFramePr>
            <p:xfrm>
              <a:off x="2699" y="10494"/>
              <a:ext cx="802" cy="1100"/>
            </p:xfrm>
            <a:graphic>
              <a:graphicData uri="http://schemas.openxmlformats.org/presentationml/2006/ole">
                <p:oleObj spid="_x0000_s130073" name="CS ChemDraw Drawing" r:id="rId18" imgW="514800" imgH="701280" progId="">
                  <p:embed/>
                </p:oleObj>
              </a:graphicData>
            </a:graphic>
          </p:graphicFrame>
        </p:grpSp>
        <p:sp>
          <p:nvSpPr>
            <p:cNvPr id="27" name="AutoShape 55"/>
            <p:cNvSpPr>
              <a:spLocks noChangeArrowheads="1"/>
            </p:cNvSpPr>
            <p:nvPr/>
          </p:nvSpPr>
          <p:spPr bwMode="auto">
            <a:xfrm rot="-5400000">
              <a:off x="4628" y="1087"/>
              <a:ext cx="78" cy="436"/>
            </a:xfrm>
            <a:prstGeom prst="downArrow">
              <a:avLst>
                <a:gd name="adj1" fmla="val 50000"/>
                <a:gd name="adj2" fmla="val 139744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ru-RU" cap="all">
                <a:latin typeface="Trebuchet MS" pitchFamily="34" charset="0"/>
              </a:endParaRPr>
            </a:p>
          </p:txBody>
        </p:sp>
        <p:sp>
          <p:nvSpPr>
            <p:cNvPr id="28" name="AutoShape 56"/>
            <p:cNvSpPr>
              <a:spLocks noChangeArrowheads="1"/>
            </p:cNvSpPr>
            <p:nvPr/>
          </p:nvSpPr>
          <p:spPr bwMode="auto">
            <a:xfrm rot="-5400000">
              <a:off x="3027" y="1829"/>
              <a:ext cx="79" cy="437"/>
            </a:xfrm>
            <a:prstGeom prst="downArrow">
              <a:avLst>
                <a:gd name="adj1" fmla="val 50000"/>
                <a:gd name="adj2" fmla="val 138291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ru-RU" cap="all">
                <a:latin typeface="Trebuchet MS" pitchFamily="34" charset="0"/>
              </a:endParaRPr>
            </a:p>
          </p:txBody>
        </p:sp>
        <p:sp>
          <p:nvSpPr>
            <p:cNvPr id="29" name="AutoShape 57"/>
            <p:cNvSpPr>
              <a:spLocks noChangeArrowheads="1"/>
            </p:cNvSpPr>
            <p:nvPr/>
          </p:nvSpPr>
          <p:spPr bwMode="auto">
            <a:xfrm>
              <a:off x="1029" y="1851"/>
              <a:ext cx="146" cy="157"/>
            </a:xfrm>
            <a:custGeom>
              <a:avLst/>
              <a:gdLst>
                <a:gd name="T0" fmla="*/ 73 w 21600"/>
                <a:gd name="T1" fmla="*/ 0 h 21600"/>
                <a:gd name="T2" fmla="*/ 18 w 21600"/>
                <a:gd name="T3" fmla="*/ 79 h 21600"/>
                <a:gd name="T4" fmla="*/ 73 w 21600"/>
                <a:gd name="T5" fmla="*/ 39 h 21600"/>
                <a:gd name="T6" fmla="*/ 128 w 21600"/>
                <a:gd name="T7" fmla="*/ 7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ru-RU" cap="all">
                <a:latin typeface="Trebuchet MS" pitchFamily="34" charset="0"/>
              </a:endParaRPr>
            </a:p>
          </p:txBody>
        </p:sp>
        <p:sp>
          <p:nvSpPr>
            <p:cNvPr id="30" name="AutoShape 58"/>
            <p:cNvSpPr>
              <a:spLocks noChangeArrowheads="1"/>
            </p:cNvSpPr>
            <p:nvPr/>
          </p:nvSpPr>
          <p:spPr bwMode="auto">
            <a:xfrm rot="-5400000">
              <a:off x="1062" y="1830"/>
              <a:ext cx="79" cy="436"/>
            </a:xfrm>
            <a:prstGeom prst="downArrow">
              <a:avLst>
                <a:gd name="adj1" fmla="val 50000"/>
                <a:gd name="adj2" fmla="val 137975"/>
              </a:avLst>
            </a:prstGeom>
            <a:solidFill>
              <a:srgbClr val="8EB4E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endParaRPr lang="ru-RU" cap="all">
                <a:latin typeface="Trebuchet MS" pitchFamily="34" charset="0"/>
              </a:endParaRPr>
            </a:p>
          </p:txBody>
        </p:sp>
      </p:grpSp>
      <p:sp>
        <p:nvSpPr>
          <p:cNvPr id="69" name="Text Box 77"/>
          <p:cNvSpPr txBox="1">
            <a:spLocks noChangeArrowheads="1"/>
          </p:cNvSpPr>
          <p:nvPr/>
        </p:nvSpPr>
        <p:spPr bwMode="auto">
          <a:xfrm>
            <a:off x="684213" y="2098675"/>
            <a:ext cx="16748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/>
          <a:lstStyle/>
          <a:p>
            <a:r>
              <a:rPr lang="ru-RU" sz="140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остеопонтин</a:t>
            </a:r>
            <a:endParaRPr lang="ru-RU" sz="14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0" name="Text Box 79"/>
          <p:cNvSpPr txBox="1">
            <a:spLocks noChangeArrowheads="1"/>
          </p:cNvSpPr>
          <p:nvPr/>
        </p:nvSpPr>
        <p:spPr bwMode="auto">
          <a:xfrm>
            <a:off x="684213" y="2420938"/>
            <a:ext cx="2735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/>
          <a:lstStyle/>
          <a:p>
            <a:r>
              <a:rPr lang="ru-RU" sz="1400" cap="all" dirty="0" err="1">
                <a:latin typeface="Trebuchet MS" pitchFamily="34" charset="0"/>
              </a:rPr>
              <a:t>биотинилированные</a:t>
            </a:r>
            <a:r>
              <a:rPr lang="ru-RU" sz="1400" cap="all" dirty="0">
                <a:latin typeface="Trebuchet MS" pitchFamily="34" charset="0"/>
              </a:rPr>
              <a:t> </a:t>
            </a:r>
            <a:r>
              <a:rPr lang="ru-RU" sz="1400" cap="all" dirty="0" err="1">
                <a:latin typeface="Trebuchet MS" pitchFamily="34" charset="0"/>
              </a:rPr>
              <a:t>поликлональные</a:t>
            </a:r>
            <a:r>
              <a:rPr lang="ru-RU" sz="1400" cap="all" dirty="0">
                <a:latin typeface="Trebuchet MS" pitchFamily="34" charset="0"/>
              </a:rPr>
              <a:t> антитела против </a:t>
            </a:r>
            <a:r>
              <a:rPr lang="ru-RU" sz="140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остеопонтина</a:t>
            </a:r>
            <a:endParaRPr lang="ru-RU" sz="14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684213" y="3284538"/>
            <a:ext cx="2735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/>
          <a:lstStyle/>
          <a:p>
            <a:r>
              <a:rPr lang="ru-RU" sz="140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коньюгат</a:t>
            </a:r>
            <a:r>
              <a:rPr lang="ru-RU" sz="1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стрептавидина</a:t>
            </a:r>
            <a:r>
              <a:rPr lang="ru-RU" sz="1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с флуоресцентной меткой Cy3</a:t>
            </a:r>
          </a:p>
        </p:txBody>
      </p: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195263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cap="all">
              <a:latin typeface="Trebuchet MS" pitchFamily="34" charset="0"/>
            </a:endParaRPr>
          </a:p>
        </p:txBody>
      </p:sp>
      <p:sp>
        <p:nvSpPr>
          <p:cNvPr id="73" name="AutoShape 76"/>
          <p:cNvSpPr>
            <a:spLocks noChangeArrowheads="1"/>
          </p:cNvSpPr>
          <p:nvPr/>
        </p:nvSpPr>
        <p:spPr bwMode="auto">
          <a:xfrm>
            <a:off x="230188" y="2205038"/>
            <a:ext cx="227012" cy="2286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endParaRPr lang="ru-RU" cap="all">
              <a:latin typeface="Trebuchet MS" pitchFamily="34" charset="0"/>
            </a:endParaRPr>
          </a:p>
        </p:txBody>
      </p:sp>
      <p:sp>
        <p:nvSpPr>
          <p:cNvPr id="74" name="AutoShape 78"/>
          <p:cNvSpPr>
            <a:spLocks noChangeArrowheads="1"/>
          </p:cNvSpPr>
          <p:nvPr/>
        </p:nvSpPr>
        <p:spPr bwMode="auto">
          <a:xfrm>
            <a:off x="158750" y="2541588"/>
            <a:ext cx="382588" cy="382587"/>
          </a:xfrm>
          <a:custGeom>
            <a:avLst/>
            <a:gdLst>
              <a:gd name="T0" fmla="*/ 191294 w 21600"/>
              <a:gd name="T1" fmla="*/ 0 h 21600"/>
              <a:gd name="T2" fmla="*/ 47824 w 21600"/>
              <a:gd name="T3" fmla="*/ 191294 h 21600"/>
              <a:gd name="T4" fmla="*/ 191294 w 21600"/>
              <a:gd name="T5" fmla="*/ 95647 h 21600"/>
              <a:gd name="T6" fmla="*/ 334765 w 21600"/>
              <a:gd name="T7" fmla="*/ 1912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ru-RU" cap="all">
              <a:latin typeface="Trebuchet MS" pitchFamily="34" charset="0"/>
            </a:endParaRPr>
          </a:p>
        </p:txBody>
      </p:sp>
      <p:sp>
        <p:nvSpPr>
          <p:cNvPr id="75" name="AutoShape 82"/>
          <p:cNvSpPr>
            <a:spLocks noChangeArrowheads="1"/>
          </p:cNvSpPr>
          <p:nvPr/>
        </p:nvSpPr>
        <p:spPr bwMode="auto">
          <a:xfrm rot="5400000">
            <a:off x="251619" y="1699419"/>
            <a:ext cx="190500" cy="242888"/>
          </a:xfrm>
          <a:prstGeom prst="chevron">
            <a:avLst>
              <a:gd name="adj" fmla="val 23676"/>
            </a:avLst>
          </a:prstGeom>
          <a:solidFill>
            <a:srgbClr val="008000"/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 vert="eaVert" lIns="91376" tIns="45689" rIns="91376" bIns="45689" anchor="ctr"/>
          <a:lstStyle/>
          <a:p>
            <a:pPr algn="ctr"/>
            <a:endParaRPr lang="ru-RU" cap="all">
              <a:latin typeface="Trebuchet MS" pitchFamily="34" charset="0"/>
            </a:endParaRPr>
          </a:p>
        </p:txBody>
      </p:sp>
      <p:sp>
        <p:nvSpPr>
          <p:cNvPr id="76" name="Text Box 83"/>
          <p:cNvSpPr txBox="1">
            <a:spLocks noChangeArrowheads="1"/>
          </p:cNvSpPr>
          <p:nvPr/>
        </p:nvSpPr>
        <p:spPr bwMode="auto">
          <a:xfrm>
            <a:off x="684213" y="1555750"/>
            <a:ext cx="316770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/>
          <a:lstStyle/>
          <a:p>
            <a:r>
              <a:rPr lang="ru-RU" sz="140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моноклональные</a:t>
            </a:r>
            <a:r>
              <a:rPr lang="ru-RU" sz="1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антитела против </a:t>
            </a:r>
            <a:r>
              <a:rPr lang="ru-RU" sz="140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остеопонтина</a:t>
            </a:r>
            <a:endParaRPr lang="ru-RU" sz="14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83" name="Picture 10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39752" y="4797152"/>
            <a:ext cx="4648200" cy="114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4" name="Text Box 104"/>
          <p:cNvSpPr txBox="1">
            <a:spLocks noChangeArrowheads="1"/>
          </p:cNvSpPr>
          <p:nvPr/>
        </p:nvSpPr>
        <p:spPr bwMode="auto">
          <a:xfrm>
            <a:off x="2771800" y="4115544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9" rIns="91376" bIns="45689"/>
          <a:lstStyle/>
          <a:p>
            <a:pPr algn="ctr"/>
            <a:r>
              <a:rPr lang="ru-RU" sz="1400" b="1" cap="all" dirty="0">
                <a:latin typeface="Trebuchet MS" pitchFamily="34" charset="0"/>
              </a:rPr>
              <a:t>ПРЕДЕЛ ДЕТЕКТИРОВАНИЯ </a:t>
            </a:r>
          </a:p>
          <a:p>
            <a:pPr algn="ctr"/>
            <a:r>
              <a:rPr lang="ru-RU" sz="1400" b="1" cap="all" dirty="0">
                <a:latin typeface="Trebuchet MS" pitchFamily="34" charset="0"/>
              </a:rPr>
              <a:t>ОСТЕОПОНТИНА </a:t>
            </a:r>
            <a:r>
              <a:rPr lang="ru-RU" sz="1400" b="1" cap="all" dirty="0">
                <a:solidFill>
                  <a:srgbClr val="FFC000"/>
                </a:solidFill>
                <a:latin typeface="Trebuchet MS" pitchFamily="34" charset="0"/>
              </a:rPr>
              <a:t>0.3 ПМОЛЬ/МЛ</a:t>
            </a:r>
            <a:endParaRPr lang="ru-RU" sz="1400" cap="all" dirty="0">
              <a:solidFill>
                <a:srgbClr val="FFC000"/>
              </a:solidFill>
              <a:latin typeface="Trebuchet MS" pitchFamily="34" charset="0"/>
            </a:endParaRPr>
          </a:p>
        </p:txBody>
      </p:sp>
      <p:graphicFrame>
        <p:nvGraphicFramePr>
          <p:cNvPr id="130075" name="Object 80"/>
          <p:cNvGraphicFramePr>
            <a:graphicFrameLocks noChangeAspect="1"/>
          </p:cNvGraphicFramePr>
          <p:nvPr/>
        </p:nvGraphicFramePr>
        <p:xfrm>
          <a:off x="87313" y="3192463"/>
          <a:ext cx="596900" cy="452437"/>
        </p:xfrm>
        <a:graphic>
          <a:graphicData uri="http://schemas.openxmlformats.org/presentationml/2006/ole">
            <p:oleObj spid="_x0000_s130075" name="CS ChemDraw Drawing" r:id="rId20" imgW="407160" imgH="307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/>
      <p:bldP spid="8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E410D26-4620-4E8A-ACFE-0E5157934399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latin typeface="Trebuchet MS" pitchFamily="34" charset="0"/>
              </a:rPr>
              <a:pPr/>
              <a:t>48</a:t>
            </a:fld>
            <a:endParaRPr lang="ru-RU" sz="1600">
              <a:latin typeface="Trebuchet MS" pitchFamily="34" charset="0"/>
            </a:endParaRPr>
          </a:p>
        </p:txBody>
      </p:sp>
      <p:pic>
        <p:nvPicPr>
          <p:cNvPr id="10" name="Рисунок 9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85750" y="361950"/>
            <a:ext cx="846271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sz="4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Биомиметические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системы: </a:t>
            </a:r>
            <a:endParaRPr lang="ru-RU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Реальность и </a:t>
            </a:r>
            <a:r>
              <a:rPr lang="ru-RU" sz="40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перспективы</a:t>
            </a:r>
            <a:endParaRPr lang="en-US" sz="4000" b="1" cap="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14400" y="1864569"/>
            <a:ext cx="7185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1. 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скоростные высокоспецифичные разделения </a:t>
            </a:r>
            <a:r>
              <a:rPr lang="ru-RU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биомолекул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и </a:t>
            </a:r>
            <a:r>
              <a:rPr lang="ru-RU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биочастиц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(белки, </a:t>
            </a:r>
            <a:r>
              <a:rPr lang="ru-RU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днк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вирусы)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828800" y="2656657"/>
            <a:ext cx="5983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2. On-line 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контроль производства </a:t>
            </a:r>
            <a:r>
              <a:rPr lang="ru-RU" sz="2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рекомбинантных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продуктов (</a:t>
            </a:r>
            <a:r>
              <a:rPr lang="en-US" sz="2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FIA ANALYSIS)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857625" y="4521314"/>
            <a:ext cx="4929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4. </a:t>
            </a:r>
            <a:r>
              <a:rPr lang="ru-RU" sz="20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Системы адресной доставки лекарственных средств</a:t>
            </a:r>
            <a:endParaRPr lang="en-US" sz="2000" b="1" cap="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739156" y="3448745"/>
            <a:ext cx="4929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en-US" sz="20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ru-RU" sz="20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Высокоскоростные или </a:t>
            </a:r>
            <a:r>
              <a:rPr lang="ru-RU" sz="2000" b="1" cap="al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наномасштабные</a:t>
            </a:r>
            <a:r>
              <a:rPr lang="ru-RU" sz="20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ферментные реакторы</a:t>
            </a:r>
            <a:endParaRPr lang="en-US" sz="2000" b="1" cap="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6" grpId="0" autoUpdateAnimBg="0"/>
      <p:bldP spid="1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4D6BA697-6800-47F8-874D-AE721CBBE142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49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1" y="214313"/>
            <a:ext cx="471829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БЛАГОДАРНОСТЬ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90872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Острянина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иванова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наталья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Ложкина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ольга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Рахматуллина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екатерина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Влах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евгения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Распопова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индира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Калашникова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ирина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Коржиков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виктор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Слабоспицкая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(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робер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) марина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Синицына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екатерина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Максимова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елена</a:t>
            </a:r>
            <a:endParaRPr lang="ru-RU" b="1" cap="all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Пономарева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евгения</a:t>
            </a:r>
            <a:endParaRPr lang="ru-RU" b="1" cap="all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Литвинчук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евгения</a:t>
            </a:r>
            <a:endParaRPr lang="ru-RU" b="1" cap="all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Суханова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татьяна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Матусова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софья</a:t>
            </a:r>
            <a:endParaRPr lang="ru-RU" b="1" cap="all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Арсеваткина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наталья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Пиунова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виктория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Сергеева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юлия</a:t>
            </a:r>
            <a:endParaRPr lang="ru-RU" b="1" cap="all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Гусевская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ксения</a:t>
            </a:r>
            <a:endParaRPr lang="ru-RU" b="1" cap="all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Аверьянов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илья</a:t>
            </a:r>
            <a:endParaRPr lang="ru-RU" b="1" cap="all" dirty="0" smtClean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Стефанова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екатерина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85A1F9D5-3475-498F-95EF-D1F1402106CE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Oval 4" descr="Porous Structure"/>
          <p:cNvSpPr>
            <a:spLocks noChangeArrowheads="1"/>
          </p:cNvSpPr>
          <p:nvPr/>
        </p:nvSpPr>
        <p:spPr bwMode="auto">
          <a:xfrm>
            <a:off x="3581400" y="2628900"/>
            <a:ext cx="990600" cy="9144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Oval 5" descr="Porous Structure"/>
          <p:cNvSpPr>
            <a:spLocks noChangeArrowheads="1"/>
          </p:cNvSpPr>
          <p:nvPr/>
        </p:nvSpPr>
        <p:spPr bwMode="auto">
          <a:xfrm>
            <a:off x="4114800" y="2628900"/>
            <a:ext cx="990600" cy="9144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Oval 6" descr="Porous Structure"/>
          <p:cNvSpPr>
            <a:spLocks noChangeArrowheads="1"/>
          </p:cNvSpPr>
          <p:nvPr/>
        </p:nvSpPr>
        <p:spPr bwMode="auto">
          <a:xfrm>
            <a:off x="3581400" y="3009900"/>
            <a:ext cx="990600" cy="9144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Oval 7" descr="Porous Structure"/>
          <p:cNvSpPr>
            <a:spLocks noChangeArrowheads="1"/>
          </p:cNvSpPr>
          <p:nvPr/>
        </p:nvSpPr>
        <p:spPr bwMode="auto">
          <a:xfrm>
            <a:off x="4114800" y="3009900"/>
            <a:ext cx="990600" cy="9144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Oval 8" descr="Porous Structure"/>
          <p:cNvSpPr>
            <a:spLocks noChangeArrowheads="1"/>
          </p:cNvSpPr>
          <p:nvPr/>
        </p:nvSpPr>
        <p:spPr bwMode="auto">
          <a:xfrm>
            <a:off x="3581400" y="3467100"/>
            <a:ext cx="990600" cy="9144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Oval 9" descr="Porous Structure"/>
          <p:cNvSpPr>
            <a:spLocks noChangeArrowheads="1"/>
          </p:cNvSpPr>
          <p:nvPr/>
        </p:nvSpPr>
        <p:spPr bwMode="auto">
          <a:xfrm>
            <a:off x="4114800" y="3467100"/>
            <a:ext cx="990600" cy="9144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AutoShape 10" descr="Porous Structure"/>
          <p:cNvSpPr>
            <a:spLocks noChangeArrowheads="1"/>
          </p:cNvSpPr>
          <p:nvPr/>
        </p:nvSpPr>
        <p:spPr bwMode="auto">
          <a:xfrm>
            <a:off x="6324600" y="2705100"/>
            <a:ext cx="1752600" cy="1600200"/>
          </a:xfrm>
          <a:prstGeom prst="cube">
            <a:avLst>
              <a:gd name="adj" fmla="val 25000"/>
            </a:avLst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rgbClr val="8EB4E3">
                <a:alpha val="50196"/>
              </a:srgb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  <a:softEdge rad="127000"/>
          </a:effectLst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07504" y="404664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От гелей к макропористым монолитам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ru-RU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219200" y="47625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Гели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32138" y="4762500"/>
            <a:ext cx="2524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Твердые макропористые сорбенты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19800" y="4762500"/>
            <a:ext cx="25130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Твердые макропористые монолиты</a:t>
            </a:r>
            <a:endParaRPr lang="en-US" sz="2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066800" y="2628900"/>
            <a:ext cx="990600" cy="9144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447800" y="2628900"/>
            <a:ext cx="990600" cy="9144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66800" y="3086100"/>
            <a:ext cx="990600" cy="9144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447800" y="3086100"/>
            <a:ext cx="990600" cy="9144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066800" y="3467100"/>
            <a:ext cx="990600" cy="9144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447800" y="3467100"/>
            <a:ext cx="990600" cy="914400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5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5160A47-9721-44BF-9AB2-47E4CF8C6C1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50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88" y="83671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Платонова Г.А.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Химич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г.н.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Власов Г.П.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Корольков В.И.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Скворцова н.н.</a:t>
            </a: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Мерингова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л.ф.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Гупалова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т.в.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Тотолян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а.а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Киселев о.и.</a:t>
            </a: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Баранов в.с.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Иванов </a:t>
            </a:r>
            <a:r>
              <a:rPr lang="ru-RU" b="1" cap="all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а.м</a:t>
            </a: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Красиков в.д.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Шпигун о.а.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Freitag</a:t>
            </a:r>
            <a:r>
              <a:rPr lang="en-US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ruth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en-US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Kasper Cornelia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Kretzmer</a:t>
            </a:r>
            <a:r>
              <a:rPr lang="en-US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gerlinde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Scheper</a:t>
            </a:r>
            <a:r>
              <a:rPr lang="en-US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thomas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Giovaninni</a:t>
            </a:r>
            <a:r>
              <a:rPr lang="en-US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Roberto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Berrueux</a:t>
            </a:r>
            <a:r>
              <a:rPr lang="en-US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Laure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Tappe</a:t>
            </a:r>
            <a:r>
              <a:rPr lang="en-US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alexander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 indent="26988">
              <a:tabLst>
                <a:tab pos="712788" algn="l"/>
              </a:tabLst>
              <a:defRPr/>
            </a:pP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Renemann</a:t>
            </a:r>
            <a:r>
              <a:rPr lang="en-US" b="1" cap="all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b="1" cap="al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georg</a:t>
            </a:r>
            <a:endParaRPr lang="ru-RU" b="1" cap="all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1" y="214313"/>
            <a:ext cx="471829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БЛАГОДАРНОСТЬ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7FD92DB4-0FBB-4E69-905B-673F67CECE05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51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1" y="214313"/>
            <a:ext cx="471829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БЛАГОДАРНОСТЬ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25" y="1771650"/>
            <a:ext cx="7143750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</a:t>
            </a:r>
            <a:r>
              <a:rPr lang="en-US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epaRATIONS</a:t>
            </a:r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Gmbh</a:t>
            </a:r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(Slovenia):</a:t>
            </a:r>
          </a:p>
          <a:p>
            <a:pPr>
              <a:defRPr/>
            </a:pP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Strancar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ales</a:t>
            </a: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Podgornik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ales</a:t>
            </a: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Barut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milos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Glover Darryl</a:t>
            </a: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Peterka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janis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Desmin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nina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Kuzmanic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jana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886A67C2-9463-4259-824F-EFA7BB097F0A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52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1" y="214313"/>
            <a:ext cx="4718298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БЛАГОДАРНОСТЬ</a:t>
            </a: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1071563"/>
            <a:ext cx="714375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Insitute</a:t>
            </a:r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of macromolecular chemistry, </a:t>
            </a:r>
            <a:r>
              <a:rPr lang="en-US" sz="32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prague</a:t>
            </a:r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  <a:p>
            <a:pPr>
              <a:defRPr/>
            </a:pP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Svec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frantisek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Bleha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miroslav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Horak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daniel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Solarova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helena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Benes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milan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Peska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Jan</a:t>
            </a: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Jelinkova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miroslava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Hradil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jiri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Lenfeld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jiri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Mutinova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Ivana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Nahunek</a:t>
            </a: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michal</a:t>
            </a:r>
            <a:endParaRPr lang="ru-RU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53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" name="Рисунок 3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6191" y="214313"/>
            <a:ext cx="4070225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ПУБЛИКАЦИИ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644877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Биоорганическая химия</a:t>
            </a:r>
            <a:endParaRPr lang="en-US" sz="16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Биохимия</a:t>
            </a:r>
          </a:p>
          <a:p>
            <a:pPr>
              <a:defRPr/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Высокомолекулярные соединения</a:t>
            </a:r>
            <a:endParaRPr lang="ru-RU" sz="16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Журнал прикладной химии</a:t>
            </a:r>
          </a:p>
          <a:p>
            <a:pPr>
              <a:defRPr/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Известия российской Академии 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наук</a:t>
            </a:r>
            <a:endParaRPr lang="en-US" sz="16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Прикладная микробиология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Analytical chemistry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Analytica chimica acta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Angewante makromolecular chemie </a:t>
            </a:r>
            <a:endParaRPr lang="en-US" sz="16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Bioconjugate chemistry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applied polymer science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biocompatible polymers</a:t>
            </a:r>
            <a:endParaRPr lang="ru-RU" sz="16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biomedical materials </a:t>
            </a: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research</a:t>
            </a:r>
            <a:endParaRPr lang="ru-RU" sz="16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biotechnology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chromatography a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chromatography b (biomedical applications)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high resolution chromatography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liquid chromatography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peptide science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Journal of separation science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Letters in peptide chemistry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Polymer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Reactive and functional polymers</a:t>
            </a:r>
          </a:p>
          <a:p>
            <a:pPr>
              <a:defRPr/>
            </a:pPr>
            <a:r>
              <a:rPr lang="en-US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talanta</a:t>
            </a:r>
            <a:endParaRPr lang="ru-RU" sz="1600" b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442A-5B87-4A6B-B646-1A80AD6B1770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54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500063" y="28575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</a:rPr>
              <a:t>СПАСИБО ЗА ВНИМАНИЕ</a:t>
            </a:r>
            <a:endParaRPr kumimoji="0" lang="de-DE" sz="4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</a:endParaRPr>
          </a:p>
        </p:txBody>
      </p:sp>
      <p:pic>
        <p:nvPicPr>
          <p:cNvPr id="5" name="Рисунок 4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8DCCB689-2AE9-4878-A274-2392697855E4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962400" y="2133600"/>
            <a:ext cx="1828800" cy="3886200"/>
          </a:xfrm>
          <a:prstGeom prst="curvedLeftArrow">
            <a:avLst>
              <a:gd name="adj1" fmla="val 32239"/>
              <a:gd name="adj2" fmla="val 74739"/>
              <a:gd name="adj3" fmla="val 33333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00600" y="3581400"/>
            <a:ext cx="6858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114800" y="4267200"/>
            <a:ext cx="304800" cy="304800"/>
          </a:xfrm>
          <a:prstGeom prst="ellipse">
            <a:avLst/>
          </a:prstGeom>
          <a:gradFill rotWithShape="0">
            <a:gsLst>
              <a:gs pos="0">
                <a:srgbClr val="85A2FF"/>
              </a:gs>
              <a:gs pos="100000">
                <a:srgbClr val="3E4B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810000" y="2895600"/>
            <a:ext cx="533400" cy="533400"/>
          </a:xfrm>
          <a:prstGeom prst="ellipse">
            <a:avLst/>
          </a:prstGeom>
          <a:gradFill rotWithShape="0">
            <a:gsLst>
              <a:gs pos="0">
                <a:srgbClr val="B7A7C1"/>
              </a:gs>
              <a:gs pos="100000">
                <a:srgbClr val="554D5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38600" y="3429000"/>
            <a:ext cx="6858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188" y="5084763"/>
            <a:ext cx="352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Пористая частица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96000" y="2819400"/>
            <a:ext cx="3048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Межчастичный</a:t>
            </a:r>
            <a:r>
              <a:rPr lang="fr-CH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поток</a:t>
            </a:r>
            <a:endParaRPr lang="fr-CH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подвижной</a:t>
            </a:r>
            <a:endParaRPr lang="fr-CH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фазы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1396" y="471488"/>
            <a:ext cx="84250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Диффузионные ограничения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МАССОПЕРЕНОСА: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Oval 12" descr="Porous Structure"/>
          <p:cNvSpPr>
            <a:spLocks noChangeArrowheads="1"/>
          </p:cNvSpPr>
          <p:nvPr/>
        </p:nvSpPr>
        <p:spPr bwMode="auto">
          <a:xfrm>
            <a:off x="914400" y="2286000"/>
            <a:ext cx="2971800" cy="2743200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133600" y="2362200"/>
            <a:ext cx="533400" cy="533400"/>
          </a:xfrm>
          <a:prstGeom prst="ellipse">
            <a:avLst/>
          </a:prstGeom>
          <a:gradFill rotWithShape="0">
            <a:gsLst>
              <a:gs pos="0">
                <a:srgbClr val="B7A7C1"/>
              </a:gs>
              <a:gs pos="100000">
                <a:srgbClr val="554D5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505200" y="4343400"/>
            <a:ext cx="6858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590800" y="3733800"/>
            <a:ext cx="304800" cy="304800"/>
          </a:xfrm>
          <a:prstGeom prst="ellipse">
            <a:avLst/>
          </a:prstGeom>
          <a:gradFill rotWithShape="0">
            <a:gsLst>
              <a:gs pos="0">
                <a:srgbClr val="85A2FF"/>
              </a:gs>
              <a:gs pos="100000">
                <a:srgbClr val="3E4B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505200" y="3429000"/>
            <a:ext cx="304800" cy="304800"/>
          </a:xfrm>
          <a:prstGeom prst="ellipse">
            <a:avLst/>
          </a:prstGeom>
          <a:gradFill rotWithShape="0">
            <a:gsLst>
              <a:gs pos="0">
                <a:srgbClr val="85A2FF"/>
              </a:gs>
              <a:gs pos="100000">
                <a:srgbClr val="3E4B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gradFill rotWithShape="0">
            <a:gsLst>
              <a:gs pos="0">
                <a:srgbClr val="85A2FF"/>
              </a:gs>
              <a:gs pos="100000">
                <a:srgbClr val="3E4B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895600" y="4419600"/>
            <a:ext cx="304800" cy="304800"/>
          </a:xfrm>
          <a:prstGeom prst="ellipse">
            <a:avLst/>
          </a:prstGeom>
          <a:gradFill rotWithShape="0">
            <a:gsLst>
              <a:gs pos="0">
                <a:srgbClr val="85A2FF"/>
              </a:gs>
              <a:gs pos="100000">
                <a:srgbClr val="3E4B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447800" y="4267200"/>
            <a:ext cx="533400" cy="533400"/>
          </a:xfrm>
          <a:prstGeom prst="ellipse">
            <a:avLst/>
          </a:prstGeom>
          <a:gradFill rotWithShape="0">
            <a:gsLst>
              <a:gs pos="0">
                <a:srgbClr val="B7A7C1"/>
              </a:gs>
              <a:gs pos="100000">
                <a:srgbClr val="554D5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581400" y="4038600"/>
            <a:ext cx="304800" cy="304800"/>
          </a:xfrm>
          <a:prstGeom prst="ellipse">
            <a:avLst/>
          </a:prstGeom>
          <a:gradFill rotWithShape="0">
            <a:gsLst>
              <a:gs pos="0">
                <a:srgbClr val="85A2FF"/>
              </a:gs>
              <a:gs pos="100000">
                <a:srgbClr val="3E4B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6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7957471-1A15-45E3-8BE8-CAD80BC776D9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429000" y="3657600"/>
            <a:ext cx="6858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181600" y="3124200"/>
            <a:ext cx="685800" cy="68580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257800" y="4076700"/>
            <a:ext cx="533400" cy="533400"/>
          </a:xfrm>
          <a:prstGeom prst="ellipse">
            <a:avLst/>
          </a:prstGeom>
          <a:gradFill rotWithShape="0">
            <a:gsLst>
              <a:gs pos="0">
                <a:srgbClr val="B7A7C1"/>
              </a:gs>
              <a:gs pos="100000">
                <a:srgbClr val="554D5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2971800"/>
            <a:ext cx="533400" cy="533400"/>
          </a:xfrm>
          <a:prstGeom prst="ellipse">
            <a:avLst/>
          </a:prstGeom>
          <a:gradFill rotWithShape="0">
            <a:gsLst>
              <a:gs pos="0">
                <a:srgbClr val="B7A7C1"/>
              </a:gs>
              <a:gs pos="100000">
                <a:srgbClr val="554D5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429000" y="4495800"/>
            <a:ext cx="304800" cy="304800"/>
          </a:xfrm>
          <a:prstGeom prst="ellipse">
            <a:avLst/>
          </a:prstGeom>
          <a:gradFill rotWithShape="0">
            <a:gsLst>
              <a:gs pos="0">
                <a:srgbClr val="85A2FF"/>
              </a:gs>
              <a:gs pos="100000">
                <a:srgbClr val="3E4B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486400" y="2667000"/>
            <a:ext cx="304800" cy="304800"/>
          </a:xfrm>
          <a:prstGeom prst="ellipse">
            <a:avLst/>
          </a:prstGeom>
          <a:gradFill rotWithShape="0">
            <a:gsLst>
              <a:gs pos="0">
                <a:srgbClr val="85A2FF"/>
              </a:gs>
              <a:gs pos="100000">
                <a:srgbClr val="3E4B7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114800" y="2286000"/>
            <a:ext cx="1066800" cy="2667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bg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rebuchet MS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419600" y="2492375"/>
            <a:ext cx="457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90600" y="5410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Проточный канал</a:t>
            </a:r>
            <a:endParaRPr lang="en-US" sz="2400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10800000">
            <a:off x="1187624" y="5301208"/>
            <a:ext cx="3581400" cy="838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8EB4E3">
              <a:alpha val="50196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10800000"/>
          <a:lstStyle/>
          <a:p>
            <a:pPr algn="ctr"/>
            <a:endParaRPr lang="en-US" sz="2400" cap="all" dirty="0">
              <a:latin typeface="Trebuchet MS" pitchFamily="34" charset="0"/>
            </a:endParaRPr>
          </a:p>
        </p:txBody>
      </p:sp>
      <p:sp>
        <p:nvSpPr>
          <p:cNvPr id="15" name="AutoShape 14" descr="Porous Structure"/>
          <p:cNvSpPr>
            <a:spLocks noChangeArrowheads="1"/>
          </p:cNvSpPr>
          <p:nvPr/>
        </p:nvSpPr>
        <p:spPr bwMode="auto">
          <a:xfrm>
            <a:off x="5715000" y="2514600"/>
            <a:ext cx="685800" cy="2514600"/>
          </a:xfrm>
          <a:prstGeom prst="cube">
            <a:avLst>
              <a:gd name="adj" fmla="val 25000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16" name="AutoShape 15" descr="Porous Structure"/>
          <p:cNvSpPr>
            <a:spLocks noChangeArrowheads="1"/>
          </p:cNvSpPr>
          <p:nvPr/>
        </p:nvSpPr>
        <p:spPr bwMode="auto">
          <a:xfrm>
            <a:off x="2743200" y="2514600"/>
            <a:ext cx="685800" cy="2514600"/>
          </a:xfrm>
          <a:prstGeom prst="cube">
            <a:avLst>
              <a:gd name="adj" fmla="val 25000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 sz="1800">
              <a:latin typeface="Trebuchet MS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79512" y="551582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массоперенос 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 проницаемых монолитах: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7</a:t>
            </a:fld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E8D5926-E65B-43D2-91FE-A1E7E55B9889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642938"/>
            <a:ext cx="8210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40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Метакрилатные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монолиты: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38400" y="111125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ГМА-ЭДМА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286000" y="240665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400800" y="233045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3568" y="2863850"/>
            <a:ext cx="34563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Микросвойства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морфология топография гидродинамика функциональность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99993" y="2863850"/>
            <a:ext cx="460851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Макросвойства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химическая прочность механическая прочность </a:t>
            </a:r>
            <a:r>
              <a:rPr lang="ru-RU" sz="24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воспроизводимость</a:t>
            </a: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экономичность</a:t>
            </a:r>
            <a:endParaRPr lang="en-US" sz="24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4191000" y="4387850"/>
            <a:ext cx="9144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EB4E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" y="1644650"/>
          <a:ext cx="1828800" cy="852488"/>
        </p:xfrm>
        <a:graphic>
          <a:graphicData uri="http://schemas.openxmlformats.org/presentationml/2006/ole">
            <p:oleObj spid="_x0000_s1026" r:id="rId5" imgW="1264680" imgH="655200" progId="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781800" y="1614488"/>
          <a:ext cx="1828800" cy="892175"/>
        </p:xfrm>
        <a:graphic>
          <a:graphicData uri="http://schemas.openxmlformats.org/presentationml/2006/ole">
            <p:oleObj spid="_x0000_s1027" r:id="rId6" imgW="1602720" imgH="782280" progId="">
              <p:embed/>
            </p:oleObj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051050" y="5084763"/>
            <a:ext cx="5329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ПОЛИМЕРНЫЙ ПРОДУКТ</a:t>
            </a:r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 контролируемыми свойствами</a:t>
            </a:r>
            <a:endParaRPr lang="en-US" sz="32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8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1" animBg="1"/>
      <p:bldP spid="8" grpId="1" animBg="1"/>
      <p:bldP spid="9" grpId="0" autoUpdateAnimBg="0"/>
      <p:bldP spid="10" grpId="0" autoUpdateAnimBg="0"/>
      <p:bldP spid="11" grpId="1" animBg="1"/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038017D9-338E-4207-84ED-B57DF2055A64}" type="datetime1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>
                <a:defRPr/>
              </a:pPr>
              <a:t>13.02.2012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" name="Рисунок 2" descr="j04369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15250" y="1428750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ИВС РАН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1026" descr="C:\My Documents\My Pictures\CIM Disk &amp; Cart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43063"/>
            <a:ext cx="5715000" cy="428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1027" descr="C:\My Documents\My Pictures\6 CI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1663" y="1962150"/>
            <a:ext cx="3176587" cy="397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285750" y="247650"/>
            <a:ext cx="7334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H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CIM</a:t>
            </a:r>
            <a:r>
              <a:rPr lang="fr-CH" sz="4000" b="1" cap="all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</a:t>
            </a:r>
            <a:r>
              <a:rPr lang="fr-CH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 DISKS: </a:t>
            </a:r>
            <a:r>
              <a:rPr lang="ru-RU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Symbol" pitchFamily="18" charset="2"/>
              </a:rPr>
              <a:t>НОВЫЙ ДИЗАЙН КОЛОНКИ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39F0-510B-42A9-BF0B-C2B225C9D604}" type="slidenum">
              <a:rPr lang="ru-RU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pPr/>
              <a:t>9</a:t>
            </a:fld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1771</Words>
  <Application>Microsoft Office PowerPoint</Application>
  <PresentationFormat>Экран (4:3)</PresentationFormat>
  <Paragraphs>839</Paragraphs>
  <Slides>54</Slides>
  <Notes>54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Тема Office</vt:lpstr>
      <vt:lpstr>Bitmap Image</vt:lpstr>
      <vt:lpstr>Graph</vt:lpstr>
      <vt:lpstr>Диаграмма</vt:lpstr>
      <vt:lpstr>CS ChemDraw Drawing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 Tennikova</dc:creator>
  <cp:lastModifiedBy>Tatiana Tennikova</cp:lastModifiedBy>
  <cp:revision>239</cp:revision>
  <dcterms:created xsi:type="dcterms:W3CDTF">2012-02-04T08:15:48Z</dcterms:created>
  <dcterms:modified xsi:type="dcterms:W3CDTF">2012-02-13T19:09:20Z</dcterms:modified>
</cp:coreProperties>
</file>