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5"/>
  </p:notesMasterIdLst>
  <p:sldIdLst>
    <p:sldId id="256" r:id="rId3"/>
    <p:sldId id="558" r:id="rId4"/>
    <p:sldId id="560" r:id="rId5"/>
    <p:sldId id="561" r:id="rId6"/>
    <p:sldId id="567" r:id="rId7"/>
    <p:sldId id="568" r:id="rId8"/>
    <p:sldId id="569" r:id="rId9"/>
    <p:sldId id="570" r:id="rId10"/>
    <p:sldId id="571" r:id="rId11"/>
    <p:sldId id="572" r:id="rId12"/>
    <p:sldId id="573" r:id="rId13"/>
    <p:sldId id="574" r:id="rId14"/>
    <p:sldId id="575" r:id="rId15"/>
    <p:sldId id="576" r:id="rId16"/>
    <p:sldId id="577" r:id="rId17"/>
    <p:sldId id="596" r:id="rId18"/>
    <p:sldId id="598" r:id="rId19"/>
    <p:sldId id="597" r:id="rId20"/>
    <p:sldId id="578" r:id="rId21"/>
    <p:sldId id="579" r:id="rId22"/>
    <p:sldId id="580" r:id="rId23"/>
    <p:sldId id="599" r:id="rId24"/>
    <p:sldId id="581" r:id="rId25"/>
    <p:sldId id="582" r:id="rId26"/>
    <p:sldId id="583" r:id="rId27"/>
    <p:sldId id="585" r:id="rId28"/>
    <p:sldId id="586" r:id="rId29"/>
    <p:sldId id="587" r:id="rId30"/>
    <p:sldId id="600" r:id="rId31"/>
    <p:sldId id="588" r:id="rId32"/>
    <p:sldId id="589" r:id="rId33"/>
    <p:sldId id="601" r:id="rId34"/>
    <p:sldId id="590" r:id="rId35"/>
    <p:sldId id="591" r:id="rId36"/>
    <p:sldId id="592" r:id="rId37"/>
    <p:sldId id="593" r:id="rId38"/>
    <p:sldId id="564" r:id="rId39"/>
    <p:sldId id="594" r:id="rId40"/>
    <p:sldId id="595" r:id="rId41"/>
    <p:sldId id="566" r:id="rId42"/>
    <p:sldId id="602" r:id="rId43"/>
    <p:sldId id="259" r:id="rId44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E719DD"/>
    <a:srgbClr val="422C16"/>
    <a:srgbClr val="0C788E"/>
    <a:srgbClr val="321900"/>
    <a:srgbClr val="003300"/>
    <a:srgbClr val="5F5F5F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2185" autoAdjust="0"/>
  </p:normalViewPr>
  <p:slideViewPr>
    <p:cSldViewPr>
      <p:cViewPr varScale="1">
        <p:scale>
          <a:sx n="74" d="100"/>
          <a:sy n="74" d="100"/>
        </p:scale>
        <p:origin x="124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9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836B877-0CE3-48BB-BD1D-6AB783E0111F}" type="datetimeFigureOut">
              <a:rPr lang="ru-RU"/>
              <a:pPr>
                <a:defRPr/>
              </a:pPr>
              <a:t>31.01.2017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305B568-C477-4C67-BC56-1E16F58471A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934616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5B568-C477-4C67-BC56-1E16F58471A5}" type="slidenum">
              <a:rPr lang="ru-RU" altLang="ru-RU" smtClean="0"/>
              <a:pPr/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3053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5B568-C477-4C67-BC56-1E16F58471A5}" type="slidenum">
              <a:rPr lang="ru-RU" altLang="ru-RU" smtClean="0"/>
              <a:pPr/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6403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5B568-C477-4C67-BC56-1E16F58471A5}" type="slidenum">
              <a:rPr lang="ru-RU" altLang="ru-RU" smtClean="0"/>
              <a:pPr/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5817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5B568-C477-4C67-BC56-1E16F58471A5}" type="slidenum">
              <a:rPr lang="ru-RU" altLang="ru-RU" smtClean="0"/>
              <a:pPr/>
              <a:t>37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4317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5B568-C477-4C67-BC56-1E16F58471A5}" type="slidenum">
              <a:rPr lang="ru-RU" altLang="ru-RU" smtClean="0"/>
              <a:pPr/>
              <a:t>41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3842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E08F8C-AB78-44CD-86CB-3A6FCD2BC955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732783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69B827-3542-497B-8391-82755C505FFF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478488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6A278B-2BB4-4DAF-B406-C54099D7CE53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388603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77D746-0BCE-4996-94D0-4F313E7929BA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203940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C59289-DE7C-4502-A9BB-3918FC6A85B9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122207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06AAFD-E964-4033-B7EC-4308DEDEF902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4161949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F3BAB7-0478-4A65-B2DE-07F41C54BC7A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717528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4D9F82-EFF3-4A5F-BA3C-1CD9E5C51035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353284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8548D0-53A8-41B3-A5F6-36920B89329C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8153025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91814E-4CB0-4B49-A22E-BCA585C4D846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5120465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DA4042-39A8-4543-9CBB-8D4061853324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683582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FCA44E-DB98-45FE-97A7-F477947213E1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8131211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1075A5-134F-4701-A569-011C43FA0E01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7578382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595639-6F78-4D10-82A3-EDF51EF37944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00559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F01446-2085-41B9-808E-9FE4AC6C6269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951134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45AE89-53FD-4D14-A2AA-6D42B6344332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388068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7D1C71-6C55-4343-8033-D93A09556BAA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277586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ADEF2C-5678-4981-A335-BC2F5BFE6B36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474499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ABD310-92B2-4861-BE4C-08554723BB64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837291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E8D376-ED24-4DED-A32E-2E392C670B0A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083160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336E17-682A-479C-88F0-067A9C89D67B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42240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CA828E-F054-4EB8-B8C3-7C4D2589A709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890244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smtClean="0"/>
              <a:t>Haga clic para modificar el estilo de texto del patrón</a:t>
            </a:r>
          </a:p>
          <a:p>
            <a:pPr lvl="1"/>
            <a:r>
              <a:rPr lang="es-ES" altLang="ru-RU" smtClean="0"/>
              <a:t>Segundo nivel</a:t>
            </a:r>
          </a:p>
          <a:p>
            <a:pPr lvl="2"/>
            <a:r>
              <a:rPr lang="es-ES" altLang="ru-RU" smtClean="0"/>
              <a:t>Tercer nivel</a:t>
            </a:r>
          </a:p>
          <a:p>
            <a:pPr lvl="3"/>
            <a:r>
              <a:rPr lang="es-ES" altLang="ru-RU" smtClean="0"/>
              <a:t>Cuarto nivel</a:t>
            </a:r>
          </a:p>
          <a:p>
            <a:pPr lvl="4"/>
            <a:r>
              <a:rPr lang="es-ES" altLang="ru-RU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487CB6A0-9AA1-47CE-9E5B-9783EB026441}" type="slidenum">
              <a:rPr lang="es-ES" altLang="ru-RU"/>
              <a:pPr/>
              <a:t>‹#›</a:t>
            </a:fld>
            <a:endParaRPr lang="es-E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9" r:id="rId1"/>
    <p:sldLayoutId id="2147484400" r:id="rId2"/>
    <p:sldLayoutId id="2147484401" r:id="rId3"/>
    <p:sldLayoutId id="2147484402" r:id="rId4"/>
    <p:sldLayoutId id="2147484403" r:id="rId5"/>
    <p:sldLayoutId id="2147484404" r:id="rId6"/>
    <p:sldLayoutId id="2147484405" r:id="rId7"/>
    <p:sldLayoutId id="2147484406" r:id="rId8"/>
    <p:sldLayoutId id="2147484407" r:id="rId9"/>
    <p:sldLayoutId id="2147484408" r:id="rId10"/>
    <p:sldLayoutId id="21474844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smtClean="0"/>
              <a:t>Haga clic para cambiar el estilo de título	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smtClean="0"/>
              <a:t>Haga clic para modificar el estilo de texto del patrón</a:t>
            </a:r>
          </a:p>
          <a:p>
            <a:pPr lvl="1"/>
            <a:r>
              <a:rPr lang="es-ES" altLang="ru-RU" smtClean="0"/>
              <a:t>Segundo nivel</a:t>
            </a:r>
          </a:p>
          <a:p>
            <a:pPr lvl="2"/>
            <a:r>
              <a:rPr lang="es-ES" altLang="ru-RU" smtClean="0"/>
              <a:t>Tercer nivel</a:t>
            </a:r>
          </a:p>
          <a:p>
            <a:pPr lvl="3"/>
            <a:r>
              <a:rPr lang="es-ES" altLang="ru-RU" smtClean="0"/>
              <a:t>Cuarto nivel</a:t>
            </a:r>
          </a:p>
          <a:p>
            <a:pPr lvl="4"/>
            <a:r>
              <a:rPr lang="es-ES" altLang="ru-RU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04B85C3C-3D34-457F-83C0-4D06E6F728AA}" type="slidenum">
              <a:rPr lang="es-ES" altLang="ru-RU"/>
              <a:pPr/>
              <a:t>‹#›</a:t>
            </a:fld>
            <a:endParaRPr lang="es-E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0" r:id="rId1"/>
    <p:sldLayoutId id="2147484411" r:id="rId2"/>
    <p:sldLayoutId id="2147484412" r:id="rId3"/>
    <p:sldLayoutId id="2147484413" r:id="rId4"/>
    <p:sldLayoutId id="2147484414" r:id="rId5"/>
    <p:sldLayoutId id="2147484415" r:id="rId6"/>
    <p:sldLayoutId id="2147484416" r:id="rId7"/>
    <p:sldLayoutId id="2147484417" r:id="rId8"/>
    <p:sldLayoutId id="2147484418" r:id="rId9"/>
    <p:sldLayoutId id="2147484419" r:id="rId10"/>
    <p:sldLayoutId id="21474844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10"/>
          <p:cNvSpPr>
            <a:spLocks noGrp="1" noChangeArrowheads="1"/>
          </p:cNvSpPr>
          <p:nvPr>
            <p:ph type="ctrTitle"/>
          </p:nvPr>
        </p:nvSpPr>
        <p:spPr>
          <a:xfrm>
            <a:off x="2051050" y="3068638"/>
            <a:ext cx="5113338" cy="720725"/>
          </a:xfrm>
          <a:noFill/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</a:rPr>
              <a:t>Электронные ресурсы 2017</a:t>
            </a:r>
            <a:r>
              <a:rPr lang="en-US" altLang="ru-RU" sz="2400" b="1" dirty="0" smtClean="0">
                <a:solidFill>
                  <a:schemeClr val="bg1"/>
                </a:solidFill>
              </a:rPr>
              <a:t> </a:t>
            </a:r>
            <a:endParaRPr lang="es-ES" altLang="ru-RU" sz="2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/>
          <a:lstStyle/>
          <a:p>
            <a:r>
              <a:rPr lang="ru-RU" sz="4000" b="1" dirty="0">
                <a:solidFill>
                  <a:schemeClr val="bg1"/>
                </a:solidFill>
              </a:rPr>
              <a:t>Полный текст книги </a:t>
            </a:r>
            <a:br>
              <a:rPr lang="ru-RU" sz="4000" b="1" dirty="0">
                <a:solidFill>
                  <a:schemeClr val="bg1"/>
                </a:solidFill>
              </a:rPr>
            </a:br>
            <a:r>
              <a:rPr lang="ru-RU" sz="4000" b="1" dirty="0">
                <a:solidFill>
                  <a:schemeClr val="bg1"/>
                </a:solidFill>
              </a:rPr>
              <a:t>на сайте </a:t>
            </a:r>
            <a:r>
              <a:rPr lang="ru-RU" sz="4000" b="1" dirty="0" err="1" smtClean="0">
                <a:solidFill>
                  <a:schemeClr val="bg1"/>
                </a:solidFill>
              </a:rPr>
              <a:t>агрегатора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</a:rPr>
              <a:t>(ProQuest)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988840"/>
            <a:ext cx="8046156" cy="45259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51720" y="3717032"/>
            <a:ext cx="2808312" cy="14401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право 2"/>
          <p:cNvSpPr/>
          <p:nvPr/>
        </p:nvSpPr>
        <p:spPr>
          <a:xfrm>
            <a:off x="683568" y="4797152"/>
            <a:ext cx="278662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43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Работа в полным текстом книги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2060848"/>
            <a:ext cx="8046156" cy="45259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59832" y="2420888"/>
            <a:ext cx="5535246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95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/>
          <a:lstStyle/>
          <a:p>
            <a:r>
              <a:rPr lang="ru-RU" sz="4000" b="1" dirty="0">
                <a:solidFill>
                  <a:schemeClr val="bg1"/>
                </a:solidFill>
              </a:rPr>
              <a:t>Поиск электронных </a:t>
            </a:r>
            <a:r>
              <a:rPr lang="ru-RU" sz="4000" b="1" dirty="0" smtClean="0">
                <a:solidFill>
                  <a:schemeClr val="bg1"/>
                </a:solidFill>
              </a:rPr>
              <a:t>журналов (первый путь)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2060848"/>
            <a:ext cx="8046156" cy="4525963"/>
          </a:xfrm>
          <a:prstGeom prst="rect">
            <a:avLst/>
          </a:prstGeom>
        </p:spPr>
      </p:pic>
      <p:sp>
        <p:nvSpPr>
          <p:cNvPr id="3" name="Стрелка влево 2"/>
          <p:cNvSpPr/>
          <p:nvPr/>
        </p:nvSpPr>
        <p:spPr>
          <a:xfrm>
            <a:off x="4463988" y="3501008"/>
            <a:ext cx="216024" cy="2880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2915816" y="2852936"/>
            <a:ext cx="288032" cy="1440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01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Результаты поиска электронных журналов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98884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4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Поиск журнала по части слова из названия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988840"/>
            <a:ext cx="8046156" cy="4525963"/>
          </a:xfrm>
          <a:prstGeom prst="rect">
            <a:avLst/>
          </a:prstGeom>
        </p:spPr>
      </p:pic>
      <p:sp>
        <p:nvSpPr>
          <p:cNvPr id="6" name="Стрелка влево 5"/>
          <p:cNvSpPr/>
          <p:nvPr/>
        </p:nvSpPr>
        <p:spPr>
          <a:xfrm>
            <a:off x="4355976" y="3429000"/>
            <a:ext cx="216024" cy="2880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33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Варианты поиска по названию журнала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988840"/>
            <a:ext cx="8046156" cy="45259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43608" y="3645024"/>
            <a:ext cx="3744416" cy="6480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55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/>
          <a:lstStyle/>
          <a:p>
            <a:r>
              <a:rPr lang="ru-RU" sz="4000" b="1" dirty="0">
                <a:solidFill>
                  <a:schemeClr val="bg1"/>
                </a:solidFill>
              </a:rPr>
              <a:t>Поиск электронных </a:t>
            </a:r>
            <a:r>
              <a:rPr lang="ru-RU" sz="4000" b="1" dirty="0" smtClean="0">
                <a:solidFill>
                  <a:schemeClr val="bg1"/>
                </a:solidFill>
              </a:rPr>
              <a:t>журналов (второй путь)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2060848"/>
            <a:ext cx="8046156" cy="452596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03648" y="4653136"/>
            <a:ext cx="1728192" cy="4320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лево 4"/>
          <p:cNvSpPr/>
          <p:nvPr/>
        </p:nvSpPr>
        <p:spPr>
          <a:xfrm>
            <a:off x="3203848" y="4725144"/>
            <a:ext cx="216024" cy="2880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20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469" y="620688"/>
            <a:ext cx="8229600" cy="1143000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Поиск по буквам латинского </a:t>
            </a:r>
            <a:br>
              <a:rPr lang="ru-RU" sz="4000" b="1" dirty="0" smtClean="0">
                <a:solidFill>
                  <a:schemeClr val="bg1"/>
                </a:solidFill>
              </a:rPr>
            </a:br>
            <a:r>
              <a:rPr lang="ru-RU" sz="4000" b="1" dirty="0" smtClean="0">
                <a:solidFill>
                  <a:schemeClr val="bg1"/>
                </a:solidFill>
              </a:rPr>
              <a:t>и русского алфавита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644" y="2060848"/>
            <a:ext cx="8046156" cy="45259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15616" y="3573016"/>
            <a:ext cx="4968552" cy="5040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115616" y="4581128"/>
            <a:ext cx="3600400" cy="6480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05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Перечень журналов </a:t>
            </a:r>
            <a:br>
              <a:rPr lang="ru-RU" sz="4000" b="1" dirty="0" smtClean="0">
                <a:solidFill>
                  <a:schemeClr val="bg1"/>
                </a:solidFill>
              </a:rPr>
            </a:br>
            <a:r>
              <a:rPr lang="ru-RU" sz="4000" b="1" dirty="0" smtClean="0">
                <a:solidFill>
                  <a:schemeClr val="bg1"/>
                </a:solidFill>
              </a:rPr>
              <a:t>на латинскую букву «О»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988840"/>
            <a:ext cx="8046156" cy="45259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43608" y="3645024"/>
            <a:ext cx="3600400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93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194" y="620688"/>
            <a:ext cx="8229600" cy="1143000"/>
          </a:xfrm>
        </p:spPr>
        <p:txBody>
          <a:bodyPr/>
          <a:lstStyle/>
          <a:p>
            <a:r>
              <a:rPr lang="ru-RU" sz="4000" b="1" dirty="0">
                <a:solidFill>
                  <a:schemeClr val="bg1"/>
                </a:solidFill>
              </a:rPr>
              <a:t>Поиск </a:t>
            </a:r>
            <a:r>
              <a:rPr lang="ru-RU" sz="4000" b="1" dirty="0" smtClean="0">
                <a:solidFill>
                  <a:schemeClr val="bg1"/>
                </a:solidFill>
              </a:rPr>
              <a:t>электронных ресурсов по предмету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194" y="2060848"/>
            <a:ext cx="8046156" cy="4525963"/>
          </a:xfrm>
          <a:prstGeom prst="rect">
            <a:avLst/>
          </a:prstGeom>
        </p:spPr>
      </p:pic>
      <p:sp>
        <p:nvSpPr>
          <p:cNvPr id="6" name="Стрелка влево 5"/>
          <p:cNvSpPr/>
          <p:nvPr/>
        </p:nvSpPr>
        <p:spPr>
          <a:xfrm>
            <a:off x="4355976" y="3068960"/>
            <a:ext cx="216024" cy="2880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право 2"/>
          <p:cNvSpPr/>
          <p:nvPr/>
        </p:nvSpPr>
        <p:spPr>
          <a:xfrm>
            <a:off x="1259632" y="3501008"/>
            <a:ext cx="288032" cy="2160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18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5175"/>
            <a:ext cx="8229600" cy="63341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http://spbu.ru/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140967"/>
            <a:ext cx="2602632" cy="2985195"/>
          </a:xfrm>
        </p:spPr>
        <p:txBody>
          <a:bodyPr>
            <a:normAutofit/>
          </a:bodyPr>
          <a:lstStyle/>
          <a:p>
            <a:pPr marL="0" indent="0">
              <a:buFontTx/>
              <a:buNone/>
              <a:defRPr/>
            </a:pPr>
            <a:r>
              <a:rPr lang="ru-RU" dirty="0" smtClean="0">
                <a:solidFill>
                  <a:srgbClr val="C00000"/>
                </a:solidFill>
                <a:latin typeface="+mj-lt"/>
              </a:rPr>
              <a:t>Переход в раздел «Библиотека»</a:t>
            </a:r>
            <a:endParaRPr lang="en-US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203848" y="2204864"/>
            <a:ext cx="5544616" cy="4032447"/>
          </a:xfrm>
          <a:prstGeom prst="rect">
            <a:avLst/>
          </a:prstGeom>
        </p:spPr>
      </p:pic>
      <p:sp>
        <p:nvSpPr>
          <p:cNvPr id="6" name="Стрелка вверх 5"/>
          <p:cNvSpPr/>
          <p:nvPr/>
        </p:nvSpPr>
        <p:spPr>
          <a:xfrm>
            <a:off x="6300192" y="5661248"/>
            <a:ext cx="504056" cy="288032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Результаты поиска ресурсов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988840"/>
            <a:ext cx="8046156" cy="45259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330" y="3061346"/>
            <a:ext cx="1931908" cy="276872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971600" y="3424891"/>
            <a:ext cx="1008112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336196" y="5839226"/>
            <a:ext cx="1584176" cy="43199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 smtClean="0">
                <a:solidFill>
                  <a:srgbClr val="A02A1D"/>
                </a:solidFill>
              </a:rPr>
              <a:t>Выбор ресурсов </a:t>
            </a:r>
          </a:p>
          <a:p>
            <a:r>
              <a:rPr lang="ru-RU" sz="1200" b="1" dirty="0" smtClean="0">
                <a:solidFill>
                  <a:srgbClr val="A02A1D"/>
                </a:solidFill>
              </a:rPr>
              <a:t>по типу</a:t>
            </a:r>
            <a:endParaRPr lang="ru-RU" sz="1200" b="1" dirty="0">
              <a:solidFill>
                <a:srgbClr val="A02A1D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4653136"/>
            <a:ext cx="1152128" cy="17281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лево 9"/>
          <p:cNvSpPr/>
          <p:nvPr/>
        </p:nvSpPr>
        <p:spPr>
          <a:xfrm>
            <a:off x="7308304" y="5444397"/>
            <a:ext cx="288032" cy="14401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88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Ресурсы по химии, содержащие электронные книги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2060848"/>
            <a:ext cx="8046156" cy="45259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71600" y="3501008"/>
            <a:ext cx="1152128" cy="5760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71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Переход на описание ресурса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988840"/>
            <a:ext cx="8046156" cy="4525963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788024" y="3068960"/>
            <a:ext cx="2520280" cy="35091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000" b="1" dirty="0" smtClean="0">
                <a:solidFill>
                  <a:srgbClr val="A02A1D"/>
                </a:solidFill>
              </a:rPr>
              <a:t>Переход на описание ресурса</a:t>
            </a:r>
          </a:p>
        </p:txBody>
      </p:sp>
      <p:sp>
        <p:nvSpPr>
          <p:cNvPr id="3" name="Стрелка влево 2"/>
          <p:cNvSpPr/>
          <p:nvPr/>
        </p:nvSpPr>
        <p:spPr>
          <a:xfrm>
            <a:off x="4309368" y="3203848"/>
            <a:ext cx="288032" cy="216024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81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Описание ресурса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1305" y="2060848"/>
            <a:ext cx="8046156" cy="45259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11760" y="4869160"/>
            <a:ext cx="5616624" cy="5760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лево 2"/>
          <p:cNvSpPr/>
          <p:nvPr/>
        </p:nvSpPr>
        <p:spPr>
          <a:xfrm>
            <a:off x="4463988" y="5634372"/>
            <a:ext cx="216024" cy="216024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лево 6"/>
          <p:cNvSpPr/>
          <p:nvPr/>
        </p:nvSpPr>
        <p:spPr>
          <a:xfrm>
            <a:off x="3347864" y="5850396"/>
            <a:ext cx="216024" cy="216024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76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Поиск ресурса по названию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2060848"/>
            <a:ext cx="8046156" cy="4525963"/>
          </a:xfrm>
          <a:prstGeom prst="rect">
            <a:avLst/>
          </a:prstGeom>
        </p:spPr>
      </p:pic>
      <p:sp>
        <p:nvSpPr>
          <p:cNvPr id="4" name="Стрелка влево 3"/>
          <p:cNvSpPr/>
          <p:nvPr/>
        </p:nvSpPr>
        <p:spPr>
          <a:xfrm>
            <a:off x="4355976" y="3501008"/>
            <a:ext cx="216024" cy="2880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23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Описание ресурса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988840"/>
            <a:ext cx="8046156" cy="452596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525948" y="3789040"/>
            <a:ext cx="5043399" cy="28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480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Поиск электронных ресурсов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190" y="1988840"/>
            <a:ext cx="8046156" cy="45259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59832" y="3717032"/>
            <a:ext cx="1944216" cy="36004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верх 5"/>
          <p:cNvSpPr/>
          <p:nvPr/>
        </p:nvSpPr>
        <p:spPr>
          <a:xfrm>
            <a:off x="3410502" y="3954678"/>
            <a:ext cx="216024" cy="21602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верх 6"/>
          <p:cNvSpPr/>
          <p:nvPr/>
        </p:nvSpPr>
        <p:spPr>
          <a:xfrm>
            <a:off x="4409244" y="3951544"/>
            <a:ext cx="216024" cy="21602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75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Ресурсы открытого доступа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060848"/>
            <a:ext cx="8046156" cy="45259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99592" y="3501008"/>
            <a:ext cx="1008112" cy="5760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906901" y="4853449"/>
            <a:ext cx="1360843" cy="173336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3284984"/>
            <a:ext cx="847725" cy="6477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72136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Ресурсы, находящиеся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в тестовом доступе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988840"/>
            <a:ext cx="8046156" cy="45259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71600" y="3429000"/>
            <a:ext cx="1080120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11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389" y="620688"/>
            <a:ext cx="8229600" cy="1143000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Поиск электронных ресурсов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389" y="2060848"/>
            <a:ext cx="8046156" cy="452596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259632" y="4437112"/>
            <a:ext cx="1800200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475656" y="3789041"/>
            <a:ext cx="1440160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лево 10"/>
          <p:cNvSpPr/>
          <p:nvPr/>
        </p:nvSpPr>
        <p:spPr>
          <a:xfrm>
            <a:off x="4355976" y="3068960"/>
            <a:ext cx="288032" cy="2880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07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5175"/>
            <a:ext cx="8229600" cy="63341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http://www.library.spbu.ru/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6379" y="1989138"/>
            <a:ext cx="8046154" cy="452596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03648" y="2852936"/>
            <a:ext cx="4032448" cy="12961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2420888"/>
            <a:ext cx="4392488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487146" y="4077072"/>
            <a:ext cx="2253206" cy="23762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1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0579" y="620688"/>
            <a:ext cx="8229600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Поиск ресурсов </a:t>
            </a:r>
            <a:r>
              <a:rPr lang="ru-RU" sz="3200" b="1" dirty="0">
                <a:solidFill>
                  <a:schemeClr val="bg1"/>
                </a:solidFill>
              </a:rPr>
              <a:t>по предметной </a:t>
            </a:r>
            <a:r>
              <a:rPr lang="ru-RU" sz="3200" b="1" dirty="0" smtClean="0">
                <a:solidFill>
                  <a:schemeClr val="bg1"/>
                </a:solidFill>
              </a:rPr>
              <a:t>области и начальной букве в названии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547" y="1988840"/>
            <a:ext cx="8046156" cy="4525963"/>
          </a:xfrm>
          <a:prstGeom prst="rect">
            <a:avLst/>
          </a:prstGeom>
        </p:spPr>
      </p:pic>
      <p:sp>
        <p:nvSpPr>
          <p:cNvPr id="6" name="Стрелка вверх 5"/>
          <p:cNvSpPr/>
          <p:nvPr/>
        </p:nvSpPr>
        <p:spPr>
          <a:xfrm>
            <a:off x="1619672" y="5049180"/>
            <a:ext cx="288032" cy="21602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969846" y="5125752"/>
            <a:ext cx="2520280" cy="35091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000" b="1" dirty="0" smtClean="0">
                <a:solidFill>
                  <a:srgbClr val="A02A1D"/>
                </a:solidFill>
              </a:rPr>
              <a:t>Переход на перечень российских ресурсов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4067944" y="4437112"/>
            <a:ext cx="410681" cy="21602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лево 8"/>
          <p:cNvSpPr/>
          <p:nvPr/>
        </p:nvSpPr>
        <p:spPr>
          <a:xfrm>
            <a:off x="2915816" y="3429000"/>
            <a:ext cx="216024" cy="43204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87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922" y="620688"/>
            <a:ext cx="8229600" cy="1143000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Перечень ресурсов по предметной области «Химия»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988840"/>
            <a:ext cx="8046156" cy="45259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36362" y="3248980"/>
            <a:ext cx="5292021" cy="6840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04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965" y="62068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В помощь пользователям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301" y="2060848"/>
            <a:ext cx="8046156" cy="45259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59633" y="2492896"/>
            <a:ext cx="3456383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97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Раздел «Преподавателям»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88840"/>
            <a:ext cx="8046156" cy="4525963"/>
          </a:xfrm>
          <a:prstGeom prst="rect">
            <a:avLst/>
          </a:prstGeom>
        </p:spPr>
      </p:pic>
      <p:sp>
        <p:nvSpPr>
          <p:cNvPr id="3" name="Стрелка вправо 2"/>
          <p:cNvSpPr/>
          <p:nvPr/>
        </p:nvSpPr>
        <p:spPr>
          <a:xfrm>
            <a:off x="1115616" y="3068876"/>
            <a:ext cx="288032" cy="36012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1113715" y="5589240"/>
            <a:ext cx="288032" cy="36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34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Правила доступа к ресурсам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988840"/>
            <a:ext cx="8046156" cy="45259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304" y="3140968"/>
            <a:ext cx="3660773" cy="3373835"/>
          </a:xfrm>
          <a:prstGeom prst="rect">
            <a:avLst/>
          </a:prstGeom>
        </p:spPr>
      </p:pic>
      <p:sp>
        <p:nvSpPr>
          <p:cNvPr id="3" name="Стрелка вправо 2"/>
          <p:cNvSpPr/>
          <p:nvPr/>
        </p:nvSpPr>
        <p:spPr>
          <a:xfrm>
            <a:off x="1115616" y="3140968"/>
            <a:ext cx="360040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20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Список ресурсов по типу изданий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939" y="1844824"/>
            <a:ext cx="8046156" cy="4525963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11560" y="3674939"/>
            <a:ext cx="5171413" cy="29089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трелка влево 2"/>
          <p:cNvSpPr/>
          <p:nvPr/>
        </p:nvSpPr>
        <p:spPr>
          <a:xfrm>
            <a:off x="6012160" y="3429000"/>
            <a:ext cx="288032" cy="24889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лево 6"/>
          <p:cNvSpPr/>
          <p:nvPr/>
        </p:nvSpPr>
        <p:spPr>
          <a:xfrm>
            <a:off x="2555776" y="5877272"/>
            <a:ext cx="288032" cy="24889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0888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199" y="620688"/>
            <a:ext cx="8229600" cy="1143000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Издания по химии </a:t>
            </a:r>
            <a:br>
              <a:rPr lang="ru-RU" sz="4000" b="1" dirty="0" smtClean="0">
                <a:solidFill>
                  <a:schemeClr val="bg1"/>
                </a:solidFill>
              </a:rPr>
            </a:br>
            <a:r>
              <a:rPr lang="ru-RU" sz="4000" b="1" dirty="0" smtClean="0">
                <a:solidFill>
                  <a:schemeClr val="bg1"/>
                </a:solidFill>
              </a:rPr>
              <a:t>на платформе ЭБС «Лань»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2060848"/>
            <a:ext cx="8046156" cy="45259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22" y="3356992"/>
            <a:ext cx="2972392" cy="144226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63688" y="2564904"/>
            <a:ext cx="720080" cy="2160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69965" y="3284985"/>
            <a:ext cx="2951349" cy="15142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9084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5175"/>
            <a:ext cx="8229600" cy="63341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</a:rPr>
              <a:t>Раздел «Авторам»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Объект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23528" y="2060848"/>
            <a:ext cx="5040560" cy="2104782"/>
          </a:xfrm>
          <a:prstGeom prst="rect">
            <a:avLst/>
          </a:prstGeom>
        </p:spPr>
      </p:pic>
      <p:sp>
        <p:nvSpPr>
          <p:cNvPr id="4" name="Стрелка вверх 3"/>
          <p:cNvSpPr/>
          <p:nvPr/>
        </p:nvSpPr>
        <p:spPr>
          <a:xfrm>
            <a:off x="2411760" y="2492896"/>
            <a:ext cx="360040" cy="216024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889" y="3180035"/>
            <a:ext cx="8355607" cy="356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04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331" y="62068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Раздел «Помощь»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053" y="2060848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97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Раздел «Новости и события»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2060848"/>
            <a:ext cx="8046156" cy="45259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08104" y="4143809"/>
            <a:ext cx="2160240" cy="244300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22" y="4509120"/>
            <a:ext cx="4824536" cy="1008112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683399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</a:rPr>
              <a:t>Изменение политики доступа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4" name="Объект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819777" y="1838096"/>
            <a:ext cx="5040560" cy="2104782"/>
          </a:xfrm>
          <a:prstGeom prst="rect">
            <a:avLst/>
          </a:prstGeom>
        </p:spPr>
      </p:pic>
      <p:sp>
        <p:nvSpPr>
          <p:cNvPr id="15" name="Стрелка влево 14"/>
          <p:cNvSpPr/>
          <p:nvPr/>
        </p:nvSpPr>
        <p:spPr>
          <a:xfrm>
            <a:off x="8604448" y="3654846"/>
            <a:ext cx="360040" cy="288032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504" y="3212976"/>
            <a:ext cx="7021145" cy="3485893"/>
          </a:xfrm>
          <a:prstGeom prst="rect">
            <a:avLst/>
          </a:prstGeom>
          <a:ln w="28575"/>
        </p:spPr>
      </p:pic>
      <p:sp>
        <p:nvSpPr>
          <p:cNvPr id="6" name="Прямоугольник 5"/>
          <p:cNvSpPr/>
          <p:nvPr/>
        </p:nvSpPr>
        <p:spPr>
          <a:xfrm>
            <a:off x="7128648" y="3654846"/>
            <a:ext cx="1475799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54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34083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Идентификаторы ученых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44824"/>
            <a:ext cx="8229600" cy="3392571"/>
          </a:xfrm>
          <a:prstGeom prst="rect">
            <a:avLst/>
          </a:prstGeom>
        </p:spPr>
      </p:pic>
      <p:pic>
        <p:nvPicPr>
          <p:cNvPr id="5" name="Объект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9512" y="2348880"/>
            <a:ext cx="5688632" cy="3600400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noFill/>
            <a:miter lim="800000"/>
            <a:headEnd/>
            <a:tailEnd/>
          </a:ln>
          <a:effectLst/>
          <a:ex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5669235"/>
            <a:ext cx="8856984" cy="1057275"/>
          </a:xfrm>
          <a:prstGeom prst="rect">
            <a:avLst/>
          </a:prstGeom>
          <a:ln w="19050">
            <a:noFill/>
          </a:ln>
        </p:spPr>
      </p:pic>
      <p:sp>
        <p:nvSpPr>
          <p:cNvPr id="7" name="Стрелка влево 6"/>
          <p:cNvSpPr/>
          <p:nvPr/>
        </p:nvSpPr>
        <p:spPr>
          <a:xfrm>
            <a:off x="8172400" y="4949363"/>
            <a:ext cx="360040" cy="288032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4197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5175"/>
            <a:ext cx="8229600" cy="63341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http://www.library.spbu.ru/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6379" y="1989138"/>
            <a:ext cx="8046154" cy="45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0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110"/>
          <p:cNvSpPr>
            <a:spLocks noGrp="1" noChangeArrowheads="1"/>
          </p:cNvSpPr>
          <p:nvPr>
            <p:ph type="ctrTitle"/>
          </p:nvPr>
        </p:nvSpPr>
        <p:spPr>
          <a:xfrm>
            <a:off x="2051050" y="3068638"/>
            <a:ext cx="5113338" cy="544512"/>
          </a:xfrm>
          <a:noFill/>
        </p:spPr>
        <p:txBody>
          <a:bodyPr/>
          <a:lstStyle/>
          <a:p>
            <a:pPr eaLnBrk="1" hangingPunct="1"/>
            <a:r>
              <a:rPr lang="ru-RU" altLang="ru-RU" sz="3200" b="1" smtClean="0">
                <a:solidFill>
                  <a:schemeClr val="bg1"/>
                </a:solidFill>
              </a:rPr>
              <a:t>Благодарю Вас </a:t>
            </a:r>
            <a:br>
              <a:rPr lang="ru-RU" altLang="ru-RU" sz="3200" b="1" smtClean="0">
                <a:solidFill>
                  <a:schemeClr val="bg1"/>
                </a:solidFill>
              </a:rPr>
            </a:br>
            <a:r>
              <a:rPr lang="ru-RU" altLang="ru-RU" sz="3200" b="1" smtClean="0">
                <a:solidFill>
                  <a:schemeClr val="bg1"/>
                </a:solidFill>
              </a:rPr>
              <a:t>за внимание!</a:t>
            </a:r>
            <a:endParaRPr lang="es-ES" altLang="ru-RU" sz="3200" b="1" smtClean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 txBox="1">
            <a:spLocks/>
          </p:cNvSpPr>
          <p:nvPr/>
        </p:nvSpPr>
        <p:spPr bwMode="auto">
          <a:xfrm>
            <a:off x="493713" y="4508500"/>
            <a:ext cx="82296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defRPr/>
            </a:pPr>
            <a:r>
              <a:rPr lang="ru-RU" altLang="ru-RU" sz="1600" b="1" kern="0" dirty="0" smtClean="0">
                <a:solidFill>
                  <a:srgbClr val="C00000"/>
                </a:solidFill>
              </a:rPr>
              <a:t>Екатерина </a:t>
            </a:r>
            <a:r>
              <a:rPr lang="ru-RU" altLang="ru-RU" sz="1600" b="1" kern="0" dirty="0" err="1" smtClean="0">
                <a:solidFill>
                  <a:srgbClr val="C00000"/>
                </a:solidFill>
              </a:rPr>
              <a:t>Полникова</a:t>
            </a:r>
            <a:endParaRPr lang="ru-RU" altLang="ru-RU" sz="1600" b="1" kern="0" dirty="0" smtClean="0">
              <a:solidFill>
                <a:srgbClr val="C00000"/>
              </a:solidFill>
            </a:endParaRPr>
          </a:p>
          <a:p>
            <a:pPr>
              <a:defRPr/>
            </a:pPr>
            <a:r>
              <a:rPr lang="ru-RU" altLang="ru-RU" sz="1600" b="1" kern="0" dirty="0" smtClean="0">
                <a:solidFill>
                  <a:srgbClr val="C00000"/>
                </a:solidFill>
              </a:rPr>
              <a:t>НБ СПбГУ, </a:t>
            </a:r>
            <a:r>
              <a:rPr lang="en-US" altLang="ru-RU" sz="1600" b="1" kern="0" dirty="0" smtClean="0">
                <a:solidFill>
                  <a:srgbClr val="C00000"/>
                </a:solidFill>
              </a:rPr>
              <a:t>e.polnikova@spbu.ru</a:t>
            </a:r>
            <a:endParaRPr lang="ru-RU" altLang="ru-RU" sz="1600" b="1" kern="0" dirty="0" smtClean="0">
              <a:solidFill>
                <a:srgbClr val="C00000"/>
              </a:solidFill>
            </a:endParaRPr>
          </a:p>
          <a:p>
            <a:pPr>
              <a:defRPr/>
            </a:pPr>
            <a:endParaRPr lang="ru-RU" altLang="ru-RU" sz="1600" b="1" kern="0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Поиск электронных книг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2060848"/>
            <a:ext cx="8046156" cy="4525963"/>
          </a:xfrm>
          <a:prstGeom prst="rect">
            <a:avLst/>
          </a:prstGeom>
        </p:spPr>
      </p:pic>
      <p:sp>
        <p:nvSpPr>
          <p:cNvPr id="2" name="Стрелка вниз 1"/>
          <p:cNvSpPr/>
          <p:nvPr/>
        </p:nvSpPr>
        <p:spPr>
          <a:xfrm>
            <a:off x="1691680" y="2821273"/>
            <a:ext cx="288032" cy="21602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лево 2"/>
          <p:cNvSpPr/>
          <p:nvPr/>
        </p:nvSpPr>
        <p:spPr>
          <a:xfrm>
            <a:off x="4572000" y="3537012"/>
            <a:ext cx="288032" cy="216024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22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Результаты поиска электронных книг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2060848"/>
            <a:ext cx="8046156" cy="45259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12160" y="3717032"/>
            <a:ext cx="1584176" cy="1800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475656" y="3573016"/>
            <a:ext cx="4176464" cy="5760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лево 2"/>
          <p:cNvSpPr/>
          <p:nvPr/>
        </p:nvSpPr>
        <p:spPr>
          <a:xfrm>
            <a:off x="2992509" y="5409220"/>
            <a:ext cx="288032" cy="216024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лево 6"/>
          <p:cNvSpPr/>
          <p:nvPr/>
        </p:nvSpPr>
        <p:spPr>
          <a:xfrm>
            <a:off x="7452320" y="4142168"/>
            <a:ext cx="288032" cy="216024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280541" y="5071354"/>
            <a:ext cx="1944216" cy="57600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solidFill>
                  <a:srgbClr val="A02A1D"/>
                </a:solidFill>
              </a:rPr>
              <a:t>переход на полный текст книги</a:t>
            </a:r>
            <a:endParaRPr lang="ru-RU" sz="1400" b="1" dirty="0">
              <a:solidFill>
                <a:srgbClr val="A02A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2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Уточнение результатов поиска (книги издательства </a:t>
            </a:r>
            <a:r>
              <a:rPr lang="en-US" sz="3600" b="1" dirty="0" smtClean="0">
                <a:solidFill>
                  <a:schemeClr val="bg1"/>
                </a:solidFill>
              </a:rPr>
              <a:t>Springer)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2060848"/>
            <a:ext cx="8046156" cy="45259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31640" y="3645024"/>
            <a:ext cx="4248472" cy="5760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лево 2"/>
          <p:cNvSpPr/>
          <p:nvPr/>
        </p:nvSpPr>
        <p:spPr>
          <a:xfrm>
            <a:off x="7596336" y="4215817"/>
            <a:ext cx="288032" cy="216024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131840" y="5273670"/>
            <a:ext cx="1944216" cy="57600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solidFill>
                  <a:srgbClr val="A02A1D"/>
                </a:solidFill>
              </a:rPr>
              <a:t>переход на полный текст книги</a:t>
            </a:r>
            <a:endParaRPr lang="ru-RU" sz="1400" b="1" dirty="0">
              <a:solidFill>
                <a:srgbClr val="A02A1D"/>
              </a:solidFill>
            </a:endParaRPr>
          </a:p>
        </p:txBody>
      </p:sp>
      <p:sp>
        <p:nvSpPr>
          <p:cNvPr id="7" name="Стрелка влево 6"/>
          <p:cNvSpPr/>
          <p:nvPr/>
        </p:nvSpPr>
        <p:spPr>
          <a:xfrm>
            <a:off x="2843808" y="5491634"/>
            <a:ext cx="288032" cy="2880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91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Полный текст книги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на сайте издателя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2060848"/>
            <a:ext cx="8046156" cy="45259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95736" y="4581128"/>
            <a:ext cx="1440160" cy="4320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267744" y="6165304"/>
            <a:ext cx="648072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лево 6"/>
          <p:cNvSpPr/>
          <p:nvPr/>
        </p:nvSpPr>
        <p:spPr>
          <a:xfrm>
            <a:off x="3779912" y="4653136"/>
            <a:ext cx="288032" cy="2880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лево 7"/>
          <p:cNvSpPr/>
          <p:nvPr/>
        </p:nvSpPr>
        <p:spPr>
          <a:xfrm>
            <a:off x="3059832" y="6165304"/>
            <a:ext cx="288032" cy="2880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лево 8"/>
          <p:cNvSpPr/>
          <p:nvPr/>
        </p:nvSpPr>
        <p:spPr>
          <a:xfrm>
            <a:off x="6516216" y="3861048"/>
            <a:ext cx="288032" cy="2880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28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/>
          <a:lstStyle/>
          <a:p>
            <a:r>
              <a:rPr lang="ru-RU" sz="3200" b="1" dirty="0">
                <a:solidFill>
                  <a:schemeClr val="bg1"/>
                </a:solidFill>
              </a:rPr>
              <a:t>Уточнение результатов поиска (книги </a:t>
            </a:r>
            <a:r>
              <a:rPr lang="ru-RU" sz="3200" b="1" dirty="0" smtClean="0">
                <a:solidFill>
                  <a:schemeClr val="bg1"/>
                </a:solidFill>
              </a:rPr>
              <a:t>на платформе </a:t>
            </a:r>
            <a:r>
              <a:rPr lang="en-US" sz="3200" b="1" dirty="0" smtClean="0">
                <a:solidFill>
                  <a:schemeClr val="bg1"/>
                </a:solidFill>
              </a:rPr>
              <a:t>ProQuest </a:t>
            </a:r>
            <a:r>
              <a:rPr lang="en-US" sz="3200" b="1" dirty="0" err="1" smtClean="0">
                <a:solidFill>
                  <a:schemeClr val="bg1"/>
                </a:solidFill>
              </a:rPr>
              <a:t>Ebook</a:t>
            </a:r>
            <a:r>
              <a:rPr lang="en-US" sz="3200" b="1" dirty="0" smtClean="0">
                <a:solidFill>
                  <a:schemeClr val="bg1"/>
                </a:solidFill>
              </a:rPr>
              <a:t> Central</a:t>
            </a:r>
            <a:r>
              <a:rPr lang="ru-RU" sz="3200" b="1" dirty="0" smtClean="0">
                <a:solidFill>
                  <a:schemeClr val="bg1"/>
                </a:solidFill>
              </a:rPr>
              <a:t>)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988840"/>
            <a:ext cx="8046156" cy="45259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31640" y="3645024"/>
            <a:ext cx="4248472" cy="5760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лево 5"/>
          <p:cNvSpPr/>
          <p:nvPr/>
        </p:nvSpPr>
        <p:spPr>
          <a:xfrm>
            <a:off x="7596336" y="4143809"/>
            <a:ext cx="216024" cy="216024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лево 6"/>
          <p:cNvSpPr/>
          <p:nvPr/>
        </p:nvSpPr>
        <p:spPr>
          <a:xfrm>
            <a:off x="2915816" y="5259933"/>
            <a:ext cx="288032" cy="216024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203848" y="5059643"/>
            <a:ext cx="1944216" cy="57600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solidFill>
                  <a:srgbClr val="A02A1D"/>
                </a:solidFill>
              </a:rPr>
              <a:t>переход на полный текст книги</a:t>
            </a:r>
            <a:endParaRPr lang="ru-RU" sz="1400" b="1" dirty="0">
              <a:solidFill>
                <a:srgbClr val="A02A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34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17399</TotalTime>
  <Words>230</Words>
  <Application>Microsoft Office PowerPoint</Application>
  <PresentationFormat>Экран (4:3)</PresentationFormat>
  <Paragraphs>57</Paragraphs>
  <Slides>42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42</vt:i4>
      </vt:variant>
    </vt:vector>
  </HeadingPairs>
  <TitlesOfParts>
    <vt:vector size="46" baseType="lpstr">
      <vt:lpstr>Arial</vt:lpstr>
      <vt:lpstr>Calibri</vt:lpstr>
      <vt:lpstr>Diseño predeterminado</vt:lpstr>
      <vt:lpstr>1_Diseño predeterminado</vt:lpstr>
      <vt:lpstr>Электронные ресурсы 2017 </vt:lpstr>
      <vt:lpstr>http://spbu.ru/</vt:lpstr>
      <vt:lpstr>http://www.library.spbu.ru/</vt:lpstr>
      <vt:lpstr>Изменение политики доступа </vt:lpstr>
      <vt:lpstr>Поиск электронных книг</vt:lpstr>
      <vt:lpstr>Результаты поиска электронных книг</vt:lpstr>
      <vt:lpstr>Уточнение результатов поиска (книги издательства Springer)</vt:lpstr>
      <vt:lpstr>Полный текст книги  на сайте издателя</vt:lpstr>
      <vt:lpstr>Уточнение результатов поиска (книги на платформе ProQuest Ebook Central)</vt:lpstr>
      <vt:lpstr>Полный текст книги  на сайте агрегатора (ProQuest)</vt:lpstr>
      <vt:lpstr>Работа в полным текстом книги</vt:lpstr>
      <vt:lpstr>Поиск электронных журналов (первый путь)</vt:lpstr>
      <vt:lpstr>Результаты поиска электронных журналов</vt:lpstr>
      <vt:lpstr>Поиск журнала по части слова из названия</vt:lpstr>
      <vt:lpstr>Варианты поиска по названию журнала</vt:lpstr>
      <vt:lpstr>Поиск электронных журналов (второй путь)</vt:lpstr>
      <vt:lpstr>Поиск по буквам латинского  и русского алфавита</vt:lpstr>
      <vt:lpstr>Перечень журналов  на латинскую букву «О»</vt:lpstr>
      <vt:lpstr>Поиск электронных ресурсов по предмету</vt:lpstr>
      <vt:lpstr>Результаты поиска ресурсов</vt:lpstr>
      <vt:lpstr>Ресурсы по химии, содержащие электронные книги</vt:lpstr>
      <vt:lpstr>Переход на описание ресурса</vt:lpstr>
      <vt:lpstr>Описание ресурса</vt:lpstr>
      <vt:lpstr>Поиск ресурса по названию</vt:lpstr>
      <vt:lpstr>Описание ресурса</vt:lpstr>
      <vt:lpstr>Поиск электронных ресурсов</vt:lpstr>
      <vt:lpstr>Ресурсы открытого доступа</vt:lpstr>
      <vt:lpstr>Ресурсы, находящиеся  в тестовом доступе</vt:lpstr>
      <vt:lpstr>Поиск электронных ресурсов</vt:lpstr>
      <vt:lpstr>Поиск ресурсов по предметной области и начальной букве в названии</vt:lpstr>
      <vt:lpstr>Перечень ресурсов по предметной области «Химия»</vt:lpstr>
      <vt:lpstr>В помощь пользователям</vt:lpstr>
      <vt:lpstr>Раздел «Преподавателям»</vt:lpstr>
      <vt:lpstr>Правила доступа к ресурсам</vt:lpstr>
      <vt:lpstr>Список ресурсов по типу изданий</vt:lpstr>
      <vt:lpstr>Издания по химии  на платформе ЭБС «Лань»</vt:lpstr>
      <vt:lpstr>Раздел «Авторам»</vt:lpstr>
      <vt:lpstr>Раздел «Помощь»</vt:lpstr>
      <vt:lpstr>Раздел «Новости и события»</vt:lpstr>
      <vt:lpstr>Идентификаторы ученых</vt:lpstr>
      <vt:lpstr>http://www.library.spbu.ru/</vt:lpstr>
      <vt:lpstr>Благодарю Вас  за внимание!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1</cp:lastModifiedBy>
  <cp:revision>873</cp:revision>
  <dcterms:created xsi:type="dcterms:W3CDTF">2010-05-23T14:28:12Z</dcterms:created>
  <dcterms:modified xsi:type="dcterms:W3CDTF">2017-01-30T22:17:56Z</dcterms:modified>
</cp:coreProperties>
</file>