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4" r:id="rId1"/>
  </p:sldMasterIdLst>
  <p:notesMasterIdLst>
    <p:notesMasterId r:id="rId18"/>
  </p:notesMasterIdLst>
  <p:sldIdLst>
    <p:sldId id="465" r:id="rId2"/>
    <p:sldId id="529" r:id="rId3"/>
    <p:sldId id="532" r:id="rId4"/>
    <p:sldId id="548" r:id="rId5"/>
    <p:sldId id="537" r:id="rId6"/>
    <p:sldId id="539" r:id="rId7"/>
    <p:sldId id="542" r:id="rId8"/>
    <p:sldId id="541" r:id="rId9"/>
    <p:sldId id="544" r:id="rId10"/>
    <p:sldId id="543" r:id="rId11"/>
    <p:sldId id="515" r:id="rId12"/>
    <p:sldId id="547" r:id="rId13"/>
    <p:sldId id="550" r:id="rId14"/>
    <p:sldId id="525" r:id="rId15"/>
    <p:sldId id="528" r:id="rId16"/>
    <p:sldId id="54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 CY" charset="0"/>
        <a:ea typeface="Arial" charset="0"/>
        <a:cs typeface="Geneva CY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50021"/>
    <a:srgbClr val="006600"/>
    <a:srgbClr val="003300"/>
    <a:srgbClr val="0000CC"/>
    <a:srgbClr val="000099"/>
    <a:srgbClr val="489927"/>
    <a:srgbClr val="800080"/>
    <a:srgbClr val="67A51B"/>
    <a:srgbClr val="CA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9645" autoAdjust="0"/>
  </p:normalViewPr>
  <p:slideViewPr>
    <p:cSldViewPr>
      <p:cViewPr>
        <p:scale>
          <a:sx n="100" d="100"/>
          <a:sy n="100" d="100"/>
        </p:scale>
        <p:origin x="-1932" y="-45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86DAC-4D14-4298-A38B-20A1EAE31B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58C8EF-F5FA-4AB9-95CB-E5089DF4C6B5}">
      <dgm:prSet phldrT="[Текст]" custT="1"/>
      <dgm:spPr/>
      <dgm:t>
        <a:bodyPr/>
        <a:lstStyle/>
        <a:p>
          <a:r>
            <a:rPr lang="ru-RU" sz="2200" b="1" dirty="0" smtClean="0">
              <a:latin typeface="Calibri" pitchFamily="34" charset="0"/>
            </a:rPr>
            <a:t>ЭЛЕКТРО-, ТЕПЛОИЗОЛЯТОРЫ</a:t>
          </a:r>
          <a:endParaRPr lang="ru-RU" sz="2200" b="1" dirty="0">
            <a:latin typeface="Calibri" pitchFamily="34" charset="0"/>
          </a:endParaRPr>
        </a:p>
      </dgm:t>
    </dgm:pt>
    <dgm:pt modelId="{424269EF-1862-4E7E-A2FF-BDE5DEAD98E2}" type="parTrans" cxnId="{F22FD1F9-986A-470D-84F2-7B06D10F057F}">
      <dgm:prSet/>
      <dgm:spPr/>
      <dgm:t>
        <a:bodyPr/>
        <a:lstStyle/>
        <a:p>
          <a:endParaRPr lang="ru-RU"/>
        </a:p>
      </dgm:t>
    </dgm:pt>
    <dgm:pt modelId="{EFC51583-C2FD-44CB-98EE-2A05DCAEDB46}" type="sibTrans" cxnId="{F22FD1F9-986A-470D-84F2-7B06D10F057F}">
      <dgm:prSet/>
      <dgm:spPr/>
      <dgm:t>
        <a:bodyPr/>
        <a:lstStyle/>
        <a:p>
          <a:endParaRPr lang="ru-RU"/>
        </a:p>
      </dgm:t>
    </dgm:pt>
    <dgm:pt modelId="{E7D84D86-A437-40A5-A56C-3687E815270B}">
      <dgm:prSet phldrT="[Текст]" custT="1"/>
      <dgm:spPr/>
      <dgm:t>
        <a:bodyPr/>
        <a:lstStyle/>
        <a:p>
          <a:r>
            <a:rPr lang="ru-RU" sz="2200" b="1" dirty="0" smtClean="0">
              <a:latin typeface="Calibri" pitchFamily="34" charset="0"/>
            </a:rPr>
            <a:t>МАСЛО-, ТЕРМО-, МОРОЗОСТОЙКИЕ ГЕРМЕТИКИ</a:t>
          </a:r>
          <a:endParaRPr lang="ru-RU" sz="2200" b="1" dirty="0">
            <a:latin typeface="Calibri" pitchFamily="34" charset="0"/>
          </a:endParaRPr>
        </a:p>
      </dgm:t>
    </dgm:pt>
    <dgm:pt modelId="{17D85B66-75BA-45C6-82C1-36682362AD54}" type="parTrans" cxnId="{7FD80CA7-88FF-426C-B802-D9A66C27689B}">
      <dgm:prSet/>
      <dgm:spPr/>
      <dgm:t>
        <a:bodyPr/>
        <a:lstStyle/>
        <a:p>
          <a:endParaRPr lang="ru-RU"/>
        </a:p>
      </dgm:t>
    </dgm:pt>
    <dgm:pt modelId="{63B16D36-C9FF-42F1-AF4F-33B43E9946A7}" type="sibTrans" cxnId="{7FD80CA7-88FF-426C-B802-D9A66C27689B}">
      <dgm:prSet/>
      <dgm:spPr/>
      <dgm:t>
        <a:bodyPr/>
        <a:lstStyle/>
        <a:p>
          <a:endParaRPr lang="ru-RU"/>
        </a:p>
      </dgm:t>
    </dgm:pt>
    <dgm:pt modelId="{1DE21A91-F51C-4BC5-81EB-C5DE82EA4B1C}">
      <dgm:prSet phldrT="[Текст]" custT="1"/>
      <dgm:spPr/>
      <dgm:t>
        <a:bodyPr/>
        <a:lstStyle/>
        <a:p>
          <a:r>
            <a:rPr lang="ru-RU" sz="2200" b="1" dirty="0" smtClean="0">
              <a:latin typeface="Calibri" pitchFamily="34" charset="0"/>
            </a:rPr>
            <a:t>БИОИНЕРТНЫЕ МАТЕРИАЛЫ, ГЕЛИ</a:t>
          </a:r>
          <a:endParaRPr lang="ru-RU" sz="2200" b="1" dirty="0">
            <a:latin typeface="Calibri" pitchFamily="34" charset="0"/>
          </a:endParaRPr>
        </a:p>
      </dgm:t>
    </dgm:pt>
    <dgm:pt modelId="{8794DC37-D8E4-4421-A661-37A6F9DD39EE}" type="parTrans" cxnId="{78792ED3-5D7B-42CF-A0F5-30D3737917CC}">
      <dgm:prSet/>
      <dgm:spPr/>
      <dgm:t>
        <a:bodyPr/>
        <a:lstStyle/>
        <a:p>
          <a:endParaRPr lang="ru-RU"/>
        </a:p>
      </dgm:t>
    </dgm:pt>
    <dgm:pt modelId="{773DC747-E1DE-405F-9EEB-52B60D9C06BA}" type="sibTrans" cxnId="{78792ED3-5D7B-42CF-A0F5-30D3737917CC}">
      <dgm:prSet/>
      <dgm:spPr/>
      <dgm:t>
        <a:bodyPr/>
        <a:lstStyle/>
        <a:p>
          <a:endParaRPr lang="ru-RU"/>
        </a:p>
      </dgm:t>
    </dgm:pt>
    <dgm:pt modelId="{69461665-742F-4B86-AA36-971A01257227}" type="pres">
      <dgm:prSet presAssocID="{50586DAC-4D14-4298-A38B-20A1EAE31B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A0606-A440-4F14-ABE8-216B9203F0B5}" type="pres">
      <dgm:prSet presAssocID="{BC58C8EF-F5FA-4AB9-95CB-E5089DF4C6B5}" presName="parentLin" presStyleCnt="0"/>
      <dgm:spPr/>
    </dgm:pt>
    <dgm:pt modelId="{0097D789-56EE-46D8-A4EB-875F05267751}" type="pres">
      <dgm:prSet presAssocID="{BC58C8EF-F5FA-4AB9-95CB-E5089DF4C6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B04B4F-0274-4BD6-8F58-32D466992F87}" type="pres">
      <dgm:prSet presAssocID="{BC58C8EF-F5FA-4AB9-95CB-E5089DF4C6B5}" presName="parentText" presStyleLbl="node1" presStyleIdx="0" presStyleCnt="3" custScaleX="139578" custLinFactNeighborX="-8397" custLinFactNeighborY="5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E5B62-1308-44EC-9DA4-A22DDC671C01}" type="pres">
      <dgm:prSet presAssocID="{BC58C8EF-F5FA-4AB9-95CB-E5089DF4C6B5}" presName="negativeSpace" presStyleCnt="0"/>
      <dgm:spPr/>
    </dgm:pt>
    <dgm:pt modelId="{0A083632-5786-46D8-921C-4F7754CDA610}" type="pres">
      <dgm:prSet presAssocID="{BC58C8EF-F5FA-4AB9-95CB-E5089DF4C6B5}" presName="childText" presStyleLbl="conFgAcc1" presStyleIdx="0" presStyleCnt="3">
        <dgm:presLayoutVars>
          <dgm:bulletEnabled val="1"/>
        </dgm:presLayoutVars>
      </dgm:prSet>
      <dgm:spPr/>
    </dgm:pt>
    <dgm:pt modelId="{5DB2D6AE-CE76-4DB9-8FD2-FE2ED817088C}" type="pres">
      <dgm:prSet presAssocID="{EFC51583-C2FD-44CB-98EE-2A05DCAEDB46}" presName="spaceBetweenRectangles" presStyleCnt="0"/>
      <dgm:spPr/>
    </dgm:pt>
    <dgm:pt modelId="{2C7078A6-7381-4947-8DC2-C275A369C7D2}" type="pres">
      <dgm:prSet presAssocID="{E7D84D86-A437-40A5-A56C-3687E815270B}" presName="parentLin" presStyleCnt="0"/>
      <dgm:spPr/>
    </dgm:pt>
    <dgm:pt modelId="{77EC9C88-8650-4E45-AC82-FE843239C68B}" type="pres">
      <dgm:prSet presAssocID="{E7D84D86-A437-40A5-A56C-3687E81527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258BFB-FDA7-423B-8E0A-6D0CF5D02F1F}" type="pres">
      <dgm:prSet presAssocID="{E7D84D86-A437-40A5-A56C-3687E815270B}" presName="parentText" presStyleLbl="node1" presStyleIdx="1" presStyleCnt="3" custScaleX="1394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F12E5-F659-4965-808A-281C9F52B1E1}" type="pres">
      <dgm:prSet presAssocID="{E7D84D86-A437-40A5-A56C-3687E815270B}" presName="negativeSpace" presStyleCnt="0"/>
      <dgm:spPr/>
    </dgm:pt>
    <dgm:pt modelId="{6993AF0A-D768-4A2C-9B1D-BEC5CECF8DFE}" type="pres">
      <dgm:prSet presAssocID="{E7D84D86-A437-40A5-A56C-3687E815270B}" presName="childText" presStyleLbl="conFgAcc1" presStyleIdx="1" presStyleCnt="3">
        <dgm:presLayoutVars>
          <dgm:bulletEnabled val="1"/>
        </dgm:presLayoutVars>
      </dgm:prSet>
      <dgm:spPr/>
    </dgm:pt>
    <dgm:pt modelId="{B2530F0E-9263-47E7-B5CC-42B7AB08331A}" type="pres">
      <dgm:prSet presAssocID="{63B16D36-C9FF-42F1-AF4F-33B43E9946A7}" presName="spaceBetweenRectangles" presStyleCnt="0"/>
      <dgm:spPr/>
    </dgm:pt>
    <dgm:pt modelId="{9310C6D2-36A7-40C9-ACE9-F6C6AFC5A81D}" type="pres">
      <dgm:prSet presAssocID="{1DE21A91-F51C-4BC5-81EB-C5DE82EA4B1C}" presName="parentLin" presStyleCnt="0"/>
      <dgm:spPr/>
    </dgm:pt>
    <dgm:pt modelId="{72B9BFE8-D6CB-4788-B246-7BE3F771F0C2}" type="pres">
      <dgm:prSet presAssocID="{1DE21A91-F51C-4BC5-81EB-C5DE82EA4B1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A875CA6-F1D9-49E7-897C-9884389F3765}" type="pres">
      <dgm:prSet presAssocID="{1DE21A91-F51C-4BC5-81EB-C5DE82EA4B1C}" presName="parentText" presStyleLbl="node1" presStyleIdx="2" presStyleCnt="3" custScaleX="1394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4F75B-413B-41E4-9A2D-2DAFAB35462A}" type="pres">
      <dgm:prSet presAssocID="{1DE21A91-F51C-4BC5-81EB-C5DE82EA4B1C}" presName="negativeSpace" presStyleCnt="0"/>
      <dgm:spPr/>
    </dgm:pt>
    <dgm:pt modelId="{C0C8F6C0-3905-4128-8CEE-1DA723313F39}" type="pres">
      <dgm:prSet presAssocID="{1DE21A91-F51C-4BC5-81EB-C5DE82EA4B1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3EFD73-C9E2-487B-8F57-EECE748FCCAB}" type="presOf" srcId="{1DE21A91-F51C-4BC5-81EB-C5DE82EA4B1C}" destId="{72B9BFE8-D6CB-4788-B246-7BE3F771F0C2}" srcOrd="0" destOrd="0" presId="urn:microsoft.com/office/officeart/2005/8/layout/list1"/>
    <dgm:cxn modelId="{A0D85A89-F264-4F7E-8B81-D7044B26E983}" type="presOf" srcId="{E7D84D86-A437-40A5-A56C-3687E815270B}" destId="{89258BFB-FDA7-423B-8E0A-6D0CF5D02F1F}" srcOrd="1" destOrd="0" presId="urn:microsoft.com/office/officeart/2005/8/layout/list1"/>
    <dgm:cxn modelId="{F22FD1F9-986A-470D-84F2-7B06D10F057F}" srcId="{50586DAC-4D14-4298-A38B-20A1EAE31BE4}" destId="{BC58C8EF-F5FA-4AB9-95CB-E5089DF4C6B5}" srcOrd="0" destOrd="0" parTransId="{424269EF-1862-4E7E-A2FF-BDE5DEAD98E2}" sibTransId="{EFC51583-C2FD-44CB-98EE-2A05DCAEDB46}"/>
    <dgm:cxn modelId="{F0030809-A333-42ED-998B-E4F77C6FA1B1}" type="presOf" srcId="{E7D84D86-A437-40A5-A56C-3687E815270B}" destId="{77EC9C88-8650-4E45-AC82-FE843239C68B}" srcOrd="0" destOrd="0" presId="urn:microsoft.com/office/officeart/2005/8/layout/list1"/>
    <dgm:cxn modelId="{5B1FAFF3-8910-44CE-BA0E-35B89C63317B}" type="presOf" srcId="{BC58C8EF-F5FA-4AB9-95CB-E5089DF4C6B5}" destId="{0097D789-56EE-46D8-A4EB-875F05267751}" srcOrd="0" destOrd="0" presId="urn:microsoft.com/office/officeart/2005/8/layout/list1"/>
    <dgm:cxn modelId="{A2A98E40-D638-41C3-A0B6-08D8F834397F}" type="presOf" srcId="{50586DAC-4D14-4298-A38B-20A1EAE31BE4}" destId="{69461665-742F-4B86-AA36-971A01257227}" srcOrd="0" destOrd="0" presId="urn:microsoft.com/office/officeart/2005/8/layout/list1"/>
    <dgm:cxn modelId="{78792ED3-5D7B-42CF-A0F5-30D3737917CC}" srcId="{50586DAC-4D14-4298-A38B-20A1EAE31BE4}" destId="{1DE21A91-F51C-4BC5-81EB-C5DE82EA4B1C}" srcOrd="2" destOrd="0" parTransId="{8794DC37-D8E4-4421-A661-37A6F9DD39EE}" sibTransId="{773DC747-E1DE-405F-9EEB-52B60D9C06BA}"/>
    <dgm:cxn modelId="{7FD80CA7-88FF-426C-B802-D9A66C27689B}" srcId="{50586DAC-4D14-4298-A38B-20A1EAE31BE4}" destId="{E7D84D86-A437-40A5-A56C-3687E815270B}" srcOrd="1" destOrd="0" parTransId="{17D85B66-75BA-45C6-82C1-36682362AD54}" sibTransId="{63B16D36-C9FF-42F1-AF4F-33B43E9946A7}"/>
    <dgm:cxn modelId="{40DDF976-1C91-46F8-96E3-7494816701FE}" type="presOf" srcId="{1DE21A91-F51C-4BC5-81EB-C5DE82EA4B1C}" destId="{EA875CA6-F1D9-49E7-897C-9884389F3765}" srcOrd="1" destOrd="0" presId="urn:microsoft.com/office/officeart/2005/8/layout/list1"/>
    <dgm:cxn modelId="{32B4245F-1541-4891-A0AF-51431D9FE4BD}" type="presOf" srcId="{BC58C8EF-F5FA-4AB9-95CB-E5089DF4C6B5}" destId="{CCB04B4F-0274-4BD6-8F58-32D466992F87}" srcOrd="1" destOrd="0" presId="urn:microsoft.com/office/officeart/2005/8/layout/list1"/>
    <dgm:cxn modelId="{80B02E88-3B62-4E45-8CB2-859F12876BAA}" type="presParOf" srcId="{69461665-742F-4B86-AA36-971A01257227}" destId="{581A0606-A440-4F14-ABE8-216B9203F0B5}" srcOrd="0" destOrd="0" presId="urn:microsoft.com/office/officeart/2005/8/layout/list1"/>
    <dgm:cxn modelId="{E51514A0-3EAD-445D-BA08-77D70B73D358}" type="presParOf" srcId="{581A0606-A440-4F14-ABE8-216B9203F0B5}" destId="{0097D789-56EE-46D8-A4EB-875F05267751}" srcOrd="0" destOrd="0" presId="urn:microsoft.com/office/officeart/2005/8/layout/list1"/>
    <dgm:cxn modelId="{0385D442-5A64-4DC9-9BBA-0C9D0A6167A2}" type="presParOf" srcId="{581A0606-A440-4F14-ABE8-216B9203F0B5}" destId="{CCB04B4F-0274-4BD6-8F58-32D466992F87}" srcOrd="1" destOrd="0" presId="urn:microsoft.com/office/officeart/2005/8/layout/list1"/>
    <dgm:cxn modelId="{85D85588-37DC-4EED-9E95-921D6A985816}" type="presParOf" srcId="{69461665-742F-4B86-AA36-971A01257227}" destId="{9DBE5B62-1308-44EC-9DA4-A22DDC671C01}" srcOrd="1" destOrd="0" presId="urn:microsoft.com/office/officeart/2005/8/layout/list1"/>
    <dgm:cxn modelId="{9B9DF20B-A9A7-4850-8302-3D25C16FEEF8}" type="presParOf" srcId="{69461665-742F-4B86-AA36-971A01257227}" destId="{0A083632-5786-46D8-921C-4F7754CDA610}" srcOrd="2" destOrd="0" presId="urn:microsoft.com/office/officeart/2005/8/layout/list1"/>
    <dgm:cxn modelId="{BBB2CA01-2D93-41A9-8EF4-85E530711249}" type="presParOf" srcId="{69461665-742F-4B86-AA36-971A01257227}" destId="{5DB2D6AE-CE76-4DB9-8FD2-FE2ED817088C}" srcOrd="3" destOrd="0" presId="urn:microsoft.com/office/officeart/2005/8/layout/list1"/>
    <dgm:cxn modelId="{9AEE45EB-3433-45AF-8DF0-008899177F94}" type="presParOf" srcId="{69461665-742F-4B86-AA36-971A01257227}" destId="{2C7078A6-7381-4947-8DC2-C275A369C7D2}" srcOrd="4" destOrd="0" presId="urn:microsoft.com/office/officeart/2005/8/layout/list1"/>
    <dgm:cxn modelId="{37DC0937-FF94-40B5-B97E-1FEB88207368}" type="presParOf" srcId="{2C7078A6-7381-4947-8DC2-C275A369C7D2}" destId="{77EC9C88-8650-4E45-AC82-FE843239C68B}" srcOrd="0" destOrd="0" presId="urn:microsoft.com/office/officeart/2005/8/layout/list1"/>
    <dgm:cxn modelId="{D025BAB1-3F3F-47EC-B6D8-DB3DD183611F}" type="presParOf" srcId="{2C7078A6-7381-4947-8DC2-C275A369C7D2}" destId="{89258BFB-FDA7-423B-8E0A-6D0CF5D02F1F}" srcOrd="1" destOrd="0" presId="urn:microsoft.com/office/officeart/2005/8/layout/list1"/>
    <dgm:cxn modelId="{30707C65-0132-43E8-AA73-CE108FF66494}" type="presParOf" srcId="{69461665-742F-4B86-AA36-971A01257227}" destId="{875F12E5-F659-4965-808A-281C9F52B1E1}" srcOrd="5" destOrd="0" presId="urn:microsoft.com/office/officeart/2005/8/layout/list1"/>
    <dgm:cxn modelId="{6223CEEF-54AB-47F2-8385-FEF99728B351}" type="presParOf" srcId="{69461665-742F-4B86-AA36-971A01257227}" destId="{6993AF0A-D768-4A2C-9B1D-BEC5CECF8DFE}" srcOrd="6" destOrd="0" presId="urn:microsoft.com/office/officeart/2005/8/layout/list1"/>
    <dgm:cxn modelId="{C4688FD9-E660-456B-AD9B-36EE253EADEF}" type="presParOf" srcId="{69461665-742F-4B86-AA36-971A01257227}" destId="{B2530F0E-9263-47E7-B5CC-42B7AB08331A}" srcOrd="7" destOrd="0" presId="urn:microsoft.com/office/officeart/2005/8/layout/list1"/>
    <dgm:cxn modelId="{3F3F6838-BD89-40E5-9538-47E982815B49}" type="presParOf" srcId="{69461665-742F-4B86-AA36-971A01257227}" destId="{9310C6D2-36A7-40C9-ACE9-F6C6AFC5A81D}" srcOrd="8" destOrd="0" presId="urn:microsoft.com/office/officeart/2005/8/layout/list1"/>
    <dgm:cxn modelId="{8D4932B1-3A50-4CE1-B3F2-D5FAC46AC0AC}" type="presParOf" srcId="{9310C6D2-36A7-40C9-ACE9-F6C6AFC5A81D}" destId="{72B9BFE8-D6CB-4788-B246-7BE3F771F0C2}" srcOrd="0" destOrd="0" presId="urn:microsoft.com/office/officeart/2005/8/layout/list1"/>
    <dgm:cxn modelId="{3D684122-CE28-42A1-A3C7-DFB5B57B365A}" type="presParOf" srcId="{9310C6D2-36A7-40C9-ACE9-F6C6AFC5A81D}" destId="{EA875CA6-F1D9-49E7-897C-9884389F3765}" srcOrd="1" destOrd="0" presId="urn:microsoft.com/office/officeart/2005/8/layout/list1"/>
    <dgm:cxn modelId="{40D8206F-5B87-4B56-AD58-94DFFBA0056D}" type="presParOf" srcId="{69461665-742F-4B86-AA36-971A01257227}" destId="{7A94F75B-413B-41E4-9A2D-2DAFAB35462A}" srcOrd="9" destOrd="0" presId="urn:microsoft.com/office/officeart/2005/8/layout/list1"/>
    <dgm:cxn modelId="{52AFACA7-9143-4427-AFC2-B4A560AF09F8}" type="presParOf" srcId="{69461665-742F-4B86-AA36-971A01257227}" destId="{C0C8F6C0-3905-4128-8CEE-1DA723313F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E97579-6B8B-49B0-AFC7-E77DD9C1BDC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027C8-C6ED-4A07-8905-7F738CAD1199}">
      <dgm:prSet phldrT="[Текст]" custT="1"/>
      <dgm:spPr>
        <a:gradFill rotWithShape="0">
          <a:gsLst>
            <a:gs pos="0">
              <a:srgbClr val="DDEBCF"/>
            </a:gs>
            <a:gs pos="52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СПбГУ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химический факультет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BAD4DEF2-02BF-43EE-93F1-08E463208963}" type="parTrans" cxnId="{8CF3CDBC-9551-417F-9A19-5491239B588A}">
      <dgm:prSet/>
      <dgm:spPr/>
      <dgm:t>
        <a:bodyPr/>
        <a:lstStyle/>
        <a:p>
          <a:endParaRPr lang="ru-RU"/>
        </a:p>
      </dgm:t>
    </dgm:pt>
    <dgm:pt modelId="{016BFF5A-A88A-4A2E-830C-BE3FBA0F129F}" type="sibTrans" cxnId="{8CF3CDBC-9551-417F-9A19-5491239B588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3B772BE-AC98-45F6-8975-CC55330C4396}">
      <dgm:prSet phldrT="[Текст]" custT="1"/>
      <dgm:spPr>
        <a:gradFill rotWithShape="0">
          <a:gsLst>
            <a:gs pos="0">
              <a:srgbClr val="DDEBCF"/>
            </a:gs>
            <a:gs pos="52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полимерная химия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B6D5715-2C6D-4E10-8AD3-65690DDB8AC5}" type="parTrans" cxnId="{9623164A-CD86-477B-8A7F-838539D66118}">
      <dgm:prSet/>
      <dgm:spPr/>
      <dgm:t>
        <a:bodyPr/>
        <a:lstStyle/>
        <a:p>
          <a:endParaRPr lang="ru-RU"/>
        </a:p>
      </dgm:t>
    </dgm:pt>
    <dgm:pt modelId="{02E3CC31-8F9D-473D-B378-F19855E17A34}" type="sibTrans" cxnId="{9623164A-CD86-477B-8A7F-838539D6611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1C0D80B-8184-4FA2-9F43-5B2EC5FFE17A}">
      <dgm:prSet phldrT="[Текст]" custT="1"/>
      <dgm:spPr>
        <a:gradFill rotWithShape="0">
          <a:gsLst>
            <a:gs pos="0">
              <a:srgbClr val="DDEBCF"/>
            </a:gs>
            <a:gs pos="52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координационная химия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gm:t>
    </dgm:pt>
    <dgm:pt modelId="{A11494EB-269B-4357-B469-161710D2316E}" type="parTrans" cxnId="{3B44CA3F-0014-4589-8DF3-A142596AB882}">
      <dgm:prSet/>
      <dgm:spPr/>
      <dgm:t>
        <a:bodyPr/>
        <a:lstStyle/>
        <a:p>
          <a:endParaRPr lang="ru-RU"/>
        </a:p>
      </dgm:t>
    </dgm:pt>
    <dgm:pt modelId="{FDE7E6C8-FC00-4FCD-AD9B-A35CAEE01FE6}" type="sibTrans" cxnId="{3B44CA3F-0014-4589-8DF3-A142596AB88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382E71-DB91-43C8-88D7-35AE93220398}" type="pres">
      <dgm:prSet presAssocID="{7BE97579-6B8B-49B0-AFC7-E77DD9C1B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182F92-3BB3-4C25-85F0-1A007A9FB43F}" type="pres">
      <dgm:prSet presAssocID="{021027C8-C6ED-4A07-8905-7F738CAD1199}" presName="node" presStyleLbl="node1" presStyleIdx="0" presStyleCnt="3" custScaleX="262648" custScaleY="186465" custRadScaleRad="104033" custRadScaleInc="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8458B-C658-4E0E-A1DD-DA125F4E0CD9}" type="pres">
      <dgm:prSet presAssocID="{016BFF5A-A88A-4A2E-830C-BE3FBA0F129F}" presName="sibTrans" presStyleLbl="sibTrans2D1" presStyleIdx="0" presStyleCnt="3" custScaleX="98494" custScaleY="190939" custLinFactNeighborX="-9938" custLinFactNeighborY="-15361"/>
      <dgm:spPr/>
      <dgm:t>
        <a:bodyPr/>
        <a:lstStyle/>
        <a:p>
          <a:endParaRPr lang="ru-RU"/>
        </a:p>
      </dgm:t>
    </dgm:pt>
    <dgm:pt modelId="{E67FED08-01EF-45B1-99C6-520262D07342}" type="pres">
      <dgm:prSet presAssocID="{016BFF5A-A88A-4A2E-830C-BE3FBA0F129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B6CCDF5-B07B-47F7-8762-100EAC41EC1D}" type="pres">
      <dgm:prSet presAssocID="{43B772BE-AC98-45F6-8975-CC55330C4396}" presName="node" presStyleLbl="node1" presStyleIdx="1" presStyleCnt="3" custScaleX="224107" custScaleY="118377" custRadScaleRad="191262" custRadScaleInc="-28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F175A-0F24-4122-9C24-6F474153C305}" type="pres">
      <dgm:prSet presAssocID="{02E3CC31-8F9D-473D-B378-F19855E17A34}" presName="sibTrans" presStyleLbl="sibTrans2D1" presStyleIdx="1" presStyleCnt="3" custScaleX="139211" custScaleY="189105"/>
      <dgm:spPr/>
      <dgm:t>
        <a:bodyPr/>
        <a:lstStyle/>
        <a:p>
          <a:endParaRPr lang="ru-RU"/>
        </a:p>
      </dgm:t>
    </dgm:pt>
    <dgm:pt modelId="{D88264FE-4438-41C6-992F-A52DBB993DBB}" type="pres">
      <dgm:prSet presAssocID="{02E3CC31-8F9D-473D-B378-F19855E17A3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3D29F78-3DC9-436F-BE7E-BA27749F3603}" type="pres">
      <dgm:prSet presAssocID="{51C0D80B-8184-4FA2-9F43-5B2EC5FFE17A}" presName="node" presStyleLbl="node1" presStyleIdx="2" presStyleCnt="3" custScaleX="231721" custScaleY="118859" custRadScaleRad="196413" custRadScaleInc="29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57ECE-EBB6-4ADE-885A-79B154838585}" type="pres">
      <dgm:prSet presAssocID="{FDE7E6C8-FC00-4FCD-AD9B-A35CAEE01FE6}" presName="sibTrans" presStyleLbl="sibTrans2D1" presStyleIdx="2" presStyleCnt="3" custScaleY="186753" custLinFactNeighborX="-2232" custLinFactNeighborY="-3661"/>
      <dgm:spPr/>
      <dgm:t>
        <a:bodyPr/>
        <a:lstStyle/>
        <a:p>
          <a:endParaRPr lang="ru-RU"/>
        </a:p>
      </dgm:t>
    </dgm:pt>
    <dgm:pt modelId="{6B168AC0-D683-4DFF-9CD7-4FA5018F8481}" type="pres">
      <dgm:prSet presAssocID="{FDE7E6C8-FC00-4FCD-AD9B-A35CAEE01FE6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EA7B7415-10CC-413E-92CE-EB1F3B07E368}" type="presOf" srcId="{7BE97579-6B8B-49B0-AFC7-E77DD9C1BDCE}" destId="{4F382E71-DB91-43C8-88D7-35AE93220398}" srcOrd="0" destOrd="0" presId="urn:microsoft.com/office/officeart/2005/8/layout/cycle7"/>
    <dgm:cxn modelId="{9623164A-CD86-477B-8A7F-838539D66118}" srcId="{7BE97579-6B8B-49B0-AFC7-E77DD9C1BDCE}" destId="{43B772BE-AC98-45F6-8975-CC55330C4396}" srcOrd="1" destOrd="0" parTransId="{AB6D5715-2C6D-4E10-8AD3-65690DDB8AC5}" sibTransId="{02E3CC31-8F9D-473D-B378-F19855E17A34}"/>
    <dgm:cxn modelId="{8CF3CDBC-9551-417F-9A19-5491239B588A}" srcId="{7BE97579-6B8B-49B0-AFC7-E77DD9C1BDCE}" destId="{021027C8-C6ED-4A07-8905-7F738CAD1199}" srcOrd="0" destOrd="0" parTransId="{BAD4DEF2-02BF-43EE-93F1-08E463208963}" sibTransId="{016BFF5A-A88A-4A2E-830C-BE3FBA0F129F}"/>
    <dgm:cxn modelId="{934D3227-143E-42D2-B0C4-C852A861342A}" type="presOf" srcId="{02E3CC31-8F9D-473D-B378-F19855E17A34}" destId="{D88264FE-4438-41C6-992F-A52DBB993DBB}" srcOrd="1" destOrd="0" presId="urn:microsoft.com/office/officeart/2005/8/layout/cycle7"/>
    <dgm:cxn modelId="{3B44CA3F-0014-4589-8DF3-A142596AB882}" srcId="{7BE97579-6B8B-49B0-AFC7-E77DD9C1BDCE}" destId="{51C0D80B-8184-4FA2-9F43-5B2EC5FFE17A}" srcOrd="2" destOrd="0" parTransId="{A11494EB-269B-4357-B469-161710D2316E}" sibTransId="{FDE7E6C8-FC00-4FCD-AD9B-A35CAEE01FE6}"/>
    <dgm:cxn modelId="{087111B5-DAB7-4C76-9610-275CB9B8E747}" type="presOf" srcId="{016BFF5A-A88A-4A2E-830C-BE3FBA0F129F}" destId="{5D18458B-C658-4E0E-A1DD-DA125F4E0CD9}" srcOrd="0" destOrd="0" presId="urn:microsoft.com/office/officeart/2005/8/layout/cycle7"/>
    <dgm:cxn modelId="{E2CE8A76-FA90-4518-8FF1-AF486036E240}" type="presOf" srcId="{51C0D80B-8184-4FA2-9F43-5B2EC5FFE17A}" destId="{03D29F78-3DC9-436F-BE7E-BA27749F3603}" srcOrd="0" destOrd="0" presId="urn:microsoft.com/office/officeart/2005/8/layout/cycle7"/>
    <dgm:cxn modelId="{946E200C-8786-45BC-A171-606436A798D7}" type="presOf" srcId="{FDE7E6C8-FC00-4FCD-AD9B-A35CAEE01FE6}" destId="{6B168AC0-D683-4DFF-9CD7-4FA5018F8481}" srcOrd="1" destOrd="0" presId="urn:microsoft.com/office/officeart/2005/8/layout/cycle7"/>
    <dgm:cxn modelId="{C5194A0D-EEBD-43E4-A0F3-3B812D819A83}" type="presOf" srcId="{02E3CC31-8F9D-473D-B378-F19855E17A34}" destId="{8D0F175A-0F24-4122-9C24-6F474153C305}" srcOrd="0" destOrd="0" presId="urn:microsoft.com/office/officeart/2005/8/layout/cycle7"/>
    <dgm:cxn modelId="{08A8DBF6-262D-4847-8E00-6BCA7E7A7DBC}" type="presOf" srcId="{43B772BE-AC98-45F6-8975-CC55330C4396}" destId="{3B6CCDF5-B07B-47F7-8762-100EAC41EC1D}" srcOrd="0" destOrd="0" presId="urn:microsoft.com/office/officeart/2005/8/layout/cycle7"/>
    <dgm:cxn modelId="{2174565C-6A95-4F03-97B5-430D8174F3CB}" type="presOf" srcId="{016BFF5A-A88A-4A2E-830C-BE3FBA0F129F}" destId="{E67FED08-01EF-45B1-99C6-520262D07342}" srcOrd="1" destOrd="0" presId="urn:microsoft.com/office/officeart/2005/8/layout/cycle7"/>
    <dgm:cxn modelId="{0BC2A367-27C0-4429-ACA8-26F14AFC9C6E}" type="presOf" srcId="{021027C8-C6ED-4A07-8905-7F738CAD1199}" destId="{2B182F92-3BB3-4C25-85F0-1A007A9FB43F}" srcOrd="0" destOrd="0" presId="urn:microsoft.com/office/officeart/2005/8/layout/cycle7"/>
    <dgm:cxn modelId="{A8674676-709E-4940-9436-9D8E977E0240}" type="presOf" srcId="{FDE7E6C8-FC00-4FCD-AD9B-A35CAEE01FE6}" destId="{97E57ECE-EBB6-4ADE-885A-79B154838585}" srcOrd="0" destOrd="0" presId="urn:microsoft.com/office/officeart/2005/8/layout/cycle7"/>
    <dgm:cxn modelId="{149C29EC-EE4F-42E1-B33A-76B904D1CA40}" type="presParOf" srcId="{4F382E71-DB91-43C8-88D7-35AE93220398}" destId="{2B182F92-3BB3-4C25-85F0-1A007A9FB43F}" srcOrd="0" destOrd="0" presId="urn:microsoft.com/office/officeart/2005/8/layout/cycle7"/>
    <dgm:cxn modelId="{10BFED16-41CD-4816-89D9-48AEBD599C1F}" type="presParOf" srcId="{4F382E71-DB91-43C8-88D7-35AE93220398}" destId="{5D18458B-C658-4E0E-A1DD-DA125F4E0CD9}" srcOrd="1" destOrd="0" presId="urn:microsoft.com/office/officeart/2005/8/layout/cycle7"/>
    <dgm:cxn modelId="{657D652A-66F5-4C0B-B47D-546ABBA0FA54}" type="presParOf" srcId="{5D18458B-C658-4E0E-A1DD-DA125F4E0CD9}" destId="{E67FED08-01EF-45B1-99C6-520262D07342}" srcOrd="0" destOrd="0" presId="urn:microsoft.com/office/officeart/2005/8/layout/cycle7"/>
    <dgm:cxn modelId="{1E0299DE-9541-4E60-8BF2-E49F09E8A525}" type="presParOf" srcId="{4F382E71-DB91-43C8-88D7-35AE93220398}" destId="{3B6CCDF5-B07B-47F7-8762-100EAC41EC1D}" srcOrd="2" destOrd="0" presId="urn:microsoft.com/office/officeart/2005/8/layout/cycle7"/>
    <dgm:cxn modelId="{8FA07D55-E121-4B27-AD06-F98519E430EF}" type="presParOf" srcId="{4F382E71-DB91-43C8-88D7-35AE93220398}" destId="{8D0F175A-0F24-4122-9C24-6F474153C305}" srcOrd="3" destOrd="0" presId="urn:microsoft.com/office/officeart/2005/8/layout/cycle7"/>
    <dgm:cxn modelId="{D29ECD74-6EC4-40CA-9B46-E6C8E1466D09}" type="presParOf" srcId="{8D0F175A-0F24-4122-9C24-6F474153C305}" destId="{D88264FE-4438-41C6-992F-A52DBB993DBB}" srcOrd="0" destOrd="0" presId="urn:microsoft.com/office/officeart/2005/8/layout/cycle7"/>
    <dgm:cxn modelId="{C03B6A1B-8C17-41FF-A0B9-29C4B3288B03}" type="presParOf" srcId="{4F382E71-DB91-43C8-88D7-35AE93220398}" destId="{03D29F78-3DC9-436F-BE7E-BA27749F3603}" srcOrd="4" destOrd="0" presId="urn:microsoft.com/office/officeart/2005/8/layout/cycle7"/>
    <dgm:cxn modelId="{E3520F98-2F30-4C23-B6DF-800E6622333A}" type="presParOf" srcId="{4F382E71-DB91-43C8-88D7-35AE93220398}" destId="{97E57ECE-EBB6-4ADE-885A-79B154838585}" srcOrd="5" destOrd="0" presId="urn:microsoft.com/office/officeart/2005/8/layout/cycle7"/>
    <dgm:cxn modelId="{BC6119B3-36E7-4D2C-AECD-E10F58DE264D}" type="presParOf" srcId="{97E57ECE-EBB6-4ADE-885A-79B154838585}" destId="{6B168AC0-D683-4DFF-9CD7-4FA5018F848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83632-5786-46D8-921C-4F7754CDA610}">
      <dsp:nvSpPr>
        <dsp:cNvPr id="0" name=""/>
        <dsp:cNvSpPr/>
      </dsp:nvSpPr>
      <dsp:spPr>
        <a:xfrm>
          <a:off x="0" y="372386"/>
          <a:ext cx="44862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04B4F-0274-4BD6-8F58-32D466992F87}">
      <dsp:nvSpPr>
        <dsp:cNvPr id="0" name=""/>
        <dsp:cNvSpPr/>
      </dsp:nvSpPr>
      <dsp:spPr>
        <a:xfrm>
          <a:off x="200060" y="7180"/>
          <a:ext cx="4267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699" tIns="0" rIns="11869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libri" pitchFamily="34" charset="0"/>
            </a:rPr>
            <a:t>ЭЛЕКТРО-, ТЕПЛОИЗОЛЯТОРЫ</a:t>
          </a:r>
          <a:endParaRPr lang="ru-RU" sz="2200" b="1" kern="1200" dirty="0">
            <a:latin typeface="Calibri" pitchFamily="34" charset="0"/>
          </a:endParaRPr>
        </a:p>
      </dsp:txBody>
      <dsp:txXfrm>
        <a:off x="236086" y="43206"/>
        <a:ext cx="4195668" cy="665948"/>
      </dsp:txXfrm>
    </dsp:sp>
    <dsp:sp modelId="{6993AF0A-D768-4A2C-9B1D-BEC5CECF8DFE}">
      <dsp:nvSpPr>
        <dsp:cNvPr id="0" name=""/>
        <dsp:cNvSpPr/>
      </dsp:nvSpPr>
      <dsp:spPr>
        <a:xfrm>
          <a:off x="0" y="1506386"/>
          <a:ext cx="44862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58BFB-FDA7-423B-8E0A-6D0CF5D02F1F}">
      <dsp:nvSpPr>
        <dsp:cNvPr id="0" name=""/>
        <dsp:cNvSpPr/>
      </dsp:nvSpPr>
      <dsp:spPr>
        <a:xfrm>
          <a:off x="218618" y="1137386"/>
          <a:ext cx="4266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699" tIns="0" rIns="11869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libri" pitchFamily="34" charset="0"/>
            </a:rPr>
            <a:t>МАСЛО-, ТЕРМО-, МОРОЗОСТОЙКИЕ ГЕРМЕТИКИ</a:t>
          </a:r>
          <a:endParaRPr lang="ru-RU" sz="2200" b="1" kern="1200" dirty="0">
            <a:latin typeface="Calibri" pitchFamily="34" charset="0"/>
          </a:endParaRPr>
        </a:p>
      </dsp:txBody>
      <dsp:txXfrm>
        <a:off x="254644" y="1173412"/>
        <a:ext cx="4194868" cy="665948"/>
      </dsp:txXfrm>
    </dsp:sp>
    <dsp:sp modelId="{C0C8F6C0-3905-4128-8CEE-1DA723313F39}">
      <dsp:nvSpPr>
        <dsp:cNvPr id="0" name=""/>
        <dsp:cNvSpPr/>
      </dsp:nvSpPr>
      <dsp:spPr>
        <a:xfrm>
          <a:off x="0" y="2640387"/>
          <a:ext cx="448627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75CA6-F1D9-49E7-897C-9884389F3765}">
      <dsp:nvSpPr>
        <dsp:cNvPr id="0" name=""/>
        <dsp:cNvSpPr/>
      </dsp:nvSpPr>
      <dsp:spPr>
        <a:xfrm>
          <a:off x="218618" y="2271387"/>
          <a:ext cx="42669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699" tIns="0" rIns="11869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libri" pitchFamily="34" charset="0"/>
            </a:rPr>
            <a:t>БИОИНЕРТНЫЕ МАТЕРИАЛЫ, ГЕЛИ</a:t>
          </a:r>
          <a:endParaRPr lang="ru-RU" sz="2200" b="1" kern="1200" dirty="0">
            <a:latin typeface="Calibri" pitchFamily="34" charset="0"/>
          </a:endParaRPr>
        </a:p>
      </dsp:txBody>
      <dsp:txXfrm>
        <a:off x="254644" y="2307413"/>
        <a:ext cx="41948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82F92-3BB3-4C25-85F0-1A007A9FB43F}">
      <dsp:nvSpPr>
        <dsp:cNvPr id="0" name=""/>
        <dsp:cNvSpPr/>
      </dsp:nvSpPr>
      <dsp:spPr>
        <a:xfrm>
          <a:off x="2374529" y="-177390"/>
          <a:ext cx="3556745" cy="12625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2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СПбГУ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химический факультет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2411508" y="-140411"/>
        <a:ext cx="3482787" cy="1188584"/>
      </dsp:txXfrm>
    </dsp:sp>
    <dsp:sp modelId="{5D18458B-C658-4E0E-A1DD-DA125F4E0CD9}">
      <dsp:nvSpPr>
        <dsp:cNvPr id="0" name=""/>
        <dsp:cNvSpPr/>
      </dsp:nvSpPr>
      <dsp:spPr>
        <a:xfrm rot="2262897">
          <a:off x="4867319" y="1232018"/>
          <a:ext cx="1050888" cy="45249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003067" y="1322516"/>
        <a:ext cx="779392" cy="271496"/>
      </dsp:txXfrm>
    </dsp:sp>
    <dsp:sp modelId="{3B6CCDF5-B07B-47F7-8762-100EAC41EC1D}">
      <dsp:nvSpPr>
        <dsp:cNvPr id="0" name=""/>
        <dsp:cNvSpPr/>
      </dsp:nvSpPr>
      <dsp:spPr>
        <a:xfrm>
          <a:off x="5029195" y="1904184"/>
          <a:ext cx="3034828" cy="80152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2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полимерная химия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5052671" y="1927660"/>
        <a:ext cx="2987876" cy="754571"/>
      </dsp:txXfrm>
    </dsp:sp>
    <dsp:sp modelId="{8D0F175A-0F24-4122-9C24-6F474153C305}">
      <dsp:nvSpPr>
        <dsp:cNvPr id="0" name=""/>
        <dsp:cNvSpPr/>
      </dsp:nvSpPr>
      <dsp:spPr>
        <a:xfrm rot="10821884">
          <a:off x="3386151" y="2065481"/>
          <a:ext cx="1485320" cy="44814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20595" y="2155110"/>
        <a:ext cx="1216432" cy="268888"/>
      </dsp:txXfrm>
    </dsp:sp>
    <dsp:sp modelId="{03D29F78-3DC9-436F-BE7E-BA27749F3603}">
      <dsp:nvSpPr>
        <dsp:cNvPr id="0" name=""/>
        <dsp:cNvSpPr/>
      </dsp:nvSpPr>
      <dsp:spPr>
        <a:xfrm>
          <a:off x="90492" y="1871441"/>
          <a:ext cx="3137935" cy="80478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DEBCF"/>
            </a:gs>
            <a:gs pos="52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координационная химия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dsp:txBody>
      <dsp:txXfrm>
        <a:off x="114063" y="1895012"/>
        <a:ext cx="3090793" cy="757644"/>
      </dsp:txXfrm>
    </dsp:sp>
    <dsp:sp modelId="{97E57ECE-EBB6-4ADE-885A-79B154838585}">
      <dsp:nvSpPr>
        <dsp:cNvPr id="0" name=""/>
        <dsp:cNvSpPr/>
      </dsp:nvSpPr>
      <dsp:spPr>
        <a:xfrm rot="19432466">
          <a:off x="2192100" y="1248334"/>
          <a:ext cx="1066956" cy="4425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324872" y="1336848"/>
        <a:ext cx="801412" cy="26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 CY" charset="0"/>
              </a:defRPr>
            </a:lvl1pPr>
          </a:lstStyle>
          <a:p>
            <a:fld id="{B6E8B53E-E592-F349-BFF6-05530B333737}" type="slidenum">
              <a:rPr lang="en-US"/>
              <a:pPr/>
              <a:t>‹#›</a:t>
            </a:fld>
            <a:endParaRPr lang="en-US">
              <a:latin typeface="Geneva C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402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 CY" charset="0"/>
        <a:ea typeface="Arial" charset="0"/>
        <a:cs typeface="Geneva CY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 CY" charset="0"/>
        <a:ea typeface="Geneva CY" charset="0"/>
        <a:cs typeface="Geneva CY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 CY" charset="0"/>
        <a:ea typeface="Geneva CY" charset="0"/>
        <a:cs typeface="Geneva CY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 CY" charset="0"/>
        <a:ea typeface="Geneva CY" charset="0"/>
        <a:cs typeface="Geneva CY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neva CY" charset="0"/>
        <a:ea typeface="Geneva CY" charset="0"/>
        <a:cs typeface="Geneva CY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D00C6-3B40-5041-949E-91782FE3B1E8}" type="slidenum">
              <a:rPr lang="en-US"/>
              <a:pPr/>
              <a:t>1</a:t>
            </a:fld>
            <a:endParaRPr lang="en-US">
              <a:latin typeface="Geneva CY" charset="0"/>
            </a:endParaRPr>
          </a:p>
        </p:txBody>
      </p:sp>
      <p:sp>
        <p:nvSpPr>
          <p:cNvPr id="371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E58E61-CDAD-FD4F-9C46-6B899A5569D2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1136-EB74-B347-A10C-123426B61365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1136-EB74-B347-A10C-123426B61365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2010-DA5D-7D49-A4FE-93A7E729FFC8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690D-4AC9-0847-A86E-7947525F2890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519A-F457-3B4D-A1DF-FBCF7EB8689D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EFC-93C9-3844-A2EF-95A49E2EC68B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84FE-1B64-314B-9937-CAE492AC5E98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1136-EB74-B347-A10C-123426B61365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C194-8C1F-B044-B9CD-B498D851AD46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FE6D-7491-C746-8660-2B696B1336D9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9A1136-EB74-B347-A10C-123426B61365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31.pn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4.wmf"/><Relationship Id="rId32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844203" y="2286000"/>
            <a:ext cx="7634590" cy="113877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800040"/>
                </a:solidFill>
                <a:latin typeface="Calibri" pitchFamily="34" charset="0"/>
              </a:rPr>
              <a:t>МЕТАЛЛОКОМПЛЕКСНЫЙ КАТАЛИЗ</a:t>
            </a:r>
          </a:p>
          <a:p>
            <a:pPr algn="ctr"/>
            <a:r>
              <a:rPr lang="ru-RU" sz="3400" b="1" dirty="0" smtClean="0">
                <a:solidFill>
                  <a:srgbClr val="800040"/>
                </a:solidFill>
                <a:latin typeface="Calibri" pitchFamily="34" charset="0"/>
              </a:rPr>
              <a:t>В ХИМИИ ОРГАНИЧЕСКИХ ПОЛИМЕРОВ</a:t>
            </a:r>
            <a:endParaRPr lang="en-US" sz="3400" b="1" dirty="0">
              <a:solidFill>
                <a:srgbClr val="800040"/>
              </a:solidFill>
              <a:latin typeface="Calibri" pitchFamily="34" charset="0"/>
            </a:endParaRP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5410200" y="4715735"/>
            <a:ext cx="2848857" cy="5847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800040"/>
                </a:solidFill>
                <a:latin typeface="Calibri" pitchFamily="34" charset="0"/>
              </a:rPr>
              <a:t>Р.М. Исламова</a:t>
            </a:r>
            <a:endParaRPr lang="en-US" sz="3200" b="1" i="1" dirty="0">
              <a:solidFill>
                <a:srgbClr val="800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00130" cy="104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76400" y="152400"/>
            <a:ext cx="6477000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latin typeface="Calibri" pitchFamily="34" charset="0"/>
              </a:rPr>
              <a:t>ЗАВЕДУЮЩИЙ КАФЕДРОЙ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  <a:latin typeface="Calibri" pitchFamily="34" charset="0"/>
              </a:rPr>
              <a:t>2011-2013 Г.Г.</a:t>
            </a:r>
            <a:endParaRPr lang="ru-RU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254239"/>
            <a:ext cx="54864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25 </a:t>
            </a:r>
            <a:r>
              <a:rPr lang="ru-RU" sz="2600" b="1" dirty="0" smtClean="0">
                <a:latin typeface="Calibri" pitchFamily="34" charset="0"/>
              </a:rPr>
              <a:t>человек, из них 20 ППС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1024" y="5867400"/>
            <a:ext cx="8741048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ФЦП «Научные и научно-педагогические кадры инновационной России», 2012-2013 </a:t>
            </a:r>
            <a:r>
              <a:rPr lang="ru-RU" b="1" dirty="0" err="1">
                <a:solidFill>
                  <a:srgbClr val="000066"/>
                </a:solidFill>
                <a:latin typeface="Calibri" pitchFamily="34" charset="0"/>
              </a:rPr>
              <a:t>г.г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023" y="2866935"/>
            <a:ext cx="8750574" cy="156966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Исламова 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Р.М. и др. Практикум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по биоорганической 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химии.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Уфа: Издательство </a:t>
            </a:r>
            <a:r>
              <a:rPr lang="ru-RU" b="1" dirty="0" err="1">
                <a:solidFill>
                  <a:srgbClr val="000066"/>
                </a:solidFill>
                <a:latin typeface="Calibri" pitchFamily="34" charset="0"/>
              </a:rPr>
              <a:t>БашГАУ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2012. 55 с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  <a:p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Исламова Р.М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. и др.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Практикум по органической 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химии.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Уфа: Издательство </a:t>
            </a:r>
            <a:r>
              <a:rPr lang="ru-RU" b="1" dirty="0" err="1">
                <a:solidFill>
                  <a:srgbClr val="000066"/>
                </a:solidFill>
                <a:latin typeface="Calibri" pitchFamily="34" charset="0"/>
              </a:rPr>
              <a:t>БашГАУ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2013. 75 с. </a:t>
            </a:r>
            <a:endParaRPr lang="ru-RU" b="1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547" y="1876335"/>
            <a:ext cx="8741049" cy="830997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2012 г. – доцент по специальности «Высокомолекулярные соединения»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024" y="4543335"/>
            <a:ext cx="8750574" cy="120032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Kinetics, catalysis and mechanism of chemical reactions. From pure to applied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science.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Today and tomorrow. Ed. by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R.M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.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Islamova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, 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et al.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Nova Science Publishers, Inc.: New York. 2012. 312 p. </a:t>
            </a:r>
          </a:p>
        </p:txBody>
      </p:sp>
    </p:spTree>
    <p:extLst>
      <p:ext uri="{BB962C8B-B14F-4D97-AF65-F5344CB8AC3E}">
        <p14:creationId xmlns:p14="http://schemas.microsoft.com/office/powerpoint/2010/main" val="9230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 animBg="1"/>
      <p:bldP spid="10" grpId="0" animBg="1"/>
      <p:bldP spid="1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04800" y="113844"/>
            <a:ext cx="8458200" cy="107721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Arial" charset="0"/>
              </a:rPr>
              <a:t>Органические </a:t>
            </a:r>
            <a:r>
              <a:rPr lang="ru-RU" sz="3200" b="1" dirty="0" err="1" smtClean="0">
                <a:solidFill>
                  <a:srgbClr val="800080"/>
                </a:solidFill>
                <a:latin typeface="Arial" charset="0"/>
              </a:rPr>
              <a:t>флокулянты</a:t>
            </a:r>
            <a:endParaRPr lang="en-US" sz="3200" b="1" dirty="0">
              <a:solidFill>
                <a:srgbClr val="800080"/>
              </a:solidFill>
              <a:latin typeface="Arial" charset="0"/>
            </a:endParaRPr>
          </a:p>
          <a:p>
            <a:pPr algn="ctr"/>
            <a:endParaRPr lang="en-US" sz="3200" b="1" dirty="0">
              <a:latin typeface="Arial" charset="0"/>
            </a:endParaRPr>
          </a:p>
        </p:txBody>
      </p:sp>
      <p:pic>
        <p:nvPicPr>
          <p:cNvPr id="477186" name="Picture 2" descr="ЗАО Опытный завод Нефтех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9527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4775" y="990600"/>
            <a:ext cx="46482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КОНТРАКТЫ 2011, 2012 </a:t>
            </a:r>
            <a:r>
              <a:rPr lang="ru-RU" sz="2800" b="1" dirty="0" err="1" smtClean="0">
                <a:latin typeface="Calibri" pitchFamily="34" charset="0"/>
              </a:rPr>
              <a:t>г.г</a:t>
            </a:r>
            <a:r>
              <a:rPr lang="ru-RU" sz="2800" b="1" dirty="0" smtClean="0">
                <a:latin typeface="Calibri" pitchFamily="34" charset="0"/>
              </a:rPr>
              <a:t>.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286000"/>
            <a:ext cx="8534400" cy="400109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 b="1" dirty="0">
                <a:solidFill>
                  <a:srgbClr val="000066"/>
                </a:solidFill>
                <a:latin typeface="Calibri" pitchFamily="34" charset="0"/>
              </a:rPr>
              <a:t>о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тработана методика получения </a:t>
            </a:r>
            <a:r>
              <a:rPr lang="ru-RU" sz="2600" b="1" dirty="0" err="1" smtClean="0">
                <a:solidFill>
                  <a:srgbClr val="000066"/>
                </a:solidFill>
                <a:latin typeface="Calibri" pitchFamily="34" charset="0"/>
              </a:rPr>
              <a:t>флокулянтов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 по упрощенной схеме (без использования дополнительного технологического оборудования)</a:t>
            </a:r>
            <a:r>
              <a:rPr lang="en-US" sz="2600" b="1" dirty="0" smtClean="0">
                <a:solidFill>
                  <a:srgbClr val="000066"/>
                </a:solidFill>
                <a:latin typeface="Calibri" pitchFamily="34" charset="0"/>
              </a:rPr>
              <a:t>;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 b="1" dirty="0">
                <a:solidFill>
                  <a:srgbClr val="000066"/>
                </a:solidFill>
                <a:latin typeface="Calibri" pitchFamily="34" charset="0"/>
              </a:rPr>
              <a:t>с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интезированы катионные, анионные и </a:t>
            </a:r>
            <a:r>
              <a:rPr lang="ru-RU" sz="2600" b="1" dirty="0" err="1" smtClean="0">
                <a:solidFill>
                  <a:srgbClr val="000066"/>
                </a:solidFill>
                <a:latin typeface="Calibri" pitchFamily="34" charset="0"/>
              </a:rPr>
              <a:t>неоионные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600" b="1" dirty="0" err="1" smtClean="0">
                <a:solidFill>
                  <a:srgbClr val="000066"/>
                </a:solidFill>
                <a:latin typeface="Calibri" pitchFamily="34" charset="0"/>
              </a:rPr>
              <a:t>флокулянты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 с молекулярными массами от 500 тыс. до 30 млн.</a:t>
            </a:r>
            <a:r>
              <a:rPr lang="en-US" sz="2600" b="1" dirty="0" smtClean="0">
                <a:solidFill>
                  <a:srgbClr val="000066"/>
                </a:solidFill>
                <a:latin typeface="Calibri" pitchFamily="34" charset="0"/>
              </a:rPr>
              <a:t>;</a:t>
            </a:r>
            <a:endParaRPr lang="ru-RU" sz="26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установлено, что синтезированные </a:t>
            </a:r>
            <a:r>
              <a:rPr lang="ru-RU" sz="2600" b="1" dirty="0" err="1" smtClean="0">
                <a:solidFill>
                  <a:srgbClr val="000066"/>
                </a:solidFill>
                <a:latin typeface="Calibri" pitchFamily="34" charset="0"/>
              </a:rPr>
              <a:t>флокулянты</a:t>
            </a:r>
            <a:r>
              <a:rPr lang="ru-RU" sz="2600" b="1" dirty="0" smtClean="0">
                <a:solidFill>
                  <a:srgbClr val="000066"/>
                </a:solidFill>
                <a:latin typeface="Calibri" pitchFamily="34" charset="0"/>
              </a:rPr>
              <a:t> по свойствам не уступают образцам фирм </a:t>
            </a:r>
            <a:r>
              <a:rPr lang="en-US" sz="2600" b="1" dirty="0">
                <a:solidFill>
                  <a:srgbClr val="000066"/>
                </a:solidFill>
                <a:latin typeface="Calibri" pitchFamily="34" charset="0"/>
              </a:rPr>
              <a:t>SNF AN </a:t>
            </a:r>
            <a:r>
              <a:rPr lang="ru-RU" sz="2600" b="1" dirty="0">
                <a:solidFill>
                  <a:srgbClr val="000066"/>
                </a:solidFill>
                <a:latin typeface="Calibri" pitchFamily="34" charset="0"/>
              </a:rPr>
              <a:t>и </a:t>
            </a:r>
            <a:r>
              <a:rPr lang="en-US" sz="2600" b="1" dirty="0" err="1">
                <a:solidFill>
                  <a:srgbClr val="000066"/>
                </a:solidFill>
                <a:latin typeface="Calibri" pitchFamily="34" charset="0"/>
              </a:rPr>
              <a:t>Besfloc</a:t>
            </a:r>
            <a:endParaRPr lang="ru-RU" sz="26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24959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Аналитический центр ЗАО «Опытный завод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Нефтехим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93900" y="914400"/>
            <a:ext cx="8216700" cy="5562600"/>
            <a:chOff x="393900" y="914400"/>
            <a:chExt cx="8216700" cy="55626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28900" y="1724025"/>
              <a:ext cx="4648199" cy="2134423"/>
              <a:chOff x="3047999" y="1609725"/>
              <a:chExt cx="3733801" cy="2134423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3047999" y="2613313"/>
                <a:ext cx="3733801" cy="113083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Рук. член-корр. РАН </a:t>
                </a:r>
              </a:p>
              <a:p>
                <a:pPr algn="ctr"/>
                <a:r>
                  <a:rPr lang="ru-RU" sz="2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В.Ю. Кукушкин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3048000" y="1609725"/>
                <a:ext cx="3733800" cy="1003588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69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Группа </a:t>
                </a:r>
                <a:r>
                  <a:rPr lang="en-US" sz="2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G</a:t>
                </a:r>
                <a:r>
                  <a:rPr lang="ru-RU" sz="2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 </a:t>
                </a:r>
                <a:br>
                  <a:rPr lang="ru-RU" sz="2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</a:br>
                <a:r>
                  <a:rPr lang="ru-RU" sz="2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«Химия соединений платины»</a:t>
                </a:r>
                <a:endParaRPr lang="ru-RU" sz="2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93900" y="3962400"/>
              <a:ext cx="4025700" cy="2514600"/>
              <a:chOff x="393900" y="3962400"/>
              <a:chExt cx="3308552" cy="251460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93900" y="5010126"/>
                <a:ext cx="3308551" cy="146687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Рук. д.х.н.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Н.А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. </a:t>
                </a:r>
                <a:r>
                  <a:rPr lang="ru-RU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Бокач</a:t>
                </a:r>
                <a:endPara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Лауреат премии Президента РФ для молодых учёных (2012 г.)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93901" y="3962400"/>
                <a:ext cx="3308551" cy="1047726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64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Группа </a:t>
                </a:r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G</a:t>
                </a:r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2 «Химия </a:t>
                </a:r>
                <a:r>
                  <a:rPr lang="ru-RU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металлоактивированных</a:t>
                </a:r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 молекул»</a:t>
                </a:r>
                <a:endPara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4800600" y="3962399"/>
              <a:ext cx="3810000" cy="2407161"/>
              <a:chOff x="4449479" y="4277713"/>
              <a:chExt cx="3308551" cy="232840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449479" y="5291161"/>
                <a:ext cx="3308551" cy="131495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Рук. 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п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роф.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 В.П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. Боярский</a:t>
                </a: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449479" y="4277713"/>
                <a:ext cx="3308551" cy="1013448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Группа </a:t>
                </a:r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G</a:t>
                </a:r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3 «Прикладная металлоорганическая химия»</a:t>
                </a:r>
                <a:endPara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1371600" y="914400"/>
              <a:ext cx="71628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alibri" pitchFamily="34" charset="0"/>
                </a:rPr>
                <a:t>Базовые научные группы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393901" y="228600"/>
            <a:ext cx="85976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КАФЕДРА ФИЗИЧЕСКОЙ ОРГАНИЧЕСКОЙ ХИМИИ</a:t>
            </a:r>
          </a:p>
        </p:txBody>
      </p:sp>
    </p:spTree>
    <p:extLst>
      <p:ext uri="{BB962C8B-B14F-4D97-AF65-F5344CB8AC3E}">
        <p14:creationId xmlns:p14="http://schemas.microsoft.com/office/powerpoint/2010/main" val="6462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2400" y="249788"/>
            <a:ext cx="8991600" cy="3166225"/>
            <a:chOff x="185738" y="415331"/>
            <a:chExt cx="8991600" cy="316622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85738" y="415331"/>
              <a:ext cx="8991600" cy="5672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Calibri" pitchFamily="34" charset="0"/>
                </a:rPr>
                <a:t>Ассоциированные научные группы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47662" y="1266168"/>
              <a:ext cx="3667125" cy="2315385"/>
              <a:chOff x="4252466" y="1286643"/>
              <a:chExt cx="3308551" cy="229342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252466" y="2449231"/>
                <a:ext cx="3308551" cy="113083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latin typeface="Calibri" pitchFamily="34" charset="0"/>
                  </a:rPr>
                  <a:t>Рук. доц. </a:t>
                </a:r>
                <a:r>
                  <a:rPr lang="ru-RU" sz="2800" b="1" dirty="0">
                    <a:latin typeface="Calibri" pitchFamily="34" charset="0"/>
                  </a:rPr>
                  <a:t>П.М</a:t>
                </a:r>
                <a:r>
                  <a:rPr lang="ru-RU" sz="2800" b="1" dirty="0" smtClean="0">
                    <a:latin typeface="Calibri" pitchFamily="34" charset="0"/>
                  </a:rPr>
                  <a:t>. Толстой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252466" y="1286643"/>
                <a:ext cx="3308551" cy="1265336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Группа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AG</a:t>
                </a:r>
                <a: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1 </a:t>
                </a:r>
                <a:b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</a:br>
                <a: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«Химия слабых взаимодействий»</a:t>
                </a:r>
                <a:endPara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4581524" y="1266169"/>
              <a:ext cx="3895727" cy="2315387"/>
              <a:chOff x="4224153" y="1217324"/>
              <a:chExt cx="3308552" cy="232154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224153" y="2449232"/>
                <a:ext cx="3308551" cy="10896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latin typeface="Calibri" pitchFamily="34" charset="0"/>
                  </a:rPr>
                  <a:t>Рук. член-корр. РАН </a:t>
                </a:r>
              </a:p>
              <a:p>
                <a:pPr algn="ctr"/>
                <a:r>
                  <a:rPr lang="ru-RU" sz="2800" b="1" dirty="0" smtClean="0">
                    <a:latin typeface="Calibri" pitchFamily="34" charset="0"/>
                  </a:rPr>
                  <a:t>В.П. </a:t>
                </a:r>
                <a:r>
                  <a:rPr lang="ru-RU" sz="2800" b="1" dirty="0" err="1" smtClean="0">
                    <a:latin typeface="Calibri" pitchFamily="34" charset="0"/>
                  </a:rPr>
                  <a:t>Анаников</a:t>
                </a:r>
                <a:r>
                  <a:rPr lang="ru-RU" sz="2800" b="1" dirty="0" smtClean="0"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224154" y="1217324"/>
                <a:ext cx="3308551" cy="1231908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Группа </a:t>
                </a:r>
                <a:r>
                  <a:rPr lang="en-US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AG</a:t>
                </a:r>
                <a: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2 </a:t>
                </a:r>
                <a:b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</a:br>
                <a:r>
                  <a:rPr lang="ru-RU" sz="2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«Кластерный катализ»</a:t>
                </a:r>
                <a:endParaRPr lang="ru-RU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276478" y="3886200"/>
            <a:ext cx="4348163" cy="2438398"/>
            <a:chOff x="554412" y="4220787"/>
            <a:chExt cx="3308551" cy="238139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54412" y="5396932"/>
              <a:ext cx="3308551" cy="12052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Рук. </a:t>
              </a: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роф. Р.М. Исламова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1660" y="4220787"/>
              <a:ext cx="3301303" cy="156279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2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Группа </a:t>
              </a:r>
              <a:r>
                <a:rPr lang="en-US" sz="2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AG</a:t>
              </a:r>
              <a:r>
                <a:rPr lang="ru-RU" sz="2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3 </a:t>
              </a:r>
              <a:br>
                <a:rPr lang="ru-RU" sz="2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</a:br>
              <a:r>
                <a:rPr lang="ru-RU" sz="2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«</a:t>
              </a:r>
              <a:r>
                <a:rPr lang="ru-RU" sz="26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Металлокомплексный</a:t>
              </a:r>
              <a:r>
                <a:rPr lang="ru-RU" sz="2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катализ в химии органических полимеров»</a:t>
              </a:r>
              <a:endPara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4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99" y="152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с</a:t>
            </a:r>
            <a:r>
              <a:rPr lang="ru-RU" sz="3200" b="1" dirty="0" smtClean="0">
                <a:latin typeface="Calibri" pitchFamily="34" charset="0"/>
              </a:rPr>
              <a:t>оздание научной группы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999" y="4779146"/>
            <a:ext cx="3838576" cy="1446550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200" b="1" dirty="0">
                <a:solidFill>
                  <a:srgbClr val="000066"/>
                </a:solidFill>
                <a:latin typeface="Calibri" pitchFamily="34" charset="0"/>
              </a:rPr>
              <a:t>разработка </a:t>
            </a:r>
            <a:r>
              <a:rPr lang="ru-RU" sz="2200" b="1" dirty="0" smtClean="0">
                <a:solidFill>
                  <a:srgbClr val="000066"/>
                </a:solidFill>
                <a:latin typeface="Calibri" pitchFamily="34" charset="0"/>
              </a:rPr>
              <a:t>общих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Calibri" pitchFamily="34" charset="0"/>
              </a:rPr>
              <a:t> теоретических подходов,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Calibri" pitchFamily="34" charset="0"/>
              </a:rPr>
              <a:t> установление механизмов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Calibri" pitchFamily="34" charset="0"/>
              </a:rPr>
              <a:t>реакций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999" y="3317536"/>
            <a:ext cx="3810001" cy="907941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макромолекулярный </a:t>
            </a:r>
          </a:p>
          <a:p>
            <a:pPr algn="ctr"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дизайн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99" y="1952484"/>
            <a:ext cx="3810001" cy="830997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новые катализаторы полимеризации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62188" y="2783481"/>
            <a:ext cx="0" cy="5340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38376" y="4225477"/>
            <a:ext cx="0" cy="5536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1551" y="1945140"/>
            <a:ext cx="3976687" cy="1031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A50021"/>
                </a:solidFill>
                <a:latin typeface="Calibri" pitchFamily="34" charset="0"/>
              </a:rPr>
              <a:t>химия соединений платины</a:t>
            </a:r>
          </a:p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rgbClr val="A50021"/>
                </a:solidFill>
                <a:latin typeface="Calibri" pitchFamily="34" charset="0"/>
              </a:rPr>
              <a:t>В.Ю. КУКУШКИН</a:t>
            </a:r>
            <a:endParaRPr lang="ru-RU" sz="3200" b="1" dirty="0">
              <a:solidFill>
                <a:srgbClr val="A50021"/>
              </a:solidFill>
              <a:latin typeface="Calibri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191000" y="2379942"/>
            <a:ext cx="58102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29165" y="5133088"/>
            <a:ext cx="4005261" cy="461665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000066"/>
                </a:solidFill>
                <a:latin typeface="Calibri" pitchFamily="34" charset="0"/>
              </a:rPr>
              <a:t>«ПРЕДВИДЕНИЕ - ПОЛЬЗА»</a:t>
            </a:r>
            <a:endParaRPr lang="ru-RU" b="1" dirty="0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24" name="Прямая соединительная линия 23"/>
          <p:cNvCxnSpPr>
            <a:endCxn id="22" idx="1"/>
          </p:cNvCxnSpPr>
          <p:nvPr/>
        </p:nvCxnSpPr>
        <p:spPr>
          <a:xfrm>
            <a:off x="4219575" y="5360300"/>
            <a:ext cx="509590" cy="362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72025" y="3292431"/>
            <a:ext cx="3976687" cy="1384995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2100" b="1" dirty="0">
                <a:solidFill>
                  <a:srgbClr val="000066"/>
                </a:solidFill>
                <a:latin typeface="Calibri" pitchFamily="34" charset="0"/>
              </a:rPr>
              <a:t>новые гомо-, </a:t>
            </a:r>
            <a:r>
              <a:rPr lang="ru-RU" sz="2100" b="1" dirty="0" smtClean="0">
                <a:solidFill>
                  <a:srgbClr val="000066"/>
                </a:solidFill>
                <a:latin typeface="Calibri" pitchFamily="34" charset="0"/>
              </a:rPr>
              <a:t>блок-сополимеры, функциональные материалы, </a:t>
            </a:r>
            <a:r>
              <a:rPr lang="ru-RU" sz="2100" b="1" dirty="0" err="1" smtClean="0">
                <a:solidFill>
                  <a:srgbClr val="000066"/>
                </a:solidFill>
                <a:latin typeface="Calibri" pitchFamily="34" charset="0"/>
              </a:rPr>
              <a:t>наноматериалы</a:t>
            </a:r>
            <a:r>
              <a:rPr lang="ru-RU" sz="2100" b="1" dirty="0" smtClean="0">
                <a:solidFill>
                  <a:srgbClr val="000066"/>
                </a:solidFill>
                <a:latin typeface="Calibri" pitchFamily="34" charset="0"/>
              </a:rPr>
              <a:t>, молекулярные гибриды </a:t>
            </a:r>
            <a:r>
              <a:rPr lang="ru-RU" sz="2100" b="1" dirty="0">
                <a:solidFill>
                  <a:srgbClr val="000066"/>
                </a:solidFill>
                <a:latin typeface="Calibri" pitchFamily="34" charset="0"/>
              </a:rPr>
              <a:t>и т.д. </a:t>
            </a:r>
          </a:p>
        </p:txBody>
      </p:sp>
      <p:cxnSp>
        <p:nvCxnSpPr>
          <p:cNvPr id="31" name="Прямая соединительная линия 30"/>
          <p:cNvCxnSpPr>
            <a:stCxn id="6" idx="3"/>
          </p:cNvCxnSpPr>
          <p:nvPr/>
        </p:nvCxnSpPr>
        <p:spPr>
          <a:xfrm>
            <a:off x="4191000" y="3771507"/>
            <a:ext cx="5810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40" y="152401"/>
            <a:ext cx="158627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4" name="Прямая со стрелкой 63"/>
          <p:cNvCxnSpPr/>
          <p:nvPr/>
        </p:nvCxnSpPr>
        <p:spPr>
          <a:xfrm>
            <a:off x="6629400" y="5594753"/>
            <a:ext cx="0" cy="4001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738690" y="6004365"/>
            <a:ext cx="4005261" cy="43088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66"/>
                </a:solidFill>
                <a:latin typeface="Calibri" pitchFamily="34" charset="0"/>
              </a:rPr>
              <a:t>ПРАКТИЧЕСКОЕ ПРИМЕНЕНИЕ</a:t>
            </a:r>
            <a:endParaRPr lang="ru-RU" sz="22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cxnSp>
        <p:nvCxnSpPr>
          <p:cNvPr id="77" name="Соединительная линия уступом 76"/>
          <p:cNvCxnSpPr>
            <a:stCxn id="16" idx="3"/>
            <a:endCxn id="22" idx="3"/>
          </p:cNvCxnSpPr>
          <p:nvPr/>
        </p:nvCxnSpPr>
        <p:spPr>
          <a:xfrm flipH="1">
            <a:off x="8734426" y="2460666"/>
            <a:ext cx="23812" cy="2903255"/>
          </a:xfrm>
          <a:prstGeom prst="bentConnector3">
            <a:avLst>
              <a:gd name="adj1" fmla="val -960020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257175" y="826650"/>
            <a:ext cx="8601075" cy="830997"/>
            <a:chOff x="257175" y="826650"/>
            <a:chExt cx="8601075" cy="830997"/>
          </a:xfrm>
        </p:grpSpPr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257175" y="826650"/>
              <a:ext cx="8601075" cy="8309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6600"/>
                  </a:solidFill>
                  <a:latin typeface="Calibri" pitchFamily="34" charset="0"/>
                </a:rPr>
                <a:t>МЕТАЛЛОКОМПЛЕКСНЫЙ КАТАЛИЗ </a:t>
              </a:r>
            </a:p>
            <a:p>
              <a:pPr algn="ctr"/>
              <a:r>
                <a:rPr lang="ru-RU" b="1" dirty="0" smtClean="0">
                  <a:solidFill>
                    <a:srgbClr val="006600"/>
                  </a:solidFill>
                  <a:latin typeface="Calibri" pitchFamily="34" charset="0"/>
                </a:rPr>
                <a:t>В ХИМИИ ОРГАНИЧЕСКИХ ПОЛИМЕРОВ</a:t>
              </a:r>
              <a:endParaRPr lang="en-US" b="1" dirty="0">
                <a:solidFill>
                  <a:srgbClr val="006600"/>
                </a:solidFill>
                <a:latin typeface="Calibri" pitchFamily="34" charset="0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714499" y="826650"/>
              <a:ext cx="5562600" cy="830997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422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6" grpId="0" animBg="1"/>
      <p:bldP spid="22" grpId="0" animBg="1"/>
      <p:bldP spid="7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234" y="152400"/>
            <a:ext cx="4957766" cy="9079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A50021"/>
                </a:solidFill>
                <a:latin typeface="Calibri" pitchFamily="34" charset="0"/>
              </a:rPr>
              <a:t>СОЕДИНЕНИЯ ПЛАТИНЫ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A50021"/>
                </a:solidFill>
                <a:latin typeface="Calibri" pitchFamily="34" charset="0"/>
              </a:rPr>
              <a:t>В.Ю. КУКУШКИН, Н.А. БОКАЧ</a:t>
            </a:r>
            <a:endParaRPr lang="ru-RU" b="1" dirty="0">
              <a:solidFill>
                <a:srgbClr val="A50021"/>
              </a:solidFill>
              <a:latin typeface="Calibri" pitchFamily="34" charset="0"/>
            </a:endParaRPr>
          </a:p>
        </p:txBody>
      </p:sp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5850"/>
            <a:ext cx="1524000" cy="156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776" y="2345133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Г.В. ГРИГОРЯН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284" y="1603711"/>
            <a:ext cx="4957766" cy="104644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СИЛОКСАНОВЫЕ КАУЧУКИ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Р.М. Исламова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685820598"/>
              </p:ext>
            </p:extLst>
          </p:nvPr>
        </p:nvGraphicFramePr>
        <p:xfrm>
          <a:off x="4572000" y="3429000"/>
          <a:ext cx="4486274" cy="327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Двойная стрелка вверх/вниз 22"/>
          <p:cNvSpPr/>
          <p:nvPr/>
        </p:nvSpPr>
        <p:spPr>
          <a:xfrm>
            <a:off x="4743449" y="1101952"/>
            <a:ext cx="314325" cy="45720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1971675" y="1880672"/>
            <a:ext cx="533400" cy="3048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4" y="2819400"/>
            <a:ext cx="37528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2838450"/>
            <a:ext cx="43434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Группа 44"/>
          <p:cNvGrpSpPr/>
          <p:nvPr/>
        </p:nvGrpSpPr>
        <p:grpSpPr>
          <a:xfrm>
            <a:off x="104776" y="2806798"/>
            <a:ext cx="8964001" cy="3955670"/>
            <a:chOff x="117695" y="2835876"/>
            <a:chExt cx="8964001" cy="3955670"/>
          </a:xfrm>
        </p:grpSpPr>
        <p:pic>
          <p:nvPicPr>
            <p:cNvPr id="46" name="Picture 2" descr="https://encrypted-tbn3.gstatic.com/images?q=tbn:ANd9GcSSBdhw-OYBEbDiZAlzaJUKS1YKxguzg4_hZwGwJfKAWhaHZt8LXQ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2" y="4546817"/>
              <a:ext cx="2133600" cy="2244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s://encrypted-tbn2.gstatic.com/images?q=tbn:ANd9GcS7ezaktr5P44tiNy-yY6RlF5IgAA0DHVsJYqIx1ylybdcSKAV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6" y="2848478"/>
              <a:ext cx="2259970" cy="196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user\Desktop\images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424" y="2835876"/>
              <a:ext cx="2261010" cy="2184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https://encrypted-tbn0.gstatic.com/images?q=tbn:ANd9GcQ7uX6iNkF_94lddcm-EgtKyZsBg3w_eBduqUS-TIITrGqamnB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848478"/>
              <a:ext cx="2452296" cy="196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0" descr="https://encrypted-tbn3.gstatic.com/images?q=tbn:ANd9GcSaiyGMovQuaAuzWqdokcAhWT_KetSTP7N0PRTB3yu8fIatVKzV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5198035"/>
              <a:ext cx="2057401" cy="1593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2" descr="https://encrypted-tbn2.gstatic.com/images?q=tbn:ANd9GcR5R6BXb9z5IC_IYCrClgoINe_dw17gXifCo7q-IGHCKR1P164bCQ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95" y="4772528"/>
              <a:ext cx="2573118" cy="201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https://encrypted-tbn2.gstatic.com/images?q=tbn:ANd9GcR5A-I1oyAsyP6Ux-38BsMvVelgOng9kotUBOVXT2x4alPMzOc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69" y="2835876"/>
              <a:ext cx="2490788" cy="236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s://encrypted-tbn1.gstatic.com/images?q=tbn:ANd9GcTWvDv4_XIRORvwTluTJAyGhPVHCFQJqwCtrm1vCjC-jEGUO9cA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450" y="4793729"/>
              <a:ext cx="2433246" cy="1997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92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Graphic spid="20" grpId="0">
        <p:bldAsOne/>
      </p:bldGraphic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52400"/>
            <a:ext cx="8534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СОЗДАНИЕ НАУЧНОЙ ГРУППЫ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ПОСТАНОВКА И ПРОВЕДЕНИЕ СИСТЕМАТИЧЕСКИХ ЭКСПЕРИМЕНТАЛЬНЫХ ИССЛЕДОВАНИЙ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ПОДГОТОВКА СТУДЕНТОВ И АСПИРАНТОВ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ПУБЛИКАЦИИ В ВЫСОКОРЕЙТИНГОВЫХ ЖУРНАЛАХ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ГРАНТЫ, КОНТРАКТЫ  </a:t>
            </a:r>
            <a:r>
              <a:rPr lang="ru-RU" sz="2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  </a:t>
            </a:r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РФФИ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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РНФ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  </a:t>
            </a:r>
            <a:endParaRPr 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СВЯЗЬ С ПРОИЗВОДСТВОМ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5300" y="3614142"/>
            <a:ext cx="8229600" cy="3186053"/>
            <a:chOff x="495300" y="3614142"/>
            <a:chExt cx="8229600" cy="3186053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3034419697"/>
                </p:ext>
              </p:extLst>
            </p:nvPr>
          </p:nvGraphicFramePr>
          <p:xfrm>
            <a:off x="495300" y="3614142"/>
            <a:ext cx="8229600" cy="261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009650" y="6267449"/>
              <a:ext cx="2057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Л.А. Чугаев</a:t>
              </a:r>
              <a:endParaRPr lang="ru-RU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91225" y="6276975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i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С.В. Лебедев</a:t>
              </a:r>
              <a:endParaRPr lang="ru-RU" sz="28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52242" y="152314"/>
            <a:ext cx="6934200" cy="4651953"/>
            <a:chOff x="1143000" y="739269"/>
            <a:chExt cx="6827206" cy="4349287"/>
          </a:xfrm>
        </p:grpSpPr>
        <p:sp>
          <p:nvSpPr>
            <p:cNvPr id="2" name="TextBox 1"/>
            <p:cNvSpPr txBox="1"/>
            <p:nvPr/>
          </p:nvSpPr>
          <p:spPr>
            <a:xfrm>
              <a:off x="1143000" y="739269"/>
              <a:ext cx="6827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ЛАБОРАТОРИЯ СТЕРЕОРЕГУЛЯРНЫХ ПОЛИМЕРОВ</a:t>
              </a:r>
              <a:endPara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pic>
          <p:nvPicPr>
            <p:cNvPr id="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585" y="1223664"/>
              <a:ext cx="4066858" cy="3260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991460" y="4626891"/>
              <a:ext cx="3505200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Академик Ю.Б. </a:t>
              </a:r>
              <a:r>
                <a:rPr lang="ru-RU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Монаков</a:t>
              </a:r>
              <a:endPara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5" name="Picture 30" descr="http://www.ufaras.ru/Image/io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4" y="176627"/>
            <a:ext cx="1584342" cy="10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5"/>
          <p:cNvSpPr>
            <a:spLocks noChangeArrowheads="1"/>
          </p:cNvSpPr>
          <p:nvPr/>
        </p:nvSpPr>
        <p:spPr bwMode="auto">
          <a:xfrm>
            <a:off x="7381874" y="292382"/>
            <a:ext cx="1679592" cy="35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i="1" dirty="0">
                <a:solidFill>
                  <a:schemeClr val="bg1"/>
                </a:solidFill>
              </a:rPr>
              <a:t>ИОХ УНЦ РАН</a:t>
            </a:r>
            <a:endParaRPr lang="ru-RU" sz="1700" b="1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86039" y="5040112"/>
            <a:ext cx="2209800" cy="1292662"/>
            <a:chOff x="609600" y="5248275"/>
            <a:chExt cx="2057400" cy="1292662"/>
          </a:xfrm>
        </p:grpSpPr>
        <p:sp>
          <p:nvSpPr>
            <p:cNvPr id="11" name="Загнутый угол 10"/>
            <p:cNvSpPr/>
            <p:nvPr/>
          </p:nvSpPr>
          <p:spPr>
            <a:xfrm>
              <a:off x="609600" y="5276850"/>
              <a:ext cx="2057400" cy="1264087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650" y="5248275"/>
              <a:ext cx="2019300" cy="1292662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июнь 2004 г.</a:t>
              </a:r>
            </a:p>
            <a:p>
              <a:pPr algn="ctr"/>
              <a:r>
                <a:rPr lang="ru-RU" sz="2600" b="1" i="1" dirty="0" smtClean="0">
                  <a:solidFill>
                    <a:srgbClr val="000066"/>
                  </a:solidFill>
                  <a:latin typeface="Calibri" pitchFamily="34" charset="0"/>
                </a:rPr>
                <a:t>диплом</a:t>
              </a:r>
            </a:p>
            <a:p>
              <a:pPr algn="ctr"/>
              <a:r>
                <a:rPr lang="ru-RU" sz="2600" b="1" i="1" dirty="0" err="1" smtClean="0">
                  <a:solidFill>
                    <a:srgbClr val="000066"/>
                  </a:solidFill>
                  <a:latin typeface="Calibri" pitchFamily="34" charset="0"/>
                </a:rPr>
                <a:t>БашГУ</a:t>
              </a:r>
              <a:r>
                <a:rPr lang="ru-RU" sz="2600" b="1" i="1" dirty="0" smtClean="0">
                  <a:solidFill>
                    <a:srgbClr val="000066"/>
                  </a:solidFill>
                  <a:latin typeface="Calibri" pitchFamily="34" charset="0"/>
                </a:rPr>
                <a:t> 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09899" y="5040112"/>
            <a:ext cx="2552701" cy="1302547"/>
            <a:chOff x="3480278" y="5276850"/>
            <a:chExt cx="2390775" cy="1302547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480278" y="5276850"/>
              <a:ext cx="2390775" cy="1299807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32665" y="5286735"/>
              <a:ext cx="2286000" cy="1292662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январь 2007 г.</a:t>
              </a:r>
            </a:p>
            <a:p>
              <a:pPr algn="ctr"/>
              <a:r>
                <a:rPr lang="ru-RU" sz="2600" b="1" i="1" dirty="0">
                  <a:solidFill>
                    <a:srgbClr val="000066"/>
                  </a:solidFill>
                  <a:latin typeface="Calibri" pitchFamily="34" charset="0"/>
                </a:rPr>
                <a:t>к</a:t>
              </a:r>
              <a:r>
                <a:rPr lang="ru-RU" sz="2600" b="1" i="1" dirty="0" smtClean="0">
                  <a:solidFill>
                    <a:srgbClr val="000066"/>
                  </a:solidFill>
                  <a:latin typeface="Calibri" pitchFamily="34" charset="0"/>
                </a:rPr>
                <a:t>андидатская</a:t>
              </a:r>
            </a:p>
            <a:p>
              <a:pPr algn="ctr"/>
              <a:r>
                <a:rPr lang="ru-RU" sz="2600" b="1" i="1" dirty="0" smtClean="0">
                  <a:solidFill>
                    <a:srgbClr val="000066"/>
                  </a:solidFill>
                  <a:latin typeface="Calibri" pitchFamily="34" charset="0"/>
                </a:rPr>
                <a:t>диссертация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79506" y="5047875"/>
            <a:ext cx="2667000" cy="1303949"/>
            <a:chOff x="6372224" y="5275088"/>
            <a:chExt cx="2390775" cy="1303949"/>
          </a:xfrm>
        </p:grpSpPr>
        <p:sp>
          <p:nvSpPr>
            <p:cNvPr id="15" name="Загнутый угол 14"/>
            <p:cNvSpPr/>
            <p:nvPr/>
          </p:nvSpPr>
          <p:spPr>
            <a:xfrm>
              <a:off x="6372224" y="5279230"/>
              <a:ext cx="2390775" cy="1299807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799" y="5275088"/>
              <a:ext cx="2286000" cy="1292662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июнь 2010 г.</a:t>
              </a:r>
            </a:p>
            <a:p>
              <a:pPr algn="ctr"/>
              <a:r>
                <a:rPr lang="ru-RU" sz="2600" b="1" i="1" dirty="0">
                  <a:solidFill>
                    <a:srgbClr val="000066"/>
                  </a:solidFill>
                  <a:latin typeface="Calibri" pitchFamily="34" charset="0"/>
                </a:rPr>
                <a:t>д</a:t>
              </a:r>
              <a:r>
                <a:rPr lang="ru-RU" sz="2600" b="1" i="1" dirty="0" smtClean="0">
                  <a:solidFill>
                    <a:srgbClr val="000066"/>
                  </a:solidFill>
                  <a:latin typeface="Calibri" pitchFamily="34" charset="0"/>
                </a:rPr>
                <a:t>окторская</a:t>
              </a:r>
            </a:p>
            <a:p>
              <a:pPr algn="ctr"/>
              <a:r>
                <a:rPr lang="ru-RU" sz="2600" b="1" i="1" dirty="0" smtClean="0">
                  <a:solidFill>
                    <a:srgbClr val="000066"/>
                  </a:solidFill>
                  <a:latin typeface="Calibri" pitchFamily="34" charset="0"/>
                </a:rPr>
                <a:t>диссертация</a:t>
              </a:r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2514600" y="5493970"/>
            <a:ext cx="381000" cy="31755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667752" y="5525905"/>
            <a:ext cx="381000" cy="317552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497740" y="380999"/>
            <a:ext cx="6700681" cy="107721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МЕТАЛЛОКОМПЛЕКСНЫЙ КАТАЛИЗ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РАДИКАЛЬНОЙ ПОЛИМЕРИЗАЦИИ</a:t>
            </a:r>
            <a:endParaRPr lang="en-US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352800" y="1524000"/>
            <a:ext cx="2714333" cy="52322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ЦЕЛИ И ЗАДАЧИ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57175" y="2286000"/>
            <a:ext cx="8474863" cy="990600"/>
            <a:chOff x="285750" y="2286000"/>
            <a:chExt cx="8382000" cy="990600"/>
          </a:xfrm>
        </p:grpSpPr>
        <p:sp>
          <p:nvSpPr>
            <p:cNvPr id="9" name="Загнутый угол 8"/>
            <p:cNvSpPr/>
            <p:nvPr/>
          </p:nvSpPr>
          <p:spPr>
            <a:xfrm>
              <a:off x="285750" y="2286000"/>
              <a:ext cx="8382000" cy="99060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3851" y="2365801"/>
              <a:ext cx="82867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lvl="0">
                <a:spcAft>
                  <a:spcPts val="500"/>
                </a:spcAft>
              </a:pPr>
              <a:r>
                <a:rPr lang="ru-RU" b="1" dirty="0">
                  <a:latin typeface="Calibri" pitchFamily="34" charset="0"/>
                </a:rPr>
                <a:t>усовершенствование условий синтеза и </a:t>
              </a:r>
              <a:r>
                <a:rPr lang="ru-RU" b="1" dirty="0" smtClean="0">
                  <a:latin typeface="Calibri" pitchFamily="34" charset="0"/>
                </a:rPr>
                <a:t>значительное улучшение </a:t>
              </a:r>
              <a:r>
                <a:rPr lang="ru-RU" b="1" dirty="0">
                  <a:latin typeface="Calibri" pitchFamily="34" charset="0"/>
                </a:rPr>
                <a:t>характеристик крупнотоннажных </a:t>
              </a:r>
              <a:r>
                <a:rPr lang="ru-RU" b="1" dirty="0" smtClean="0">
                  <a:latin typeface="Calibri" pitchFamily="34" charset="0"/>
                </a:rPr>
                <a:t>полимеров</a:t>
              </a:r>
              <a:endParaRPr lang="ru-RU" b="1" dirty="0">
                <a:latin typeface="Calibri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6066" y="3527594"/>
            <a:ext cx="9067800" cy="1002909"/>
            <a:chOff x="209552" y="3581400"/>
            <a:chExt cx="9067800" cy="845172"/>
          </a:xfrm>
        </p:grpSpPr>
        <p:sp>
          <p:nvSpPr>
            <p:cNvPr id="11" name="Загнутый угол 10"/>
            <p:cNvSpPr/>
            <p:nvPr/>
          </p:nvSpPr>
          <p:spPr>
            <a:xfrm>
              <a:off x="276225" y="3581400"/>
              <a:ext cx="8489300" cy="726132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09552" y="3595575"/>
              <a:ext cx="9067800" cy="83099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279400">
                <a:defRPr sz="2400">
                  <a:solidFill>
                    <a:schemeClr val="tx1"/>
                  </a:solidFill>
                  <a:latin typeface="Geneva CY" charset="0"/>
                  <a:ea typeface="Arial" charset="0"/>
                  <a:cs typeface="Geneva CY" charset="0"/>
                </a:defRPr>
              </a:lvl1pPr>
              <a:lvl2pPr marL="635000"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eneva CY" charset="0"/>
                  <a:ea typeface="Geneva CY" charset="0"/>
                  <a:cs typeface="Geneva CY" charset="0"/>
                </a:defRPr>
              </a:lvl9pPr>
            </a:lstStyle>
            <a:p>
              <a:pPr marL="177800" indent="0">
                <a:spcAft>
                  <a:spcPts val="500"/>
                </a:spcAft>
              </a:pPr>
              <a:r>
                <a:rPr lang="ru-RU" b="1" dirty="0" smtClean="0">
                  <a:latin typeface="Calibri" pitchFamily="34" charset="0"/>
                </a:rPr>
                <a:t>получение новых металлосодержащих полимеров с комплексом полезных свойств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3350" y="4584311"/>
            <a:ext cx="8782049" cy="1295401"/>
            <a:chOff x="142876" y="4571999"/>
            <a:chExt cx="8667748" cy="1295401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247651" y="4572000"/>
              <a:ext cx="8382000" cy="129540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2876" y="4571999"/>
              <a:ext cx="86677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lvl="0">
                <a:spcAft>
                  <a:spcPts val="500"/>
                </a:spcAft>
              </a:pPr>
              <a:r>
                <a:rPr lang="ru-RU" b="1" dirty="0">
                  <a:latin typeface="Calibri" pitchFamily="34" charset="0"/>
                </a:rPr>
                <a:t>у</a:t>
              </a:r>
              <a:r>
                <a:rPr lang="en-US" b="1" dirty="0" err="1">
                  <a:latin typeface="Calibri" pitchFamily="34" charset="0"/>
                </a:rPr>
                <a:t>становление</a:t>
              </a:r>
              <a:r>
                <a:rPr lang="en-US" b="1" dirty="0">
                  <a:latin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</a:rPr>
                <a:t>механизм</a:t>
              </a:r>
              <a:r>
                <a:rPr lang="ru-RU" b="1" dirty="0" err="1">
                  <a:latin typeface="Calibri" pitchFamily="34" charset="0"/>
                </a:rPr>
                <a:t>ов</a:t>
              </a:r>
              <a:r>
                <a:rPr lang="en-US" b="1" dirty="0">
                  <a:latin typeface="Calibri" pitchFamily="34" charset="0"/>
                </a:rPr>
                <a:t> </a:t>
              </a:r>
              <a:r>
                <a:rPr lang="en-US" b="1" dirty="0" err="1">
                  <a:latin typeface="Calibri" pitchFamily="34" charset="0"/>
                </a:rPr>
                <a:t>реакций</a:t>
              </a:r>
              <a:r>
                <a:rPr lang="en-US" b="1" dirty="0">
                  <a:latin typeface="Calibri" pitchFamily="34" charset="0"/>
                </a:rPr>
                <a:t> (</a:t>
              </a:r>
              <a:r>
                <a:rPr lang="en-US" b="1" i="1" dirty="0" err="1">
                  <a:latin typeface="Calibri" pitchFamily="34" charset="0"/>
                </a:rPr>
                <a:t>кинетические</a:t>
              </a:r>
              <a:r>
                <a:rPr lang="en-US" b="1" i="1" dirty="0">
                  <a:latin typeface="Calibri" pitchFamily="34" charset="0"/>
                </a:rPr>
                <a:t> </a:t>
              </a:r>
              <a:r>
                <a:rPr lang="ru-RU" b="1" i="1" dirty="0">
                  <a:latin typeface="Calibri" pitchFamily="34" charset="0"/>
                </a:rPr>
                <a:t>и спектральные исследования, молекулярные и термические характеристики, </a:t>
              </a:r>
              <a:r>
                <a:rPr lang="en-US" b="1" i="1" dirty="0" err="1">
                  <a:latin typeface="Calibri" pitchFamily="34" charset="0"/>
                </a:rPr>
                <a:t>теоретические</a:t>
              </a:r>
              <a:r>
                <a:rPr lang="en-US" b="1" i="1" dirty="0">
                  <a:latin typeface="Calibri" pitchFamily="34" charset="0"/>
                </a:rPr>
                <a:t> </a:t>
              </a:r>
              <a:r>
                <a:rPr lang="en-US" b="1" i="1" dirty="0" err="1">
                  <a:latin typeface="Calibri" pitchFamily="34" charset="0"/>
                </a:rPr>
                <a:t>расчеты</a:t>
              </a:r>
              <a:r>
                <a:rPr lang="ru-RU" b="1" i="1" dirty="0">
                  <a:latin typeface="Calibri" pitchFamily="34" charset="0"/>
                </a:rPr>
                <a:t> и др.</a:t>
              </a:r>
              <a:r>
                <a:rPr lang="en-US" b="1" dirty="0">
                  <a:latin typeface="Calibri" pitchFamily="34" charset="0"/>
                </a:rPr>
                <a:t>);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8600" y="6029325"/>
            <a:ext cx="8503439" cy="533400"/>
            <a:chOff x="228601" y="6029325"/>
            <a:chExt cx="8382000" cy="533400"/>
          </a:xfrm>
        </p:grpSpPr>
        <p:sp>
          <p:nvSpPr>
            <p:cNvPr id="15" name="Загнутый угол 14"/>
            <p:cNvSpPr/>
            <p:nvPr/>
          </p:nvSpPr>
          <p:spPr>
            <a:xfrm>
              <a:off x="228601" y="6029325"/>
              <a:ext cx="8382000" cy="53340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7200" y="6034415"/>
              <a:ext cx="6343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lvl="0" algn="ctr">
                <a:spcAft>
                  <a:spcPts val="600"/>
                </a:spcAft>
              </a:pPr>
              <a:r>
                <a:rPr lang="ru-RU" sz="2800" b="1" dirty="0" smtClean="0">
                  <a:latin typeface="Calibri" pitchFamily="34" charset="0"/>
                </a:rPr>
                <a:t>НАУЧНОЕ  ПРОГНОЗИРОВАНИЕ</a:t>
              </a:r>
              <a:endParaRPr lang="en-US" sz="28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382" y="2133600"/>
            <a:ext cx="8916917" cy="1427633"/>
            <a:chOff x="-44050" y="1347409"/>
            <a:chExt cx="8974931" cy="1548191"/>
          </a:xfrm>
        </p:grpSpPr>
        <p:sp>
          <p:nvSpPr>
            <p:cNvPr id="3" name="AutoShape 10"/>
            <p:cNvSpPr>
              <a:spLocks noChangeArrowheads="1"/>
            </p:cNvSpPr>
            <p:nvPr/>
          </p:nvSpPr>
          <p:spPr bwMode="auto">
            <a:xfrm>
              <a:off x="126990" y="1347409"/>
              <a:ext cx="8745877" cy="1548191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600">
                <a:solidFill>
                  <a:srgbClr val="003300"/>
                </a:solidFill>
                <a:latin typeface="Calibri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44050" y="1675228"/>
              <a:ext cx="897493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НОВЫЕ ИНИЦИИРУЮЩИЕ/КАТАЛИТИЧЕСКИЕ СИСТЕМЫ НА ОСНОВЕ МЕТАЛЛОКОМПЛЕКСНЫХ СОЕДИНЕНИЙ</a:t>
              </a:r>
              <a:endParaRPr lang="ru-RU" sz="2600" b="1" i="1" dirty="0">
                <a:solidFill>
                  <a:srgbClr val="0033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2316" y="3884960"/>
            <a:ext cx="8626077" cy="1442357"/>
            <a:chOff x="323852" y="4648200"/>
            <a:chExt cx="8272461" cy="847725"/>
          </a:xfrm>
        </p:grpSpPr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323852" y="4648200"/>
              <a:ext cx="8272461" cy="847725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600">
                <a:solidFill>
                  <a:srgbClr val="003300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024" y="4701864"/>
              <a:ext cx="8153400" cy="75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НОВЫЕ МЕТАЛЛОКОМПЛЕКСНЫЕ МОНОМЕРЫ </a:t>
              </a:r>
            </a:p>
            <a:p>
              <a:pPr algn="ctr"/>
              <a:r>
                <a:rPr lang="ru-RU" sz="26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ДЛЯ КОНТРОЛИРУЕМОЙ РАДИКАЛЬНОЙ (СО)ПОЛИМЕРИЗАЦИИ</a:t>
              </a:r>
              <a:endParaRPr lang="ru-RU" sz="2600" b="1" dirty="0">
                <a:solidFill>
                  <a:srgbClr val="0033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0367" y="5772328"/>
            <a:ext cx="8600477" cy="634544"/>
            <a:chOff x="314141" y="5762625"/>
            <a:chExt cx="8253598" cy="838200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23852" y="5762625"/>
              <a:ext cx="8243887" cy="83820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200">
                <a:solidFill>
                  <a:srgbClr val="003300"/>
                </a:solidFill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4141" y="5876806"/>
              <a:ext cx="8153400" cy="69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ОРГАНИЧЕСКИЕ ФЛОКУЛЯНТЫ</a:t>
              </a:r>
              <a:endParaRPr lang="ru-RU" sz="2800" b="1" i="1" dirty="0">
                <a:solidFill>
                  <a:srgbClr val="0033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2382" y="1295400"/>
            <a:ext cx="8873152" cy="55399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ОБЩИЕ НАПРАВЛЕНИЯ ИССЛЕДОВАНИЙ</a:t>
            </a:r>
            <a:r>
              <a:rPr lang="ru-RU" sz="2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2003-2013 </a:t>
            </a:r>
            <a:r>
              <a:rPr lang="ru-RU" sz="29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г.г</a:t>
            </a:r>
            <a:r>
              <a:rPr lang="ru-RU" sz="29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en-US" sz="29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97740" y="152400"/>
            <a:ext cx="6700681" cy="107721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МЕТАЛЛОКОМПЛЕКСНЫЙ КАТАЛИЗ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РАДИКАЛЬНОЙ ПОЛИМЕРИЗАЦИИ</a:t>
            </a:r>
            <a:endParaRPr lang="en-US" sz="32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2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08762" y="2566939"/>
            <a:ext cx="4108452" cy="1668780"/>
            <a:chOff x="2216148" y="2133621"/>
            <a:chExt cx="4108452" cy="166878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216148" y="2133621"/>
              <a:ext cx="4108452" cy="1668780"/>
            </a:xfrm>
            <a:prstGeom prst="roundRect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2297611" y="2215084"/>
              <a:ext cx="3945526" cy="1505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КАТАЛИТИЧЕСКИЕ СИСТЕМЫ</a:t>
              </a:r>
              <a:endParaRPr lang="ru-RU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176463" y="308579"/>
            <a:ext cx="5480468" cy="2032000"/>
            <a:chOff x="329782" y="1631951"/>
            <a:chExt cx="5480468" cy="2032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29782" y="1631951"/>
              <a:ext cx="5480468" cy="2032000"/>
              <a:chOff x="329782" y="1631951"/>
              <a:chExt cx="5480468" cy="2032000"/>
            </a:xfrm>
          </p:grpSpPr>
          <p:graphicFrame>
            <p:nvGraphicFramePr>
              <p:cNvPr id="9" name="Объект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5593446"/>
                  </p:ext>
                </p:extLst>
              </p:nvPr>
            </p:nvGraphicFramePr>
            <p:xfrm>
              <a:off x="329782" y="1734535"/>
              <a:ext cx="1039812" cy="1216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02" name="CS ChemDraw Drawing" r:id="rId3" imgW="845640" imgH="992880" progId="ChemDraw.Document.6.0">
                      <p:embed/>
                    </p:oleObj>
                  </mc:Choice>
                  <mc:Fallback>
                    <p:oleObj name="CS ChemDraw Drawing" r:id="rId3" imgW="845640" imgH="992880" progId="ChemDraw.Document.6.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9782" y="1734535"/>
                            <a:ext cx="1039812" cy="12160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Объект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2222613"/>
                  </p:ext>
                </p:extLst>
              </p:nvPr>
            </p:nvGraphicFramePr>
            <p:xfrm>
              <a:off x="1511300" y="1676401"/>
              <a:ext cx="1601788" cy="1371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03" name="Document" r:id="rId5" imgW="895320" imgH="1133640" progId="ChemWindow.Document">
                      <p:embed/>
                    </p:oleObj>
                  </mc:Choice>
                  <mc:Fallback>
                    <p:oleObj name="Document" r:id="rId5" imgW="895320" imgH="1133640" progId="ChemWindow.Document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1300" y="1676401"/>
                            <a:ext cx="1601788" cy="1371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Объект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574813"/>
                  </p:ext>
                </p:extLst>
              </p:nvPr>
            </p:nvGraphicFramePr>
            <p:xfrm>
              <a:off x="3241675" y="1631951"/>
              <a:ext cx="2568575" cy="168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2904" name="Document" r:id="rId7" imgW="2038320" imgH="1504800" progId="ChemWindow.Document">
                      <p:embed/>
                    </p:oleObj>
                  </mc:Choice>
                  <mc:Fallback>
                    <p:oleObj name="Document" r:id="rId7" imgW="2038320" imgH="1504800" progId="ChemWindow.Document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1675" y="1631951"/>
                            <a:ext cx="2568575" cy="1689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"/>
              <p:cNvSpPr txBox="1">
                <a:spLocks noChangeArrowheads="1"/>
              </p:cNvSpPr>
              <p:nvPr/>
            </p:nvSpPr>
            <p:spPr bwMode="auto">
              <a:xfrm>
                <a:off x="1903285" y="3232151"/>
                <a:ext cx="1826043" cy="43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/>
                <a:r>
                  <a:rPr lang="ru-RU" sz="2200" b="1" dirty="0">
                    <a:solidFill>
                      <a:srgbClr val="FF0000"/>
                    </a:solidFill>
                  </a:rPr>
                  <a:t>М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: Ti, </a:t>
                </a:r>
                <a:r>
                  <a:rPr lang="en-US" sz="2200" b="1" dirty="0" err="1">
                    <a:solidFill>
                      <a:srgbClr val="FF0000"/>
                    </a:solidFill>
                  </a:rPr>
                  <a:t>Zr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, </a:t>
                </a:r>
                <a:r>
                  <a:rPr lang="en-US" sz="2200" b="1" dirty="0" err="1">
                    <a:solidFill>
                      <a:srgbClr val="FF0000"/>
                    </a:solidFill>
                  </a:rPr>
                  <a:t>Hf</a:t>
                </a:r>
                <a:endParaRPr lang="ru-RU" sz="22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478174" y="1727805"/>
              <a:ext cx="13388" cy="12592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124200" y="1737330"/>
              <a:ext cx="0" cy="124974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586340" y="533400"/>
            <a:ext cx="8150173" cy="1651000"/>
            <a:chOff x="454077" y="4343400"/>
            <a:chExt cx="8150173" cy="1651000"/>
          </a:xfrm>
        </p:grpSpPr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796244"/>
                </p:ext>
              </p:extLst>
            </p:nvPr>
          </p:nvGraphicFramePr>
          <p:xfrm>
            <a:off x="3749966" y="4343400"/>
            <a:ext cx="1600200" cy="164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05" name="Document" r:id="rId9" imgW="1647825" imgH="1657350" progId="ChemWindow.Document">
                    <p:embed/>
                  </p:oleObj>
                </mc:Choice>
                <mc:Fallback>
                  <p:oleObj name="Document" r:id="rId9" imgW="1647825" imgH="165735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9966" y="4343400"/>
                          <a:ext cx="1600200" cy="164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7266346"/>
                </p:ext>
              </p:extLst>
            </p:nvPr>
          </p:nvGraphicFramePr>
          <p:xfrm>
            <a:off x="454077" y="4586222"/>
            <a:ext cx="1443037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06" name="Document" r:id="rId11" imgW="1428750" imgH="1219200" progId="ChemWindow.Document">
                    <p:embed/>
                  </p:oleObj>
                </mc:Choice>
                <mc:Fallback>
                  <p:oleObj name="Document" r:id="rId11" imgW="1428750" imgH="121920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077" y="4586222"/>
                          <a:ext cx="1443037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4948244"/>
                </p:ext>
              </p:extLst>
            </p:nvPr>
          </p:nvGraphicFramePr>
          <p:xfrm>
            <a:off x="1956091" y="4572000"/>
            <a:ext cx="1793875" cy="1268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07" name="Document" r:id="rId13" imgW="1943100" imgH="1181100" progId="ChemWindow.Document">
                    <p:embed/>
                  </p:oleObj>
                </mc:Choice>
                <mc:Fallback>
                  <p:oleObj name="Document" r:id="rId13" imgW="1943100" imgH="118110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091" y="4572000"/>
                          <a:ext cx="1793875" cy="1268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4645832"/>
                </p:ext>
              </p:extLst>
            </p:nvPr>
          </p:nvGraphicFramePr>
          <p:xfrm>
            <a:off x="5410200" y="4724400"/>
            <a:ext cx="1554163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08" name="Document" r:id="rId15" imgW="1504950" imgH="1295400" progId="ChemWindow.Document">
                    <p:embed/>
                  </p:oleObj>
                </mc:Choice>
                <mc:Fallback>
                  <p:oleObj name="Document" r:id="rId15" imgW="1504950" imgH="129540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4724400"/>
                          <a:ext cx="1554163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8086459"/>
                </p:ext>
              </p:extLst>
            </p:nvPr>
          </p:nvGraphicFramePr>
          <p:xfrm>
            <a:off x="7010400" y="4648200"/>
            <a:ext cx="159385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09" name="Document" r:id="rId17" imgW="1495425" imgH="1219200" progId="ChemWindow.Document">
                    <p:embed/>
                  </p:oleObj>
                </mc:Choice>
                <mc:Fallback>
                  <p:oleObj name="Document" r:id="rId17" imgW="1495425" imgH="121920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4648200"/>
                          <a:ext cx="1593850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Прямая соединительная линия 3"/>
          <p:cNvSpPr/>
          <p:nvPr/>
        </p:nvSpPr>
        <p:spPr>
          <a:xfrm rot="16168155">
            <a:off x="4316076" y="2249672"/>
            <a:ext cx="710764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71076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Группа 26"/>
          <p:cNvGrpSpPr/>
          <p:nvPr/>
        </p:nvGrpSpPr>
        <p:grpSpPr>
          <a:xfrm>
            <a:off x="3046469" y="776222"/>
            <a:ext cx="3233036" cy="1118082"/>
            <a:chOff x="2634364" y="304804"/>
            <a:chExt cx="3233036" cy="111808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634364" y="304804"/>
              <a:ext cx="3233036" cy="1118082"/>
            </a:xfrm>
            <a:prstGeom prst="roundRect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5"/>
            <p:cNvSpPr/>
            <p:nvPr/>
          </p:nvSpPr>
          <p:spPr>
            <a:xfrm>
              <a:off x="2688944" y="359384"/>
              <a:ext cx="3123876" cy="1008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МЕТАЛЛОЦЕНЫ</a:t>
              </a:r>
              <a:endParaRPr lang="ru-RU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28601" y="3810000"/>
            <a:ext cx="8639933" cy="2905125"/>
            <a:chOff x="228601" y="3810000"/>
            <a:chExt cx="8639933" cy="2905125"/>
          </a:xfrm>
        </p:grpSpPr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6375500"/>
                </p:ext>
              </p:extLst>
            </p:nvPr>
          </p:nvGraphicFramePr>
          <p:xfrm>
            <a:off x="228601" y="3810000"/>
            <a:ext cx="1781726" cy="289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0" name="Document" r:id="rId19" imgW="2781360" imgH="5067360" progId="ChemWindow.Document">
                    <p:embed/>
                  </p:oleObj>
                </mc:Choice>
                <mc:Fallback>
                  <p:oleObj name="Document" r:id="rId19" imgW="2781360" imgH="5067360" progId="ChemWindow.Document">
                    <p:embed/>
                    <p:pic>
                      <p:nvPicPr>
                        <p:cNvPr id="0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1" y="3810000"/>
                          <a:ext cx="1781726" cy="289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303494"/>
                </p:ext>
              </p:extLst>
            </p:nvPr>
          </p:nvGraphicFramePr>
          <p:xfrm>
            <a:off x="1819481" y="4245244"/>
            <a:ext cx="1681926" cy="228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1" name="CS ChemDraw Drawing" r:id="rId21" imgW="1485720" imgH="2143440" progId="ChemDraw.Document.6.0">
                    <p:embed/>
                  </p:oleObj>
                </mc:Choice>
                <mc:Fallback>
                  <p:oleObj name="CS ChemDraw Drawing" r:id="rId21" imgW="1485720" imgH="2143440" progId="ChemDraw.Document.6.0">
                    <p:embed/>
                    <p:pic>
                      <p:nvPicPr>
                        <p:cNvPr id="0" name="Объект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481" y="4245244"/>
                          <a:ext cx="1681926" cy="228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Объект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898827"/>
                </p:ext>
              </p:extLst>
            </p:nvPr>
          </p:nvGraphicFramePr>
          <p:xfrm>
            <a:off x="3581400" y="4419600"/>
            <a:ext cx="1834458" cy="2295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2" name="Document" r:id="rId23" imgW="4991100" imgH="6800850" progId="ChemWindow.Document">
                    <p:embed/>
                  </p:oleObj>
                </mc:Choice>
                <mc:Fallback>
                  <p:oleObj name="Document" r:id="rId23" imgW="4991100" imgH="6800850" progId="ChemWindow.Document">
                    <p:embed/>
                    <p:pic>
                      <p:nvPicPr>
                        <p:cNvPr id="0" name="Объект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4419600"/>
                          <a:ext cx="1834458" cy="2295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8304672"/>
                </p:ext>
              </p:extLst>
            </p:nvPr>
          </p:nvGraphicFramePr>
          <p:xfrm>
            <a:off x="5576009" y="4343400"/>
            <a:ext cx="1653466" cy="2333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3" name="Document" r:id="rId25" imgW="2638425" imgH="3724275" progId="ChemWindow.Document">
                    <p:embed/>
                  </p:oleObj>
                </mc:Choice>
                <mc:Fallback>
                  <p:oleObj name="Document" r:id="rId25" imgW="2638425" imgH="3724275" progId="ChemWindow.Document">
                    <p:embed/>
                    <p:pic>
                      <p:nvPicPr>
                        <p:cNvPr id="0" name="Объект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6009" y="4343400"/>
                          <a:ext cx="1653466" cy="2333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Объект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900450"/>
                </p:ext>
              </p:extLst>
            </p:nvPr>
          </p:nvGraphicFramePr>
          <p:xfrm>
            <a:off x="7239000" y="4343400"/>
            <a:ext cx="1629534" cy="23608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4" name="Document" r:id="rId27" imgW="3657600" imgH="6800850" progId="ChemWindow.Document">
                    <p:embed/>
                  </p:oleObj>
                </mc:Choice>
                <mc:Fallback>
                  <p:oleObj name="Document" r:id="rId27" imgW="3657600" imgH="6800850" progId="ChemWindow.Document">
                    <p:embed/>
                    <p:pic>
                      <p:nvPicPr>
                        <p:cNvPr id="0" name="Объект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4343400"/>
                          <a:ext cx="1629534" cy="23608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ая соединительная линия 3"/>
          <p:cNvSpPr/>
          <p:nvPr/>
        </p:nvSpPr>
        <p:spPr>
          <a:xfrm rot="8541798">
            <a:off x="2477727" y="4553850"/>
            <a:ext cx="1010741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1010741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Группа 43"/>
          <p:cNvGrpSpPr/>
          <p:nvPr/>
        </p:nvGrpSpPr>
        <p:grpSpPr>
          <a:xfrm>
            <a:off x="214446" y="4862456"/>
            <a:ext cx="3286961" cy="1118082"/>
            <a:chOff x="19477" y="4419613"/>
            <a:chExt cx="3286961" cy="1118082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9477" y="4419613"/>
              <a:ext cx="3286961" cy="1118082"/>
            </a:xfrm>
            <a:prstGeom prst="roundRect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ln w="412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кругленный прямоугольник 5"/>
            <p:cNvSpPr/>
            <p:nvPr/>
          </p:nvSpPr>
          <p:spPr>
            <a:xfrm>
              <a:off x="74057" y="4474193"/>
              <a:ext cx="3177801" cy="1008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КЛАТРОХЕЛАТЫ</a:t>
              </a:r>
              <a:endParaRPr lang="ru-RU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36240" y="533400"/>
            <a:ext cx="8845835" cy="6200775"/>
            <a:chOff x="212440" y="906163"/>
            <a:chExt cx="8845835" cy="6200775"/>
          </a:xfrm>
        </p:grpSpPr>
        <p:graphicFrame>
          <p:nvGraphicFramePr>
            <p:cNvPr id="6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8435691"/>
                </p:ext>
              </p:extLst>
            </p:nvPr>
          </p:nvGraphicFramePr>
          <p:xfrm>
            <a:off x="223219" y="906163"/>
            <a:ext cx="3525838" cy="2386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5" name="Document" r:id="rId29" imgW="4124325" imgH="2971800" progId="ChemWindow.Document">
                    <p:embed/>
                  </p:oleObj>
                </mc:Choice>
                <mc:Fallback>
                  <p:oleObj name="Document" r:id="rId29" imgW="4124325" imgH="297180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219" y="906163"/>
                          <a:ext cx="3525838" cy="2386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3276600" y="2895600"/>
              <a:ext cx="2881312" cy="132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l"/>
              <a:r>
                <a:rPr lang="ru-RU" sz="1600" b="1" dirty="0"/>
                <a:t>М</a:t>
              </a:r>
              <a:r>
                <a:rPr lang="pt-BR" sz="1600" b="1" dirty="0"/>
                <a:t> – </a:t>
              </a:r>
              <a:r>
                <a:rPr lang="pt-BR" sz="1600" b="1" dirty="0">
                  <a:solidFill>
                    <a:srgbClr val="FF0000"/>
                  </a:solidFill>
                </a:rPr>
                <a:t>Ti</a:t>
              </a:r>
              <a:r>
                <a:rPr lang="pt-BR" sz="1600" b="1" dirty="0"/>
                <a:t>(IV), X – O</a:t>
              </a:r>
            </a:p>
            <a:p>
              <a:pPr algn="l"/>
              <a:r>
                <a:rPr lang="pt-BR" sz="1600" b="1" dirty="0"/>
                <a:t>M – </a:t>
              </a:r>
              <a:r>
                <a:rPr lang="pt-BR" sz="1600" b="1" dirty="0">
                  <a:solidFill>
                    <a:srgbClr val="FF0000"/>
                  </a:solidFill>
                </a:rPr>
                <a:t>Zr</a:t>
              </a:r>
              <a:r>
                <a:rPr lang="pt-BR" sz="1600" b="1" dirty="0"/>
                <a:t>(IV), X – (OCOCH</a:t>
              </a:r>
              <a:r>
                <a:rPr lang="pt-BR" sz="1600" b="1" baseline="-25000" dirty="0"/>
                <a:t>3</a:t>
              </a:r>
              <a:r>
                <a:rPr lang="pt-BR" sz="1600" b="1" dirty="0"/>
                <a:t>)</a:t>
              </a:r>
              <a:r>
                <a:rPr lang="pt-BR" sz="1600" b="1" baseline="-25000" dirty="0"/>
                <a:t>2</a:t>
              </a:r>
              <a:endParaRPr lang="ru-RU" sz="1600" b="1" dirty="0"/>
            </a:p>
            <a:p>
              <a:pPr algn="l"/>
              <a:r>
                <a:rPr lang="ru-RU" sz="1600" b="1" dirty="0"/>
                <a:t>М</a:t>
              </a:r>
              <a:r>
                <a:rPr lang="pt-BR" sz="1600" b="1" dirty="0"/>
                <a:t> – </a:t>
              </a:r>
              <a:r>
                <a:rPr lang="pt-BR" sz="1600" b="1" dirty="0">
                  <a:solidFill>
                    <a:srgbClr val="FF0000"/>
                  </a:solidFill>
                </a:rPr>
                <a:t>Fe</a:t>
              </a:r>
              <a:r>
                <a:rPr lang="ru-RU" sz="1600" b="1" dirty="0"/>
                <a:t>(</a:t>
              </a:r>
              <a:r>
                <a:rPr lang="pt-BR" sz="1600" b="1" dirty="0"/>
                <a:t>III</a:t>
              </a:r>
              <a:r>
                <a:rPr lang="ru-RU" sz="1600" b="1" dirty="0"/>
                <a:t>), </a:t>
              </a:r>
              <a:r>
                <a:rPr lang="pt-BR" sz="1600" b="1" dirty="0"/>
                <a:t>X</a:t>
              </a:r>
              <a:r>
                <a:rPr lang="ru-RU" sz="1600" b="1" dirty="0"/>
                <a:t> – </a:t>
              </a:r>
              <a:r>
                <a:rPr lang="pt-BR" sz="1600" b="1" dirty="0"/>
                <a:t>Cl</a:t>
              </a:r>
              <a:r>
                <a:rPr lang="ru-RU" sz="1600" b="1" dirty="0"/>
                <a:t>, </a:t>
              </a:r>
              <a:r>
                <a:rPr lang="en-US" sz="1600" b="1" dirty="0"/>
                <a:t>Br</a:t>
              </a:r>
              <a:endParaRPr lang="pl-PL" sz="1600" b="1" dirty="0"/>
            </a:p>
            <a:p>
              <a:pPr algn="l"/>
              <a:r>
                <a:rPr lang="pl-PL" sz="1600" b="1" dirty="0"/>
                <a:t>M</a:t>
              </a:r>
              <a:r>
                <a:rPr lang="pt-BR" sz="1600" b="1" dirty="0"/>
                <a:t> – </a:t>
              </a:r>
              <a:r>
                <a:rPr lang="pl-PL" sz="1600" b="1" dirty="0">
                  <a:solidFill>
                    <a:srgbClr val="FF0000"/>
                  </a:solidFill>
                </a:rPr>
                <a:t>Co</a:t>
              </a:r>
              <a:r>
                <a:rPr lang="pl-PL" sz="1600" b="1" dirty="0"/>
                <a:t>(III), X</a:t>
              </a:r>
              <a:r>
                <a:rPr lang="pt-BR" sz="1600" b="1" dirty="0"/>
                <a:t> – </a:t>
              </a:r>
              <a:r>
                <a:rPr lang="pl-PL" sz="1600" b="1" dirty="0"/>
                <a:t>OCOCH</a:t>
              </a:r>
              <a:r>
                <a:rPr lang="pl-PL" sz="1600" b="1" baseline="-25000" dirty="0"/>
                <a:t>3</a:t>
              </a:r>
              <a:endParaRPr lang="pt-BR" sz="1600" b="1" dirty="0"/>
            </a:p>
            <a:p>
              <a:pPr algn="l"/>
              <a:r>
                <a:rPr lang="pt-BR" sz="1600" b="1" dirty="0"/>
                <a:t>M – 2H</a:t>
              </a:r>
              <a:endParaRPr lang="ru-RU" sz="1600" b="1" dirty="0"/>
            </a:p>
          </p:txBody>
        </p:sp>
        <p:graphicFrame>
          <p:nvGraphicFramePr>
            <p:cNvPr id="6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689123"/>
                </p:ext>
              </p:extLst>
            </p:nvPr>
          </p:nvGraphicFramePr>
          <p:xfrm>
            <a:off x="212440" y="3954162"/>
            <a:ext cx="3247060" cy="25059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6" name="Document" r:id="rId31" imgW="3971880" imgH="3076560" progId="ChemWindow.Document">
                    <p:embed/>
                  </p:oleObj>
                </mc:Choice>
                <mc:Fallback>
                  <p:oleObj name="Document" r:id="rId31" imgW="3971880" imgH="307656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440" y="3954162"/>
                          <a:ext cx="3247060" cy="25059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058234"/>
                </p:ext>
              </p:extLst>
            </p:nvPr>
          </p:nvGraphicFramePr>
          <p:xfrm>
            <a:off x="5638800" y="914400"/>
            <a:ext cx="3076575" cy="2446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7" name="Document" r:id="rId33" imgW="4067175" imgH="3028950" progId="ChemWindow.Document">
                    <p:embed/>
                  </p:oleObj>
                </mc:Choice>
                <mc:Fallback>
                  <p:oleObj name="Document" r:id="rId33" imgW="4067175" imgH="302895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8800" y="914400"/>
                          <a:ext cx="3076575" cy="2446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6245184"/>
                </p:ext>
              </p:extLst>
            </p:nvPr>
          </p:nvGraphicFramePr>
          <p:xfrm>
            <a:off x="6019800" y="3735088"/>
            <a:ext cx="3038475" cy="337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918" name="Document" r:id="rId35" imgW="4533840" imgH="4600440" progId="ChemWindow.Document">
                    <p:embed/>
                  </p:oleObj>
                </mc:Choice>
                <mc:Fallback>
                  <p:oleObj name="Document" r:id="rId35" imgW="4533840" imgH="4600440" progId="ChemWindow.Document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735088"/>
                          <a:ext cx="3038475" cy="3371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Группа 64"/>
          <p:cNvGrpSpPr/>
          <p:nvPr/>
        </p:nvGrpSpPr>
        <p:grpSpPr>
          <a:xfrm>
            <a:off x="366846" y="776222"/>
            <a:ext cx="8442318" cy="5284788"/>
            <a:chOff x="366846" y="776222"/>
            <a:chExt cx="8442318" cy="5284788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608762" y="2566939"/>
              <a:ext cx="4108452" cy="1668780"/>
              <a:chOff x="2216148" y="2133621"/>
              <a:chExt cx="4108452" cy="1668780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2216148" y="2133621"/>
                <a:ext cx="4108452" cy="1668780"/>
              </a:xfrm>
              <a:prstGeom prst="roundRect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Скругленный прямоугольник 4"/>
              <p:cNvSpPr/>
              <p:nvPr/>
            </p:nvSpPr>
            <p:spPr>
              <a:xfrm>
                <a:off x="2297611" y="2215084"/>
                <a:ext cx="3945526" cy="15058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КАТАЛИТИЧЕСКИЕ СИСТЕМЫ</a:t>
                </a:r>
                <a:endParaRPr lang="ru-RU" sz="3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sp>
          <p:nvSpPr>
            <p:cNvPr id="67" name="Прямая соединительная линия 3"/>
            <p:cNvSpPr/>
            <p:nvPr/>
          </p:nvSpPr>
          <p:spPr>
            <a:xfrm rot="16168155">
              <a:off x="4316076" y="2249672"/>
              <a:ext cx="710764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710764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8" name="Группа 67"/>
            <p:cNvGrpSpPr/>
            <p:nvPr/>
          </p:nvGrpSpPr>
          <p:grpSpPr>
            <a:xfrm>
              <a:off x="3046469" y="776222"/>
              <a:ext cx="3233036" cy="1118082"/>
              <a:chOff x="2634364" y="304804"/>
              <a:chExt cx="3233036" cy="1118082"/>
            </a:xfrm>
          </p:grpSpPr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2634364" y="304804"/>
                <a:ext cx="3233036" cy="1118082"/>
              </a:xfrm>
              <a:prstGeom prst="roundRect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Скругленный прямоугольник 5"/>
              <p:cNvSpPr/>
              <p:nvPr/>
            </p:nvSpPr>
            <p:spPr>
              <a:xfrm>
                <a:off x="2688944" y="359384"/>
                <a:ext cx="3123876" cy="10089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МЕТАЛЛОЦЕНЫ</a:t>
                </a:r>
                <a:endParaRPr lang="ru-RU" sz="32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5522203" y="4942928"/>
              <a:ext cx="3286961" cy="1118082"/>
              <a:chOff x="19477" y="4419613"/>
              <a:chExt cx="3286961" cy="1118082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19477" y="4419613"/>
                <a:ext cx="3286961" cy="1118082"/>
              </a:xfrm>
              <a:prstGeom prst="roundRect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Скругленный прямоугольник 5"/>
              <p:cNvSpPr/>
              <p:nvPr/>
            </p:nvSpPr>
            <p:spPr>
              <a:xfrm>
                <a:off x="74057" y="4474193"/>
                <a:ext cx="3177801" cy="10089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ПОРФИРИНЫ</a:t>
                </a:r>
                <a:endParaRPr lang="ru-RU" sz="32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366846" y="4862456"/>
              <a:ext cx="3286961" cy="1118082"/>
              <a:chOff x="19477" y="4419613"/>
              <a:chExt cx="3286961" cy="1118082"/>
            </a:xfrm>
          </p:grpSpPr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19477" y="4419613"/>
                <a:ext cx="3286961" cy="1118082"/>
              </a:xfrm>
              <a:prstGeom prst="roundRect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  <a:ln w="412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Скругленный прямоугольник 5"/>
              <p:cNvSpPr/>
              <p:nvPr/>
            </p:nvSpPr>
            <p:spPr>
              <a:xfrm>
                <a:off x="74057" y="4474193"/>
                <a:ext cx="3177801" cy="10089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КЛАТРОХЕЛАТЫ</a:t>
                </a:r>
                <a:endParaRPr lang="ru-RU" sz="32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endParaRPr>
              </a:p>
            </p:txBody>
          </p:sp>
        </p:grpSp>
        <p:cxnSp>
          <p:nvCxnSpPr>
            <p:cNvPr id="71" name="Прямая соединительная линия 70"/>
            <p:cNvCxnSpPr>
              <a:endCxn id="75" idx="0"/>
            </p:cNvCxnSpPr>
            <p:nvPr/>
          </p:nvCxnSpPr>
          <p:spPr>
            <a:xfrm>
              <a:off x="5791200" y="4245244"/>
              <a:ext cx="1374484" cy="69768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endCxn id="73" idx="0"/>
            </p:cNvCxnSpPr>
            <p:nvPr/>
          </p:nvCxnSpPr>
          <p:spPr>
            <a:xfrm flipH="1">
              <a:off x="2010327" y="4245244"/>
              <a:ext cx="1643480" cy="6172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45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0678" y="171450"/>
            <a:ext cx="8784722" cy="6457950"/>
            <a:chOff x="130678" y="171450"/>
            <a:chExt cx="8784722" cy="6457950"/>
          </a:xfrm>
        </p:grpSpPr>
        <p:sp>
          <p:nvSpPr>
            <p:cNvPr id="3" name="Стрелка вниз 2"/>
            <p:cNvSpPr/>
            <p:nvPr/>
          </p:nvSpPr>
          <p:spPr>
            <a:xfrm>
              <a:off x="4114800" y="171450"/>
              <a:ext cx="533400" cy="427590"/>
            </a:xfrm>
            <a:prstGeom prst="down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00"/>
                </a:solidFill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30678" y="656190"/>
              <a:ext cx="8784722" cy="5973210"/>
              <a:chOff x="130678" y="656190"/>
              <a:chExt cx="8784722" cy="5973210"/>
            </a:xfrm>
          </p:grpSpPr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244978" y="838200"/>
                <a:ext cx="8565648" cy="5791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 algn="just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ru-RU" sz="2800" b="1" dirty="0" smtClean="0">
                    <a:solidFill>
                      <a:srgbClr val="000066"/>
                    </a:solidFill>
                    <a:latin typeface="Calibri" pitchFamily="34" charset="0"/>
                  </a:rPr>
                  <a:t>синтез </a:t>
                </a:r>
                <a:r>
                  <a:rPr lang="ru-RU" sz="2800" b="1" dirty="0">
                    <a:solidFill>
                      <a:srgbClr val="000066"/>
                    </a:solidFill>
                    <a:latin typeface="Calibri" pitchFamily="34" charset="0"/>
                  </a:rPr>
                  <a:t>полимеров винилового ряда </a:t>
                </a:r>
                <a:r>
                  <a:rPr lang="ru-RU" sz="2800" b="1" dirty="0" smtClean="0">
                    <a:solidFill>
                      <a:srgbClr val="000066"/>
                    </a:solidFill>
                    <a:latin typeface="Calibri" pitchFamily="34" charset="0"/>
                  </a:rPr>
                  <a:t>с заданными молекулярными характеристиками</a:t>
                </a:r>
              </a:p>
              <a:p>
                <a:pPr marL="342900" indent="-342900" algn="just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увеличение </a:t>
                </a:r>
                <a:r>
                  <a:rPr lang="ru-RU" sz="2800" b="1" dirty="0" err="1">
                    <a:solidFill>
                      <a:srgbClr val="A50021"/>
                    </a:solidFill>
                    <a:latin typeface="Calibri" pitchFamily="34" charset="0"/>
                  </a:rPr>
                  <a:t>стереорегулярности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 (возрастание </a:t>
                </a:r>
                <a:r>
                  <a:rPr lang="ru-RU" sz="2800" b="1" dirty="0" err="1">
                    <a:solidFill>
                      <a:srgbClr val="A50021"/>
                    </a:solidFill>
                    <a:latin typeface="Calibri" pitchFamily="34" charset="0"/>
                  </a:rPr>
                  <a:t>синдио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-структур ПММА на 10-20%) и термостойкости получаемых полимеров (</a:t>
                </a:r>
                <a:r>
                  <a:rPr lang="ru-RU" sz="2800" b="1" dirty="0" err="1">
                    <a:solidFill>
                      <a:srgbClr val="A50021"/>
                    </a:solidFill>
                    <a:latin typeface="Calibri" pitchFamily="34" charset="0"/>
                  </a:rPr>
                  <a:t>Тн.р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. </a:t>
                </a:r>
                <a:r>
                  <a:rPr lang="ru-RU" sz="2800" b="1" dirty="0" smtClean="0">
                    <a:solidFill>
                      <a:srgbClr val="A50021"/>
                    </a:solidFill>
                    <a:latin typeface="Calibri" pitchFamily="34" charset="0"/>
                  </a:rPr>
                  <a:t>повышается 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на 40-</a:t>
                </a:r>
                <a:r>
                  <a:rPr lang="en-US" sz="2800" b="1" dirty="0">
                    <a:solidFill>
                      <a:srgbClr val="A50021"/>
                    </a:solidFill>
                    <a:latin typeface="Calibri" pitchFamily="34" charset="0"/>
                  </a:rPr>
                  <a:t>6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0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  <a:sym typeface="Symbol" pitchFamily="18" charset="2"/>
                  </a:rPr>
                  <a:t>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С)</a:t>
                </a:r>
              </a:p>
              <a:p>
                <a:pPr marL="342900" indent="-342900" algn="just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ru-RU" sz="2800" b="1" dirty="0" smtClean="0">
                    <a:solidFill>
                      <a:srgbClr val="000066"/>
                    </a:solidFill>
                    <a:latin typeface="Calibri" pitchFamily="34" charset="0"/>
                  </a:rPr>
                  <a:t>проведение полимеризации при </a:t>
                </a:r>
                <a:r>
                  <a:rPr lang="ru-RU" sz="2800" b="1" dirty="0">
                    <a:solidFill>
                      <a:srgbClr val="000066"/>
                    </a:solidFill>
                    <a:latin typeface="Calibri" pitchFamily="34" charset="0"/>
                  </a:rPr>
                  <a:t>комнатных температурах</a:t>
                </a:r>
              </a:p>
              <a:p>
                <a:pPr marL="342900" indent="-342900" algn="just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ru-RU" sz="2800" b="1" dirty="0" smtClean="0">
                    <a:solidFill>
                      <a:srgbClr val="A50021"/>
                    </a:solidFill>
                    <a:latin typeface="Calibri" pitchFamily="34" charset="0"/>
                  </a:rPr>
                  <a:t>устранение </a:t>
                </a:r>
                <a:r>
                  <a:rPr lang="ru-RU" sz="2800" b="1" dirty="0">
                    <a:solidFill>
                      <a:srgbClr val="A50021"/>
                    </a:solidFill>
                    <a:latin typeface="Calibri" pitchFamily="34" charset="0"/>
                  </a:rPr>
                  <a:t>эффекта автоускорения при полимеризации </a:t>
                </a:r>
              </a:p>
              <a:p>
                <a:pPr marL="342900" indent="-342900" algn="just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ru-RU" sz="2800" b="1" dirty="0" smtClean="0">
                    <a:solidFill>
                      <a:srgbClr val="000066"/>
                    </a:solidFill>
                    <a:latin typeface="Calibri" pitchFamily="34" charset="0"/>
                  </a:rPr>
                  <a:t>получение </a:t>
                </a:r>
                <a:r>
                  <a:rPr lang="ru-RU" sz="2800" b="1" dirty="0">
                    <a:solidFill>
                      <a:srgbClr val="000066"/>
                    </a:solidFill>
                    <a:latin typeface="Calibri" pitchFamily="34" charset="0"/>
                  </a:rPr>
                  <a:t>функциональных полимеров с высокими оптическими </a:t>
                </a:r>
                <a:r>
                  <a:rPr lang="ru-RU" sz="2800" b="1" dirty="0" smtClean="0">
                    <a:solidFill>
                      <a:srgbClr val="000066"/>
                    </a:solidFill>
                    <a:latin typeface="Calibri" pitchFamily="34" charset="0"/>
                  </a:rPr>
                  <a:t>характеристиками</a:t>
                </a:r>
                <a:endParaRPr lang="ru-RU" sz="2800" b="1" dirty="0">
                  <a:solidFill>
                    <a:srgbClr val="000066"/>
                  </a:solidFill>
                  <a:latin typeface="Calibri" pitchFamily="34" charset="0"/>
                </a:endParaRPr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130678" y="656190"/>
                <a:ext cx="8784722" cy="5973210"/>
              </a:xfrm>
              <a:prstGeom prst="roundRect">
                <a:avLst/>
              </a:prstGeom>
              <a:noFill/>
              <a:ln w="28575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34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gcurv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485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SC047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31081"/>
            <a:ext cx="2716213" cy="22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52103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421555"/>
            <a:ext cx="2693987" cy="229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9" descr="DSC047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21556"/>
            <a:ext cx="3163888" cy="22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1950" y="152400"/>
            <a:ext cx="718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A50021"/>
                </a:solidFill>
                <a:latin typeface="Calibri" pitchFamily="34" charset="0"/>
              </a:rPr>
              <a:t>O L E D</a:t>
            </a:r>
            <a:r>
              <a:rPr lang="ru-RU" sz="3200" b="1" i="1" dirty="0" smtClean="0">
                <a:solidFill>
                  <a:srgbClr val="A50021"/>
                </a:solidFill>
                <a:latin typeface="Calibri" pitchFamily="34" charset="0"/>
              </a:rPr>
              <a:t> (</a:t>
            </a:r>
            <a:r>
              <a:rPr lang="en-US" sz="3200" b="1" i="1" dirty="0">
                <a:solidFill>
                  <a:srgbClr val="A50021"/>
                </a:solidFill>
                <a:latin typeface="Calibri" pitchFamily="34" charset="0"/>
              </a:rPr>
              <a:t>Organic Light-Emitting Diode</a:t>
            </a:r>
            <a:r>
              <a:rPr lang="ru-RU" sz="3200" b="1" i="1" dirty="0" smtClean="0">
                <a:solidFill>
                  <a:srgbClr val="A50021"/>
                </a:solidFill>
                <a:latin typeface="Calibri" pitchFamily="34" charset="0"/>
              </a:rPr>
              <a:t>)</a:t>
            </a:r>
            <a:endParaRPr lang="ru-RU" sz="3200" b="1" i="1" dirty="0">
              <a:solidFill>
                <a:srgbClr val="A50021"/>
              </a:solidFill>
              <a:latin typeface="Calibri" pitchFamily="34" charset="0"/>
            </a:endParaRPr>
          </a:p>
        </p:txBody>
      </p:sp>
      <p:pic>
        <p:nvPicPr>
          <p:cNvPr id="7" name="Picture 10" descr="MFF-ц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06" y="1392527"/>
            <a:ext cx="2743200" cy="261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91" y="1405612"/>
            <a:ext cx="2795170" cy="261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8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5" cy="61709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ОПУБЛИКОВАНО БОЛЕЕ 50 СТАТЕЙ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b="1" dirty="0">
                <a:solidFill>
                  <a:srgbClr val="000066"/>
                </a:solidFill>
                <a:latin typeface="Calibri" pitchFamily="34" charset="0"/>
              </a:rPr>
              <a:t>Islamova R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.</a:t>
            </a:r>
            <a:r>
              <a:rPr lang="pt-BR" b="1" dirty="0">
                <a:solidFill>
                  <a:srgbClr val="000066"/>
                </a:solidFill>
                <a:latin typeface="Calibri" pitchFamily="34" charset="0"/>
              </a:rPr>
              <a:t>M., Nazarova S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.</a:t>
            </a:r>
            <a:r>
              <a:rPr lang="pt-BR" b="1" dirty="0">
                <a:solidFill>
                  <a:srgbClr val="000066"/>
                </a:solidFill>
                <a:latin typeface="Calibri" pitchFamily="34" charset="0"/>
              </a:rPr>
              <a:t>V.,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et al. // Mendeleev Communications.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2013.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V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23.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N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5.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P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279-281. </a:t>
            </a:r>
            <a:endParaRPr lang="en-US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Islamova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R.M.,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Ishkinina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O.I., et al. //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Doklady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Chemistry. 2012. V. 447. Part 1. P. 244–248.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0066"/>
                </a:solidFill>
                <a:latin typeface="Calibri" pitchFamily="34" charset="0"/>
              </a:rPr>
              <a:t>Islamova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R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M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.,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Nazarova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S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V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.,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et al.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 //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Macroheterocycles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. 2011. V. 4. N 2. P.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97-105. </a:t>
            </a:r>
            <a:endParaRPr lang="en-US" b="1" dirty="0">
              <a:solidFill>
                <a:srgbClr val="000066"/>
              </a:solidFill>
              <a:latin typeface="Calibri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Islamova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 R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,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Golovochesova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 O.I.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b="1" i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et al</a:t>
            </a:r>
            <a:r>
              <a:rPr lang="ru-RU" b="1" i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// Polymer Science.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Ser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20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10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52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11-12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637-647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endParaRPr lang="en-US" b="1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0066"/>
                </a:solidFill>
                <a:latin typeface="Calibri" pitchFamily="34" charset="0"/>
              </a:rPr>
              <a:t>Islamova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R.M.,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Puzin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Yu.I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., et al. // Polymer Science.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</a:rPr>
              <a:t>Ser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B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2009.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V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51.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N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 3-4.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</a:rPr>
              <a:t>P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</a:rPr>
              <a:t>. 110-116.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Islamova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R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M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.,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Sadylova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 G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R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.,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et al. // Polymer Science.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Ser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200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8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V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50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5-6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128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133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 </a:t>
            </a:r>
            <a:endParaRPr lang="en-US" b="1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Islamova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R.M.,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Puzin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Yu.I</a:t>
            </a:r>
            <a:r>
              <a:rPr lang="en-US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., et al. // Polymer Science. Ser. B. 2006. V. 48. N. 5-6. P. 130-133</a:t>
            </a:r>
            <a:r>
              <a:rPr lang="en-US" b="1" dirty="0" smtClean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ru-RU" b="1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47650" y="228600"/>
            <a:ext cx="8686805" cy="169277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ПАТЕНТ 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НА ИЗОБРЕТЕНИЕ № 2446178</a:t>
            </a:r>
            <a:r>
              <a:rPr lang="ru-RU" sz="2800" b="1" baseline="30000" dirty="0">
                <a:solidFill>
                  <a:srgbClr val="000066"/>
                </a:solidFill>
                <a:latin typeface="Calibri" pitchFamily="34" charset="0"/>
              </a:rPr>
              <a:t>(13)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С1 (20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10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 г.)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1200"/>
              </a:spcAft>
            </a:pP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ПАТЕНТ 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НА ИЗОБРЕТЕНИЕ № 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2412950 (2009 г.)</a:t>
            </a:r>
            <a:endParaRPr lang="en-US" sz="2800" b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algn="just" eaLnBrk="1" hangingPunct="1">
              <a:spcAft>
                <a:spcPts val="1200"/>
              </a:spcAft>
            </a:pP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ПАТЕНТ 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НА ИЗОБРЕТЕНИЕ № 2394045 (2008 г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.)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49" y="2209800"/>
            <a:ext cx="8686805" cy="196977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A50021"/>
                </a:solidFill>
                <a:latin typeface="Calibri" pitchFamily="34" charset="0"/>
              </a:rPr>
              <a:t>2 кандидатские диссертации</a:t>
            </a:r>
            <a:r>
              <a:rPr lang="en-US" sz="2800" b="1" dirty="0" smtClean="0">
                <a:solidFill>
                  <a:srgbClr val="A50021"/>
                </a:solidFill>
                <a:latin typeface="Calibri" pitchFamily="34" charset="0"/>
              </a:rPr>
              <a:t> (</a:t>
            </a:r>
            <a:r>
              <a:rPr lang="ru-RU" sz="2800" b="1" dirty="0" err="1" smtClean="0">
                <a:solidFill>
                  <a:srgbClr val="A50021"/>
                </a:solidFill>
                <a:latin typeface="Calibri" pitchFamily="34" charset="0"/>
              </a:rPr>
              <a:t>Головочесова</a:t>
            </a:r>
            <a:r>
              <a:rPr lang="ru-RU" sz="2800" b="1" dirty="0" smtClean="0">
                <a:solidFill>
                  <a:srgbClr val="A50021"/>
                </a:solidFill>
                <a:latin typeface="Calibri" pitchFamily="34" charset="0"/>
              </a:rPr>
              <a:t>, 2011 г., Назарова 2013 г.</a:t>
            </a:r>
            <a:r>
              <a:rPr lang="en-US" sz="2800" b="1" dirty="0" smtClean="0">
                <a:solidFill>
                  <a:srgbClr val="A50021"/>
                </a:solidFill>
                <a:latin typeface="Calibri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A50021"/>
                </a:solidFill>
                <a:latin typeface="Calibri" pitchFamily="34" charset="0"/>
              </a:rPr>
              <a:t>2 магистерские диссертации</a:t>
            </a:r>
            <a:endParaRPr lang="en-US" sz="2800" b="1" dirty="0" smtClean="0">
              <a:solidFill>
                <a:srgbClr val="A50021"/>
              </a:solidFill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A50021"/>
                </a:solidFill>
                <a:latin typeface="Calibri" pitchFamily="34" charset="0"/>
              </a:rPr>
              <a:t>8 </a:t>
            </a:r>
            <a:r>
              <a:rPr lang="ru-RU" sz="2800" b="1" dirty="0">
                <a:solidFill>
                  <a:srgbClr val="A50021"/>
                </a:solidFill>
                <a:latin typeface="Calibri" pitchFamily="34" charset="0"/>
              </a:rPr>
              <a:t>дипломных </a:t>
            </a:r>
            <a:r>
              <a:rPr lang="ru-RU" sz="2800" b="1" dirty="0" smtClean="0">
                <a:solidFill>
                  <a:srgbClr val="A50021"/>
                </a:solidFill>
                <a:latin typeface="Calibri" pitchFamily="34" charset="0"/>
              </a:rPr>
              <a:t>работ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125" y="4572000"/>
            <a:ext cx="8686800" cy="2123658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ФЦП «Научные и научно-педагогические кадры инновационной России», 2012-2013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г.г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ru-RU" sz="2800" b="1" dirty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Грант Президента 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РФ, </a:t>
            </a: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2009-2010 </a:t>
            </a:r>
            <a:r>
              <a:rPr lang="ru-RU" sz="2800" b="1" dirty="0" err="1">
                <a:solidFill>
                  <a:srgbClr val="000066"/>
                </a:solidFill>
                <a:latin typeface="Calibri" pitchFamily="34" charset="0"/>
              </a:rPr>
              <a:t>г.г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Грант Президента РБ, 2008 г.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153400" cy="138499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800" b="1" dirty="0">
                <a:solidFill>
                  <a:srgbClr val="000066"/>
                </a:solidFill>
                <a:latin typeface="Calibri" pitchFamily="34" charset="0"/>
              </a:rPr>
              <a:t>ГОСУДАРСТВЕННАЯ РЕСПУБЛИКАНСКАЯ МОЛОДЕЖНАЯ ПРЕМИЯ В ОБЛАСТИ НАУКИ И ТЕХНИКИ ЗА 2011 Г</a:t>
            </a:r>
            <a:r>
              <a:rPr lang="ru-RU" sz="2800" b="1" dirty="0" smtClean="0">
                <a:solidFill>
                  <a:srgbClr val="000066"/>
                </a:solidFill>
                <a:latin typeface="Calibri" pitchFamily="34" charset="0"/>
              </a:rPr>
              <a:t>.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006" y="2592352"/>
            <a:ext cx="45226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i="1" dirty="0">
                <a:latin typeface="Calibri" pitchFamily="34" charset="0"/>
              </a:rPr>
              <a:t>«Разработка инновационных подходов к созданию новых высокоэффективных инициирующих (каталитических) систем направленного действия для получения синтетических полимеров </a:t>
            </a:r>
            <a:r>
              <a:rPr lang="ru-RU" b="1" i="1" dirty="0" smtClean="0">
                <a:latin typeface="Calibri" pitchFamily="34" charset="0"/>
              </a:rPr>
              <a:t>крупнотоннажного </a:t>
            </a:r>
            <a:r>
              <a:rPr lang="ru-RU" b="1" i="1" dirty="0">
                <a:latin typeface="Calibri" pitchFamily="34" charset="0"/>
              </a:rPr>
              <a:t>производства»</a:t>
            </a:r>
          </a:p>
        </p:txBody>
      </p:sp>
      <p:pic>
        <p:nvPicPr>
          <p:cNvPr id="489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913068" cy="41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8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10813</TotalTime>
  <Words>962</Words>
  <Application>Microsoft Office PowerPoint</Application>
  <PresentationFormat>Экран (4:3)</PresentationFormat>
  <Paragraphs>136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Аптека</vt:lpstr>
      <vt:lpstr>CS ChemDraw Drawing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pardo</dc:creator>
  <cp:lastModifiedBy>Islamova</cp:lastModifiedBy>
  <cp:revision>1452</cp:revision>
  <dcterms:created xsi:type="dcterms:W3CDTF">2003-11-02T10:59:40Z</dcterms:created>
  <dcterms:modified xsi:type="dcterms:W3CDTF">2014-01-14T08:30:33Z</dcterms:modified>
</cp:coreProperties>
</file>