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8" r:id="rId2"/>
    <p:sldId id="284" r:id="rId3"/>
    <p:sldId id="280" r:id="rId4"/>
    <p:sldId id="282" r:id="rId5"/>
    <p:sldId id="279" r:id="rId6"/>
    <p:sldId id="292" r:id="rId7"/>
    <p:sldId id="289" r:id="rId8"/>
    <p:sldId id="278" r:id="rId9"/>
    <p:sldId id="277" r:id="rId10"/>
    <p:sldId id="291" r:id="rId11"/>
    <p:sldId id="295" r:id="rId12"/>
    <p:sldId id="283" r:id="rId13"/>
    <p:sldId id="286" r:id="rId14"/>
    <p:sldId id="265" r:id="rId15"/>
    <p:sldId id="294" r:id="rId16"/>
    <p:sldId id="264" r:id="rId17"/>
    <p:sldId id="269" r:id="rId18"/>
    <p:sldId id="285" r:id="rId19"/>
    <p:sldId id="287" r:id="rId20"/>
    <p:sldId id="266" r:id="rId21"/>
    <p:sldId id="267" r:id="rId22"/>
    <p:sldId id="276" r:id="rId23"/>
    <p:sldId id="272" r:id="rId24"/>
    <p:sldId id="271" r:id="rId25"/>
    <p:sldId id="268" r:id="rId26"/>
    <p:sldId id="270" r:id="rId27"/>
    <p:sldId id="273" r:id="rId28"/>
    <p:sldId id="256" r:id="rId29"/>
    <p:sldId id="260" r:id="rId30"/>
    <p:sldId id="261" r:id="rId31"/>
    <p:sldId id="262" r:id="rId32"/>
    <p:sldId id="263" r:id="rId33"/>
    <p:sldId id="293" r:id="rId3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73" autoAdjust="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482912E-F922-4AD4-B46E-E1C94A45EF26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AC470F9-4C8D-49E0-9987-D41B159B8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4D7CC6F-AEF7-44A3-A083-ED08603D881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A24F7E6-184D-411D-8C18-9B395B5E8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F7E6-184D-411D-8C18-9B395B5E81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5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52E9-5311-41CE-B464-3A8AEF911425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216B-1958-4509-818F-48BBBC347F07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B100-87A8-45BC-B3CD-820CF1FC6213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60FF4E-45D1-4557-B833-82F0F60D4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FC56-D3D4-4CBF-8BBF-DB8614EB0DF3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DE21-D063-4C8F-9B6D-B6E4FF15FB6A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0FD-443E-4D85-B661-ECA5D84AF3FB}" type="datetime1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36F4-F639-4C25-9D87-22BA85EB5141}" type="datetime1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EB0B-6D55-48BF-AAAD-EC2BCB51E497}" type="datetime1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0886-7976-43B8-AE34-457D25EC13D9}" type="datetime1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B394-8168-4476-B160-BA82929517B1}" type="datetime1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1CB2-2F59-47AE-BA2B-6BE63E8AF574}" type="datetime1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CD5D-FB80-4414-947C-8F3CE06DFD17}" type="datetime1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12776"/>
            <a:ext cx="716580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кафедры радиохимии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2010-2014 гг.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обязанностей заведующего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радиохимии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Кирсанова Д.О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хемометрику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обработки многомерных данных,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многомерной обработки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эксплораторный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и  методы многомерной регрессии  в решении радиохимических задач.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 - возможности использования в ядерных технологиях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программ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 и образовательной программы аспирантуры.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Красиковой Р.Н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Радиофармпрепараты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циклотронных и генераторных радионуклидов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— методы синтеза 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Cyclotron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Generators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Radiopharmaceuticals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dionuclide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Diagnistics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программ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 и образовательной программы аспирантуры.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появившиеся направления в срок 2010/11 и по настоящее время:</a:t>
            </a:r>
          </a:p>
        </p:txBody>
      </p:sp>
    </p:spTree>
    <p:extLst>
      <p:ext uri="{BB962C8B-B14F-4D97-AF65-F5344CB8AC3E}">
        <p14:creationId xmlns:p14="http://schemas.microsoft.com/office/powerpoint/2010/main" val="5430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31" y="44624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курсы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доц. Пучковой Е.В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Общехимическая дисциплина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радиоактивность» лектор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ядерной химии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Additional Parts of Nuclear Chemistry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лектор: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Физика и химия альфа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 атомных ядер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Chemistry of alpha-decay of atomic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Additional Parts of Nuclear Chemistry.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Radiochemistry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подготовки по уровням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для аспирантов (курсы по выбору):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Радиоаналитические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в радиоэкологии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Radioanalytical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 in Radioecology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 опробованы: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направлений подготовки по уровню магистратура, аспирантура: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основы разделения радионуклидов отработавшего ядерного топлива/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physico-chemical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fractionation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:Мягкова-Романова М.А.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для </a:t>
            </a: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специалистов из других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916832"/>
            <a:ext cx="9108504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Задех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Мортеза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(Иран), студент, аспирант (2015).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Хоссейнур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Ханетри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Мохамед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(Иран), студент, аспирант (2015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 (Белоруссия),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Кантерман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И.Г. (Белоруссия), магистр (2015).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-Бруно Мишель (Франция), стажер-исследователь (2015).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Войтехович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Эдита (Латвия), стажер-исследователь (2015).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59340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12.0.000.2010 из средств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2010-2014 гг.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 ПРИРОДНЫХ И ИСКУССТВЕННЫХ ОБЪЕКТОВ: БЕТА-РАСПАД ТРИТИЯ В НУКЛЕОГЕННЫХ КАТИОНАХ, ПРИМЕСНЫЕ РАДИАЦИОННЫЕ НАРУШЕНИЯ, РАДИОНУКЛИДЫ В ГЕОКЕРАМИКАХ, ДИФФУЗИЯ РАДИОИЗОТОПОВ, СЕНСОРЫ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332656"/>
            <a:ext cx="5207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40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0936"/>
              </p:ext>
            </p:extLst>
          </p:nvPr>
        </p:nvGraphicFramePr>
        <p:xfrm>
          <a:off x="395536" y="1124744"/>
          <a:ext cx="8085584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4864"/>
                <a:gridCol w="2448272"/>
                <a:gridCol w="2499592"/>
                <a:gridCol w="1532856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 на конференциях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в журналах, индексируемых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грантов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548680"/>
            <a:ext cx="6394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85653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Radiochimica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1.411)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4.517)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3.511)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Physical Chemistry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4.835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Bioanalyt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(IF = 3.659)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Actuators B 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3.840)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Ionics 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2.08)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Biosensors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Bioelectronics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6.451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Radiochemistry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Applied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3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93277"/>
              </p:ext>
            </p:extLst>
          </p:nvPr>
        </p:nvGraphicFramePr>
        <p:xfrm>
          <a:off x="251520" y="2132856"/>
          <a:ext cx="8280920" cy="2418588"/>
        </p:xfrm>
        <a:graphic>
          <a:graphicData uri="http://schemas.openxmlformats.org/drawingml/2006/table">
            <a:tbl>
              <a:tblPr firstRow="1" firstCol="1" bandRow="1"/>
              <a:tblGrid>
                <a:gridCol w="3335855"/>
                <a:gridCol w="2184182"/>
                <a:gridCol w="2760883"/>
              </a:tblGrid>
              <a:tr h="272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191919"/>
                          </a:solidFill>
                          <a:effectLst/>
                          <a:latin typeface="Arial"/>
                        </a:rPr>
                        <a:t>h</a:t>
                      </a:r>
                      <a:r>
                        <a:rPr lang="en-US" sz="1800" b="1" i="0" dirty="0" smtClean="0">
                          <a:solidFill>
                            <a:srgbClr val="191919"/>
                          </a:solidFill>
                          <a:effectLst/>
                          <a:latin typeface="Arial"/>
                        </a:rPr>
                        <a:t>-index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800" b="1" dirty="0" smtClean="0">
                          <a:latin typeface="Arial" charset="0"/>
                          <a:cs typeface="Arial" charset="0"/>
                        </a:rPr>
                        <a:t>Total citation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Власов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Юрий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Георгиевич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3435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Легин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Андрей Владимирович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3128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Кирсанов Дмитрий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Олегович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544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Ермоленко Юрий Евгеньевич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363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Красикова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Раиса Николаевна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227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210" y="530776"/>
            <a:ext cx="8681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Публикационная активность ведущих сотрудников кафедры</a:t>
            </a:r>
          </a:p>
          <a:p>
            <a:pPr algn="ctr"/>
            <a:r>
              <a:rPr lang="ru-RU" sz="2400" b="1" dirty="0" smtClean="0">
                <a:latin typeface="Times New Roman"/>
                <a:cs typeface="Times New Roman" panose="02020603050405020304" pitchFamily="18" charset="0"/>
              </a:rPr>
              <a:t>по </a:t>
            </a:r>
            <a:r>
              <a:rPr lang="en-US" sz="2400" b="1" i="1" dirty="0" smtClean="0">
                <a:latin typeface="Times New Roman"/>
                <a:cs typeface="Times New Roman" panose="02020603050405020304" pitchFamily="18" charset="0"/>
              </a:rPr>
              <a:t>Scopus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874" y="14954"/>
            <a:ext cx="9130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Издательская деятельность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6128" y="451141"/>
            <a:ext cx="5701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Монографии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монографиях: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ru-RU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384" y="836712"/>
            <a:ext cx="6433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аналитической химии / Научный совет по аналитической химии ОХНМ РАН /    Химические сенсоры / Под 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Ю.Г.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Москва. Наука.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.14. - 399 с.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26128" y="5229200"/>
            <a:ext cx="6542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Kirsanov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Chapter 1: Developing Sensing Materials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Multisensor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on the Basis of Extraction Data in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Multisensor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for Chemical Analysis – Materials and Sensors. Eds.: 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Kirsanov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Standard Publishing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P.2-34.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874" y="3645024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Кочина Т.А., Игнатьев И.С., Алферова А.А.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Нуклеогенные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трехкоординированные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катионы элементов 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группы). Монография,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 Lambert Academic Publication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085184"/>
            <a:ext cx="936104" cy="140913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13064" y="2276872"/>
            <a:ext cx="656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Kirsanov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L.N. Gall, N.R. Gall Promising Analytical  Techniques for HLW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Analusis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“Radioactive Waste: Sources, Types and Management”, Eds.: Satoshi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Wenxu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Hidaka. 2012. Nova Science Publishers Inc., NY, USA. P.77-96.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novapublishers.com/catalog/images/978162100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56956"/>
            <a:ext cx="940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6" y="3429001"/>
            <a:ext cx="1049743" cy="1512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1" y="476619"/>
            <a:ext cx="1008112" cy="14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3335" y="2300096"/>
            <a:ext cx="644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 Кинетика ядерных превращений: учебное пособие. СПб.: Из-во ВВМ, 2013. – 79 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74" y="1849176"/>
            <a:ext cx="1105564" cy="1548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94" y="5051979"/>
            <a:ext cx="1010523" cy="14424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59" y="5278297"/>
            <a:ext cx="644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Ю.Е.Ермоленко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В.В.Еремин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С.А.Тимофеев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Н.О. Саблина,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Р.В.Богданов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Р.А.Кузнецов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А.К.Авениров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Колодников, М.А. Мягкова-Романова Сборник практических работ по радиохимии. — СПб: ВВМ, 2014. - 118 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37" y="361218"/>
            <a:ext cx="3883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437" y="3501008"/>
            <a:ext cx="6446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получения радиофармацевтических препаратов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генераторов для ядерной медицины: учебное пособие для вузов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Г.Е.Кодина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Р.Н.Красикова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Издательский дом МЭИ, 2014. – 282 с.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5" y="3342175"/>
            <a:ext cx="1088174" cy="15179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72" y="907115"/>
            <a:ext cx="628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Ю.Е.Ермоленко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В.В.Еремин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С.А.Тимофеев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В.Богданов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Р.А.Кузнецов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А.К.Авениров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Колодников,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работ по радиохимии. — СПб: ВВМ,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874" y="14954"/>
            <a:ext cx="8049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Издательская деятельность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16" y="547126"/>
            <a:ext cx="1110763" cy="15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9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6" presetClass="emph" presetSubtype="0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11" y="69269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12.15.263.2010 – «Новые химические сенсоры и методология детектирования сверхнизких активностей токсичных тяжелых металлов в природной воде», грант РФФИ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2010-2012.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12.15.593.2010–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систем химических сенсоров в экстрактах растений – изучение черного чая»  грант РФФИ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2010-2012.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11-03-00700-а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теория функционирования химических сенсоров с новыми мембранами на основе кристаллических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суперионных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проводников и халькогенидных стекол, полученными методом лазерного импульсного нанесения», грант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РФФИ,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2011-2013.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12.37.128.2011 -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«Химические сенсоры: новые материалы для оптических сенсоров, механизм их функционирования, связь структуры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наноуровне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сенсорными свойствами, сравнение с ионопроводящими материалами; применение единичных сенсоров и систем сенсоров (электронный язык) для анализа биологически активных веществ», проект СПбГУ Мероприятие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2011-2013.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12.37.85.2011 – «Новые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 и мультисенсорные системы для создания научной методологии многокомпонентного анализа растворов цикла переработки отработанного ядерного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СПбГУ Мероприятие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2011-2013.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12.15.215.2009 – «Влияние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диамидов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дипиколиновой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на их экстракционные свойства и использование этих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электрохимических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сенсорах»,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РФФИ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2009-2011.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12.15.743.2011 – «Разработка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теория функционирования химических сенсоров с новыми мембранами на основе кристаллических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суперионных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халькогенидных стекол, полученными методом лазерного импульсного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нанесения», грант РФФИ 2011-2013.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12-08-00048-а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внешнего и внутреннего облучения на физико-химические свойства конструкционных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материалов», грант РФФИ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12-03-00383-а -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Тритий в решении проблем химии короткоживущих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интермедиатов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Станнилиевые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катионы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грант РФФИ 2012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12.15.566.2013 -  «Определение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вкуса лекарственных средств на ранней стадии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разработки», грант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14-03-01079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«Новые химические сенсоры на основе кристаллических, стеклянных и биоорганических мембран: ионный и электронный транспорт на границе раздела мембрана-раствор и механизмы отклика", грант РФФИ, 2014-2016.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31357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финансирование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34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мембраны ионоселективного электрода для определения ионов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кадмия, 2011.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мембраны ионоселективного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 2 460 066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C1,  2012.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дитритий-дифторбензола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источника фторированных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нуклеогенных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фенил-катионов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24799561, 2013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патологий, связанных с эндокринными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 2485512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IUPAC</a:t>
            </a:r>
            <a:endParaRPr lang="ru-RU" sz="3200" b="1" dirty="0" smtClean="0"/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химии, имеющий дело с радиоактивными веществами. Он включает получение радионуклидов и их соединений путем обработки облученных материалов или природных радиоактивных веществ, применение химических методов к ядерным исследованиям и применение радиоактивности к исследованию химических, биохимических или биомедицинских проблем.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Номенклатурные правила ИЮПАК по химии. Т.7. М.: ВИНИТИ. 1993. Полутом 1. 408 с.; полутом 2. 447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De Bruin. Glossary of terms used in nuclear analytical Chemistry // PAC. 1982. V.54. P.1533-1554.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Grieken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De Bruin. Nomenclature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Radioanalytical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Chemistry // PAC. 1994. V.66. P.2513-2526.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Научном Совете РАН по аналитической химии. Номенклатура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адиоаналитической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 Рекомендации ИЮПАК 1994. Перевод с англ.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Ю.А.Сапожников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Ж.аналит.химии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1998. Т.53. №10. С.1112-1120.</a:t>
            </a:r>
          </a:p>
        </p:txBody>
      </p:sp>
    </p:spTree>
    <p:extLst>
      <p:ext uri="{BB962C8B-B14F-4D97-AF65-F5344CB8AC3E}">
        <p14:creationId xmlns:p14="http://schemas.microsoft.com/office/powerpoint/2010/main" val="34310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7504" y="260648"/>
            <a:ext cx="9036496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 spcCol="18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химии Института химии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твердого тела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химии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Института химии СПбГУ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«НПО «Радиевый институт им. В.Г.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Хлопина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химии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радиохимии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Rome “Tor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(Italy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Roskilde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(Denmark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Aalborg in Esbjerg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Denmark).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Aveiro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(Portugal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Catholic University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Leuven (Belgium),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Juelich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ForschungsZentrum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(Germany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Barcelona (Spain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национальной микроэлектроники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CNM)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Barcelona (Spain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Heinrich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Heine University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Duesseldorf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(Germany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природных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Каролинский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Институт, г. Стокгольм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госпиталь г. Цюриха (Швейцария).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г. Хельсинки, химический факультет, кафедра радиохимии.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Янг-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Национальный центр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ПЭТ/Циклотрон.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 Ветеранов,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Тайбей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Тайвань.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ботаники Биологического факультета СПбГУ.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кристаллографии Геологического факультета СПбГУ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метрологии им. Д.И. Менделеева.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Петербургский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ядерной физики им. Б.П. Константинова.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«Научно-исследовательский технологический институт им.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 Александрова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физики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СПбГПУ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мозга человека РАН.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силикатов РАН.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ГЕОХИ РАН.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du Littoral Côte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d’Opale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государственный университет.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-108103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520" y="2204863"/>
            <a:ext cx="292724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86" y="17823"/>
            <a:ext cx="9105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методов синтеза соединений, меченных короткоживущими изотопами с позитронным типом распада, для использования в качестве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радиофармпрепаратов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(РФП) в ядерной медицине, а именно, в позитронной эмиссионной томографии (ПЭТ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74906"/>
            <a:ext cx="5580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синтеза РФП класса ароматических аминокислот, меченных фтором-18, для диагностики опухолей мозга методом ПЭТ.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производных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бензотиазолов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меченных фтором-18, потенциальных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радиотрейсеров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диагностики рака молочной железы.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синтеза методов синтеза рецепторных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радиолигандов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диагностики нейропсихических (болезнь Паркинсона, эпилепсия).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агенты для диагностики нейроэндокринных опухолей на основе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содержащих пептидов.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синтеза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02485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Krasikova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PET Radiochemistry Automation: State of the Art and Future Trends in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F-Nucleophilic Fluorination.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Org. Chem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2013; 17: 2097-2107.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Fedorova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Kuznetsova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Maleev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Belokon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H-J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Krasikova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 facile direct nucleophilic synthesis of O-(2-[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F]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fluoroethyl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)-L-tyrosine ([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F]FET) without HPLC purification.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Radioanal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301:505–512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4" y="1474906"/>
            <a:ext cx="231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Красикова Р.Н.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7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0546" y="1772816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Ядерно-химическое генерирование катионов элементов 14 группы R</a:t>
            </a:r>
            <a:r>
              <a:rPr lang="ru-RU" sz="1600" baseline="-25000" dirty="0">
                <a:latin typeface="Times New Roman"/>
                <a:ea typeface="Times New Roman"/>
              </a:rPr>
              <a:t>3</a:t>
            </a:r>
            <a:r>
              <a:rPr lang="en-US" sz="1600" dirty="0">
                <a:latin typeface="Times New Roman"/>
                <a:ea typeface="Times New Roman"/>
              </a:rPr>
              <a:t>M</a:t>
            </a:r>
            <a:r>
              <a:rPr lang="ru-RU" sz="1600" baseline="30000" dirty="0">
                <a:latin typeface="Times New Roman"/>
                <a:ea typeface="Times New Roman"/>
              </a:rPr>
              <a:t>+  </a:t>
            </a:r>
            <a:r>
              <a:rPr lang="ru-RU" sz="1600" dirty="0">
                <a:latin typeface="Times New Roman"/>
                <a:ea typeface="Times New Roman"/>
              </a:rPr>
              <a:t>(</a:t>
            </a:r>
            <a:r>
              <a:rPr lang="en-US" sz="1600" dirty="0">
                <a:latin typeface="Times New Roman"/>
                <a:ea typeface="Times New Roman"/>
              </a:rPr>
              <a:t>M</a:t>
            </a:r>
            <a:r>
              <a:rPr lang="ru-RU" sz="1600" dirty="0">
                <a:latin typeface="Times New Roman"/>
                <a:ea typeface="Times New Roman"/>
              </a:rPr>
              <a:t>= </a:t>
            </a:r>
            <a:r>
              <a:rPr lang="en-US" sz="1600" dirty="0">
                <a:latin typeface="Times New Roman"/>
                <a:ea typeface="Times New Roman"/>
              </a:rPr>
              <a:t>C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en-US" sz="1600" dirty="0">
                <a:latin typeface="Times New Roman"/>
                <a:ea typeface="Times New Roman"/>
              </a:rPr>
              <a:t>Si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en-US" sz="1600" dirty="0">
                <a:latin typeface="Times New Roman"/>
                <a:ea typeface="Times New Roman"/>
              </a:rPr>
              <a:t>Ge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en-US" sz="1600" dirty="0">
                <a:latin typeface="Times New Roman"/>
                <a:ea typeface="Times New Roman"/>
              </a:rPr>
              <a:t>Sn</a:t>
            </a:r>
            <a:r>
              <a:rPr lang="ru-RU" sz="1600" dirty="0">
                <a:latin typeface="Times New Roman"/>
                <a:ea typeface="Times New Roman"/>
              </a:rPr>
              <a:t>) и изучение их структуры и свойств радиохимическим и квантово-химическим методами.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Радиохимическое изучение механизмов ион-молекулярных реакций с участием </a:t>
            </a:r>
            <a:r>
              <a:rPr lang="ru-RU" sz="1600" dirty="0" err="1">
                <a:latin typeface="Times New Roman"/>
                <a:ea typeface="Times New Roman"/>
              </a:rPr>
              <a:t>нуклеогенных</a:t>
            </a:r>
            <a:r>
              <a:rPr lang="ru-RU" sz="1600" dirty="0">
                <a:latin typeface="Times New Roman"/>
                <a:ea typeface="Times New Roman"/>
              </a:rPr>
              <a:t> катионов, генерируемых при β</a:t>
            </a:r>
            <a:r>
              <a:rPr lang="ru-RU" sz="1600" baseline="30000" dirty="0">
                <a:latin typeface="Times New Roman"/>
                <a:ea typeface="Times New Roman"/>
              </a:rPr>
              <a:t>-</a:t>
            </a:r>
            <a:r>
              <a:rPr lang="ru-RU" sz="1600" dirty="0">
                <a:latin typeface="Times New Roman"/>
                <a:ea typeface="Times New Roman"/>
              </a:rPr>
              <a:t>распаде трития в составе органических и элементорганических соединений.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Синтез и применение меченных соединений для изучения стабилизации  и трансформации химических форм трития в природных объектах, а также для радиохимического исследования химических процессов, протекающих при создании новых </a:t>
            </a:r>
            <a:r>
              <a:rPr lang="ru-RU" sz="1600" dirty="0" smtClean="0">
                <a:latin typeface="Times New Roman"/>
                <a:ea typeface="Times New Roman"/>
              </a:rPr>
              <a:t>материалов</a:t>
            </a:r>
            <a:r>
              <a:rPr lang="en-US" sz="1600" dirty="0"/>
              <a:t>.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63" y="5558468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T.A.Kochina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Vrazhnov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S.I.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Ignatyev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Sinotova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Nucleogenic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silylium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analogs. //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Organometallic Chemistry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Vol.696. N7.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P.1331-1340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Ignatyev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Montejo, 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López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González, J.J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assessment of DFT methods for predicting the thermochemistry of ion-molecule reactions of group 14 elements (Si, Ge, Sn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Molecular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Issue 12,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5439-5444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Ядерно-химическое генерирование катионов элементов 14 группы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733346"/>
            <a:ext cx="733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д.х.н., проф. Т.А</a:t>
            </a:r>
            <a:r>
              <a:rPr lang="ru-RU" b="1" i="1" dirty="0" smtClean="0">
                <a:latin typeface="Times New Roman"/>
                <a:ea typeface="Times New Roman"/>
              </a:rPr>
              <a:t>.</a:t>
            </a:r>
            <a:r>
              <a:rPr lang="en-US" b="1" i="1" dirty="0" smtClean="0">
                <a:latin typeface="Times New Roman"/>
                <a:ea typeface="Times New Roman"/>
              </a:rPr>
              <a:t> </a:t>
            </a:r>
            <a:r>
              <a:rPr lang="ru-RU" b="1" i="1" dirty="0" err="1" smtClean="0">
                <a:latin typeface="Times New Roman"/>
                <a:ea typeface="Times New Roman"/>
              </a:rPr>
              <a:t>Кочина</a:t>
            </a:r>
            <a:r>
              <a:rPr lang="ru-RU" b="1" i="1" dirty="0" smtClean="0">
                <a:latin typeface="Times New Roman"/>
                <a:ea typeface="Times New Roman"/>
              </a:rPr>
              <a:t>, д.х.н. Игнатьев И.С., ст. преп. Калинин Е.О.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665010" cy="27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114" y="1166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 и биосенсоры: изучение механизма ионного транспорта с помощью радиоактивных изотопов.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2488" y="16271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изотопов в кристаллических и стеклянных мембранных материалах.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типов химических сенсоров и биосенсоров на основе микро-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нанотрансдъюсеров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мишенных устройств для получения медицинских радиоизотопов Sr-82/Rb-82 на циклотроне РИЦ-80 (ПИЯФ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проф., д.х.н.,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Власов Ю.Г., проф., д.х.н., Ермоленко Ю.Е.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18" y="4869160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Koposova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E., Liu, X.,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Kisner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Ermolenko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Shumilova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Offenhäusser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Mourzina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Y.,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Bioelectrochemical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with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oleylamine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-stabilized gold nanostructures and horseradish peroxidase for hydrogen peroxide sensor», 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Biosensors and Bioelectronics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57, 15 July 2014, Pages 54-58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Ermolenko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Dmtrii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Kalyagin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Igor Alekseev, Eugene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Kolodnikov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Natalia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Melnikova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Igor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Yuri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Yulia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Mourzina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membrane material for thallium (I)-selective sensors based on arsenic sulfide glasses,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and Actuators, B: Chemical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207, Issue PB, February 2015, Pages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940-944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14497"/>
            <a:ext cx="2073818" cy="24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b="34198"/>
          <a:stretch/>
        </p:blipFill>
        <p:spPr bwMode="auto">
          <a:xfrm>
            <a:off x="309114" y="1714497"/>
            <a:ext cx="1949772" cy="24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радионуклиды в объектах литосферы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8512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ядерно-химических процессов в минералах как природных аналогов матриц для иммобилизации актиноидов в глубоких геологических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формациях.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термохимического поведения  f- и d- элементов в метамиктных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 для иммобилизации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фракции высокоактивных отходов ядерного топливного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химическое состояние свинца-210 и полония-210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709" y="5445224"/>
            <a:ext cx="8676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R.V.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Bogdanov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M.I.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Skriplev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Petrunin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thermochemistry of uranium and cerium in native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britholite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Nuclear Materials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Vol.440,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1-3, p.440–444, (2013).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R.V.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Bogdanov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Epimahov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E.E.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Prudnikov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Aluminosilicate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-Phosphate Model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Polyphase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Matrices for Immobilization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-Cs-fractions of Nuclear Fuel Cycle HLW. Recent Patents on Engineering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.7, № 3,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209 – 219.</a:t>
            </a:r>
          </a:p>
        </p:txBody>
      </p:sp>
      <p:pic>
        <p:nvPicPr>
          <p:cNvPr id="8" name="Рисунок 7" descr="F:\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7647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Богданов Р.В.,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ст.н.с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Кузнецов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24001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сенсоры, мультисенсорные системы, методы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хемометрики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задач аналитической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радиохимии.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657831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химических сенсоров для определения индивидуальных экологических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мультисенсорных систем для контроля качества в пищевой промышленности, фармацевтике, экологическом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оптической спектроскопии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хемометрики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различных задач при обращении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ОЯТ (отработанное ядерное топливо)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373215"/>
            <a:ext cx="9071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Mimicking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Daphnia magna bioassay performance by an electronic tongue for urban water quality control,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Chimica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2014,Volume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824,  Pages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64-70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urine ionic composition with potentiometric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multisensor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Talanta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Volume 131, Pages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556-561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D:\DATA\Students\Vlasov\Власов выборы 2014\Обложки\Kirsanoi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"/>
          <a:stretch/>
        </p:blipFill>
        <p:spPr bwMode="auto">
          <a:xfrm>
            <a:off x="2339752" y="2132856"/>
            <a:ext cx="13567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ATA\Students\Vlasov\Власов выборы 2014\Обложки\Scan0006_cr1_c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3711"/>
          <a:stretch/>
        </p:blipFill>
        <p:spPr bwMode="auto">
          <a:xfrm>
            <a:off x="296224" y="2132855"/>
            <a:ext cx="136739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124" y="1115452"/>
            <a:ext cx="398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 Д.О.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77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364" y="188640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в различных областях физики и химии, связанными с ядерно-физическими и химическими свойствами радиоактивных атомов и их ядер, с использованием методов ядерной спектроскопии.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719967"/>
            <a:ext cx="5076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химического окружения радиоактивных атомов на вероятность их распада.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"стимулированного" излучения долгоживущими ядерными изомерами.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пост-эффектов ядерных превращений методом эмиссионной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мессбауэровской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очистки загрязненных радионуклидами, прежде всего, вод с помощью процесса вымораживания или минеральных сорбентов.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протекания ТЯР в зависимости от изотопного состава мишени.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860" y="5733256"/>
            <a:ext cx="9008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Скоробогатов Г.А.,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от цезия-137 минеральными сорбентами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2012, т.54, №5,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с.451-453.</a:t>
            </a:r>
          </a:p>
          <a:p>
            <a:pPr marL="342900" indent="-342900">
              <a:buAutoNum type="arabicParenR"/>
            </a:pPr>
            <a:r>
              <a:rPr lang="en-US" sz="1400" kern="50" dirty="0" smtClean="0">
                <a:solidFill>
                  <a:srgbClr val="000000"/>
                </a:solidFill>
                <a:latin typeface="Times New Roman"/>
                <a:ea typeface="SimSun"/>
              </a:rPr>
              <a:t>Irina </a:t>
            </a:r>
            <a:r>
              <a:rPr lang="en-US" sz="1400" kern="50" dirty="0" err="1">
                <a:solidFill>
                  <a:srgbClr val="000000"/>
                </a:solidFill>
                <a:latin typeface="Times New Roman"/>
                <a:ea typeface="SimSun"/>
              </a:rPr>
              <a:t>Shtangeeva</a:t>
            </a:r>
            <a:r>
              <a:rPr lang="en-US" sz="1400" kern="50" dirty="0">
                <a:solidFill>
                  <a:srgbClr val="000000"/>
                </a:solidFill>
                <a:latin typeface="Times New Roman"/>
                <a:ea typeface="SimSun"/>
              </a:rPr>
              <a:t>, </a:t>
            </a:r>
            <a:r>
              <a:rPr lang="en-US" sz="1400" kern="50" dirty="0" err="1">
                <a:solidFill>
                  <a:srgbClr val="000000"/>
                </a:solidFill>
                <a:latin typeface="Times New Roman"/>
                <a:ea typeface="SimSun"/>
              </a:rPr>
              <a:t>Balwant</a:t>
            </a:r>
            <a:r>
              <a:rPr lang="en-US" sz="1400" kern="50" dirty="0">
                <a:solidFill>
                  <a:srgbClr val="000000"/>
                </a:solidFill>
                <a:latin typeface="Times New Roman"/>
                <a:ea typeface="SimSun"/>
              </a:rPr>
              <a:t> Singh, Sergey </a:t>
            </a:r>
            <a:r>
              <a:rPr lang="en-US" sz="1400" kern="50" dirty="0" err="1">
                <a:solidFill>
                  <a:srgbClr val="000000"/>
                </a:solidFill>
                <a:latin typeface="Times New Roman"/>
                <a:ea typeface="SimSun"/>
              </a:rPr>
              <a:t>Timofeev</a:t>
            </a:r>
            <a:r>
              <a:rPr lang="en-US" sz="1400" kern="50" dirty="0">
                <a:solidFill>
                  <a:srgbClr val="000000"/>
                </a:solidFill>
                <a:latin typeface="Times New Roman"/>
                <a:ea typeface="SimSun"/>
              </a:rPr>
              <a:t> -</a:t>
            </a:r>
            <a:r>
              <a:rPr lang="ru-RU" sz="1400" kern="50" dirty="0">
                <a:solidFill>
                  <a:srgbClr val="000000"/>
                </a:solidFill>
                <a:latin typeface="Times New Roman"/>
                <a:ea typeface="SimSun"/>
              </a:rPr>
              <a:t> «</a:t>
            </a:r>
            <a:r>
              <a:rPr lang="en-US" sz="1400" kern="50" dirty="0">
                <a:solidFill>
                  <a:srgbClr val="000000"/>
                </a:solidFill>
                <a:latin typeface="Times New Roman"/>
                <a:ea typeface="SimSun"/>
              </a:rPr>
              <a:t>Antimony Accumulation in Wheat Seedlings  Grown in Soil and Water”.</a:t>
            </a:r>
            <a:r>
              <a:rPr lang="ru-RU" sz="1400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Communications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in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Soil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Science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and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Plant</a:t>
            </a: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400" i="1" kern="50" dirty="0" err="1">
                <a:solidFill>
                  <a:srgbClr val="000000"/>
                </a:solidFill>
                <a:latin typeface="Times New Roman"/>
                <a:ea typeface="SimSun"/>
              </a:rPr>
              <a:t>Analysis</a:t>
            </a:r>
            <a:r>
              <a:rPr lang="ru-RU" sz="1400" kern="50" dirty="0">
                <a:solidFill>
                  <a:srgbClr val="000000"/>
                </a:solidFill>
                <a:latin typeface="Times New Roman"/>
                <a:ea typeface="SimSun"/>
              </a:rPr>
              <a:t>, 2014, vol.45, is.7, p.2-32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8"/>
          <a:stretch/>
        </p:blipFill>
        <p:spPr bwMode="auto">
          <a:xfrm>
            <a:off x="100364" y="2204864"/>
            <a:ext cx="1951356" cy="19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r="15956"/>
          <a:stretch/>
        </p:blipFill>
        <p:spPr bwMode="auto">
          <a:xfrm>
            <a:off x="2195736" y="2204864"/>
            <a:ext cx="170612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31" y="1235583"/>
            <a:ext cx="412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Тимофеев С.А.,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 В.В.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7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2837" y="1484784"/>
            <a:ext cx="5148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и программирование задач по радиоактивному распаду ядер и радиоактивным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равновесиям, разделению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изотопов, ядерных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изомеров, медицинским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экстракционного разделения актинидов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лантанидов.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обработка расчётных данных, сравнение с экспериментальными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данными, 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учебном практикуме кафедры радиохимии и в системе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87" y="551723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аниона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распределения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уранила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математического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2001, т.42, №4, с.345-350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Применение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сферической решётки для расчётов размеров атомных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Сер. Физика, Т.70, №5, 2006,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стр.713-717.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моделирование радиохимических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733346"/>
            <a:ext cx="322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Мягкова-Романова М.А.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9037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9691" y="93601"/>
            <a:ext cx="4979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претендента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764704"/>
            <a:ext cx="62281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 Юрий Георгиевич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Институт химии СПбГУ, зав.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– кандидат химических наук,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радиохимия,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наук, аналитическая 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неорганическая химия, защита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диссовете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ГЕОХИ РАН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В.И. Вернадского, 1986 г.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– доцент по кафедре радиохимии,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аналитическая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1026" name="Picture 2" descr="Vlasov Yu.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378410" cy="31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2805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научно-педагогической работы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года 8 месяцев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 и мультисенсорные системы (электронный язык) в фундаментальной и прикладной радиохимии и применение радионуклидов для изучения сенсоров.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опубликованных работ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Scopus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h-index: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32655"/>
            <a:ext cx="435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методические труды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04344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практических работ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радиохимии, Учебно-методическое пособие, 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Власова Ю.Г. – СПб.: Изд-во ВВМ, 2014.–118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сенсоры, монография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серия:"Проблемы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химии«, под ред.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Ю.Г.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Москва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"Наука". Издательство Российской академии наук, 2011.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094" y="3717032"/>
            <a:ext cx="88569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деятельность: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3 диссертационных советов по защите докторских диссертаций (Д212.232.41, СПбГУ; Д212.232.37, СПбГУ; Д201.007.01, Радиевый институт),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экспертного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РФФИ, Эксперт совета Российского Научного Фонда, Эксперт совета Федерального реестра экспертов научно-технической сферы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в СССР кафедры радиохимии (ЛГУ) – 1945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Спец.постановление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(1945-1949) – акад.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В.Г.Хлопин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кафедры: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участие в Атомном проекте по созданию первой Советской атомной бомбы (испытание в августе 1949 г.). Участники: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Никитин, а также Никольский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Подготовка кадров – радиохимиков (Челябинск-40 (ПО «Маяк»), Томск-10 и др., другие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(университеты, РИАН, ГЕОХИ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– полное отсутствие оборонной тематики.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27384"/>
            <a:ext cx="876963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грантов: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российских научных фондов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Власов Ю.Г.: «Химические и биохимические сенсорные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системы:создание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исследование сравнительных характеристик и механизмов функционирования макро-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наносенсорных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с мембранами различной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природы», 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 Мероприятие 2 «12.38.218.2015»,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2015-2017.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Власов Ю.Г.: "Новые химические сенсоры на основе кристаллических, стеклянных и биоорганических мембран: ионный и электронный транспорт на границе раздела мембрана-раствор и механизмы отклика", грант РФФИ "14-03-01079", 2014-2016. Финансирование в 2014 г. – 500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Власов Ю.Г.: «Разработка и теория функционирования химических сенсоров с новыми мембранами на основе кристаллических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суперионных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проводников и халькогенидных стекол, полученными методом лазерного импульсного нанесения», грант РФФИ «11-03-00700-а», 2011-2013. Финансирование в 2013 г. – 539,8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Власов Ю.Г.: «Химические сенсоры: новые материалы для оптических сенсоров, механизм их функционирования, связь структуры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наноуровне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сенсорными свойствами, сравнение с ионопроводящими материалами; применение единичных сенсоров и систем сенсоров (электронный язык) для анализа биологически активных веществ», проект СПбГУ Мероприятие 1 «12.37.128.2011»,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2011-2013. Финансирование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2013 г. – 1988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02398"/>
            <a:ext cx="590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– организационная деятельность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408" y="692696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редколлегий научных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J.Anal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&amp;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Bional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Журнал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Хим., Журнал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Хим., и Радиохимия.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оргкомитета научных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Eurosensors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Российской конференции по радиохимии,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Russian-Nordic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Radiochemistry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2013»,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«Разделение и концентрирование в аналитической химии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радиохимии 2014»,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 2000» 2000г., Российско-Финский симпозиумы (2001г., 2005г., 2009г.),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Olfaction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(ISOEN 2007).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научных советах: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научного Совета по радиохимии при президиуме РАН и ГК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 объединенного совета по химии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СПбНЦ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РАН. 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комиссии по сенсорам Научного совета РАН по аналитической химии, с 1996 г. и по настоящее время член Международного Союза по теоретической и прикладной химии ИЮПАК (IUPAC), (в разные годы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титулярный, ассоциированный и национальный член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член Бюро Научного Совета РАН по аналитической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1746"/>
            <a:ext cx="412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учебном процессе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240" y="513054"/>
            <a:ext cx="9000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поручения на 2014 – 2015 гг. – 582 часа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«Радиационная химия»,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аспирантура. Работа над курсом лекций «История отечественной радиохимии – от первых работ до создания атомной бомбы и ядерной промышленности».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подготовлено 32 к.х.н., за последние 3 года – 1, в настоящее время руководит 4 аспирантами.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Докторантура: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консультант 5 докторских защищенных диссертаций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Анохин В.Н. 1998 г., Ермоленко Ю.Е. 2000 г.,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Бурахта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2003г., Алексеев И.Е. 2010г., Кузнецов Р.А. 2012г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и одной подготовленной к защите (Д.О. Кирсанов март 2015 г.).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88" y="4437112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почетных и академических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званиях: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науки РФ, почетный работник высшего профессионального образования РФ, Премия издательства «Наука-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интерпериодика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2000г., звание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соросовского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профессора 1994г., 1999г., 2001г., 2003г., премия научного совета РАН по аналитической химии 2009г. и премия СПбГУ за научные работы в области сенсоров 1999г.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радиохимические технологии (ЗЯТЦ), новые экстракционные схемы переработки ВАО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Фундаментальная радиохимия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хим.сдвиги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рентгеновских спектров молекул, степени окисления, аналитическая химия, сенсоры для ОЯТ, летучесть плутония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радиоактивными отходами (геологические захоронения,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остекловывание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Радиохимические проблемы замыкания ядерного топливного цикла (ЗЯТЦ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радионуклидов в окружающей среде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Радиохимические проблемы реакторов на быстрых нейтронах.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РАДИОХИМИЧЕСКОЙ НАУКИ</a:t>
            </a:r>
          </a:p>
        </p:txBody>
      </p:sp>
    </p:spTree>
    <p:extLst>
      <p:ext uri="{BB962C8B-B14F-4D97-AF65-F5344CB8AC3E}">
        <p14:creationId xmlns:p14="http://schemas.microsoft.com/office/powerpoint/2010/main" val="2579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кафедры в настоящее время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Прекращение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лицензии (с 2009 года).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Удар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(потеря 9-ти научных сотрудников).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кооперации с другими организациями.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СПбГУ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кафедру радиохимии) – опорный ВУЗ РОСАТОМА.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6688"/>
              </p:ext>
            </p:extLst>
          </p:nvPr>
        </p:nvGraphicFramePr>
        <p:xfrm>
          <a:off x="179512" y="1340768"/>
          <a:ext cx="8856984" cy="4108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8979"/>
                <a:gridCol w="2678101"/>
                <a:gridCol w="3089904"/>
              </a:tblGrid>
              <a:tr h="376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01.01.2015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сотрудников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ППС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ставок ППС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2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докт.наук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НИС/ППС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(профессор)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Канд.наук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НИС/ППС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(доцент)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б/с НИС/ППС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ст.преп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71800" y="431615"/>
            <a:ext cx="3447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Численный состав кафедры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11294"/>
              </p:ext>
            </p:extLst>
          </p:nvPr>
        </p:nvGraphicFramePr>
        <p:xfrm>
          <a:off x="383041" y="1484784"/>
          <a:ext cx="874846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3775"/>
                <a:gridCol w="437468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сотрудников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≤</a:t>
                      </a:r>
                      <a:r>
                        <a:rPr lang="ru-RU" sz="2000" dirty="0">
                          <a:effectLst/>
                        </a:rPr>
                        <a:t> 45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≤</a:t>
                      </a:r>
                      <a:r>
                        <a:rPr lang="ru-RU" sz="2000" dirty="0">
                          <a:effectLst/>
                        </a:rPr>
                        <a:t> 55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≤</a:t>
                      </a:r>
                      <a:r>
                        <a:rPr lang="ru-RU" sz="2000">
                          <a:effectLst/>
                        </a:rPr>
                        <a:t> 65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&gt; 65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Мужчины/женщины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7/4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07151" y="0"/>
            <a:ext cx="27845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№ 1</a:t>
            </a:r>
            <a:endParaRPr kumimoji="0" lang="ru-RU" alt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Возраст (средний 62,3)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Многоуровневое 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компетентно ориентированных учебных планов магистратуры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направлению «Химия» 02 01 00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4505" y="1124744"/>
            <a:ext cx="821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квалификационных работ по радиохимии 2010-2014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064296"/>
            <a:ext cx="847071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отд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(специалисты, вечернее отд. магистры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(специалисты, дневное отд., вечернее отд.)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магистры)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(специалисты, дневное отд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60648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51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20403"/>
              </p:ext>
            </p:extLst>
          </p:nvPr>
        </p:nvGraphicFramePr>
        <p:xfrm>
          <a:off x="107504" y="404664"/>
          <a:ext cx="8964488" cy="6472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1080120"/>
                <a:gridCol w="1259632"/>
              </a:tblGrid>
              <a:tr h="498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студента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00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Изотопные методы в археологии. Радиоуглеродное датирование и изучение миграции древнего населения культуры дольменов Северного Кавказа на основе определения стабильных изотопов стронция в ископаемых объектах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Гартман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И. Зайцева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О.Калинин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sz="1600" b="1" i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метод определения геологического возраста травертинов Ижорского плато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Граев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Ю.Кузнецов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 О.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методики синтеза меченного тритием </a:t>
                      </a:r>
                      <a:r>
                        <a:rPr lang="ru-RU" sz="1600" b="1" i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силокана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Фоминых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Кочина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Д.Л.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Мялочкин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Диффузия изотопов 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-204 и ионная проводимость в  </a:t>
                      </a:r>
                      <a:r>
                        <a:rPr lang="en-US" sz="1600" b="1" i="0" u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TlI</a:t>
                      </a:r>
                      <a:r>
                        <a:rPr lang="ru-RU" sz="16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ru-RU" sz="1600" b="1" i="0" u="non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600" b="1" i="0" u="non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b="1" i="0" u="non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мембранном материале для химических сенсоров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Кротов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Ермоленко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0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Экстракционная система на основе бис-</a:t>
                      </a:r>
                      <a:r>
                        <a:rPr lang="ru-RU" sz="1600" b="1" i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тетразолил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пиридина и хлорированного </a:t>
                      </a:r>
                      <a:r>
                        <a:rPr lang="ru-RU" sz="1600" b="1" i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дикарболлида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кобальта для выделения долгоживущих радионуклидов из высокоактивных отходов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Воронаев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-210  и  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-210 в лекарственных растениях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4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метамиктного состояния вещества методом ЭПР и рентгеновской спектроскопии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Гребенюк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4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физико-химических свойств таллий-содержащих халькогенидных материалов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Шабанов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Ю.Е. Ермоленко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А.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Кручинин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608" marR="566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15359"/>
            <a:ext cx="568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работы 2014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3836</Words>
  <Application>Microsoft Office PowerPoint</Application>
  <PresentationFormat>Экран (4:3)</PresentationFormat>
  <Paragraphs>426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Немного истории  </vt:lpstr>
      <vt:lpstr>Особенности работы кафедры в настоящее время </vt:lpstr>
      <vt:lpstr>Презентация PowerPoint</vt:lpstr>
      <vt:lpstr>Презентация PowerPoint</vt:lpstr>
      <vt:lpstr>Многоуровневое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   деятельность   Педагогическая деятельность для подготовки специалистов из других стран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184</cp:revision>
  <cp:lastPrinted>2015-02-05T13:48:47Z</cp:lastPrinted>
  <dcterms:created xsi:type="dcterms:W3CDTF">2014-12-23T14:47:06Z</dcterms:created>
  <dcterms:modified xsi:type="dcterms:W3CDTF">2015-02-09T14:21:28Z</dcterms:modified>
</cp:coreProperties>
</file>