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Excel_20071.xlsx"/><Relationship Id="rId2" Type="http://schemas.openxmlformats.org/officeDocument/2006/relationships/image" Target="../media/image1.jpeg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Объемы привлеченного  финансирования по годам (млн.руб)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Лист1!$B$23</c:f>
              <c:strCache>
                <c:ptCount val="1"/>
                <c:pt idx="0">
                  <c:v>Объем финанс (млн.руб)</c:v>
                </c:pt>
              </c:strCache>
            </c:strRef>
          </c:tx>
          <c:dPt>
            <c:idx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dLblPos val="ctr"/>
            <c:showVal val="1"/>
            <c:showLeaderLines val="1"/>
          </c:dLbls>
          <c:cat>
            <c:numLit>
              <c:formatCode>General</c:formatCode>
              <c:ptCount val="5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</c:numLit>
          </c:cat>
          <c:val>
            <c:numRef>
              <c:f>Лист1!$C$23:$G$23</c:f>
              <c:numCache>
                <c:formatCode>General</c:formatCode>
                <c:ptCount val="5"/>
                <c:pt idx="0">
                  <c:v>45.2</c:v>
                </c:pt>
                <c:pt idx="1">
                  <c:v>46.9</c:v>
                </c:pt>
                <c:pt idx="2">
                  <c:v>59.9</c:v>
                </c:pt>
                <c:pt idx="3">
                  <c:v>36.6</c:v>
                </c:pt>
                <c:pt idx="4">
                  <c:v>82.3</c:v>
                </c:pt>
              </c:numCache>
            </c:numRef>
          </c:val>
        </c:ser>
        <c:ser>
          <c:idx val="1"/>
          <c:order val="1"/>
          <c:tx>
            <c:strRef>
              <c:f>Лист1!$B$24</c:f>
              <c:strCache>
                <c:ptCount val="1"/>
                <c:pt idx="0">
                  <c:v>Годы</c:v>
                </c:pt>
              </c:strCache>
            </c:strRef>
          </c:tx>
          <c:cat>
            <c:numLit>
              <c:formatCode>General</c:formatCode>
              <c:ptCount val="5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</c:numLit>
          </c:cat>
          <c:val>
            <c:numRef>
              <c:f>Лист1!$C$24:$G$24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externalData r:id="rId3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0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3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81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30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44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77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99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38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58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6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40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9158-BF09-42DC-9FC3-515B5CACB36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4FDE-42B2-4247-A682-4A8C71ADE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8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62335752"/>
              </p:ext>
            </p:extLst>
          </p:nvPr>
        </p:nvGraphicFramePr>
        <p:xfrm>
          <a:off x="1403648" y="620688"/>
          <a:ext cx="66247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772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8395995"/>
              </p:ext>
            </p:extLst>
          </p:nvPr>
        </p:nvGraphicFramePr>
        <p:xfrm>
          <a:off x="179513" y="260648"/>
          <a:ext cx="8784979" cy="6387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/>
                <a:gridCol w="921703"/>
                <a:gridCol w="921703"/>
                <a:gridCol w="921703"/>
                <a:gridCol w="921703"/>
                <a:gridCol w="921703"/>
              </a:tblGrid>
              <a:tr h="320436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 средств</a:t>
                      </a:r>
                    </a:p>
                  </a:txBody>
                  <a:tcPr marL="4041" marR="4041" marT="404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041" marR="4041" marT="4041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041" marR="4041" marT="4041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041" marR="4041" marT="4041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041" marR="4041" marT="4041" marB="0"/>
                </a:tc>
              </a:tr>
              <a:tr h="3204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Источник финансирования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2010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2011 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2012 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2013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2014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Грант из средств бюджета субъекта федерации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48000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250000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Гранты Президента РФ для ведущих научных школ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500000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500000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500000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500000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475000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Гранты Президента РФ для молодых кандидатов наук и их руководителей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1800000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2400000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1200000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1200000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2400000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Гранты других Министерств и ведомств (кроме </a:t>
                      </a:r>
                      <a:r>
                        <a:rPr lang="ru-RU" sz="1000" u="none" strike="noStrike" dirty="0" err="1">
                          <a:effectLst/>
                        </a:rPr>
                        <a:t>Роснауки</a:t>
                      </a:r>
                      <a:r>
                        <a:rPr lang="ru-RU" sz="1000" u="none" strike="noStrike" dirty="0">
                          <a:effectLst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150000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212431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2400000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Гранты </a:t>
                      </a:r>
                      <a:r>
                        <a:rPr lang="ru-RU" sz="1000" u="none" strike="noStrike" dirty="0" err="1">
                          <a:effectLst/>
                        </a:rPr>
                        <a:t>Роснауки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Гранты российских внебюджетных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212431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Договор с организацией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2505000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3590000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2345000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1721600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7000000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Международные гранты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2037842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Международные контракты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2175070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300000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190000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НИР по заказу Министерства образования и науки Российской Федерации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270000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НТП фундаментальные (Развитие научного потенциала высшей школы)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4915607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9290000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РФФИ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18407400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18562471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29912100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29485400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34442200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Российский научный фонд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27500000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ФЦП "Исследования и разработки по приоритетным направлениям развития научно-технологического комплекса России на 2007-2012 годы"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2000000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8750000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9290000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8000000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ФЦП "Научные и научно-педагогические кадры инновационной России" на 2009 - 2013 годы (Мероприятия 1.2.1, 1.2.2, 1.3.1, 1.3.2, 1.4, 2.2)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10600000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12500000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6980000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500000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ФЦП "Научные и научно-педагогические кадры", субсидии юридическим лицам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193749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1262500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4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</a:rPr>
                        <a:t>       45 188 919,00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</a:rPr>
                        <a:t>   46 872 471,00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</a:rPr>
                        <a:t>      59 860 849,00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</a:rPr>
                        <a:t>    35 534 362,00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>
                          <a:effectLst/>
                        </a:rPr>
                        <a:t>          82 317 200,00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41" marR="4041" marT="404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90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217</Words>
  <Application>Microsoft Office PowerPoint</Application>
  <PresentationFormat>Экран (4:3)</PresentationFormat>
  <Paragraphs>116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chem</dc:creator>
  <cp:lastModifiedBy>dekan</cp:lastModifiedBy>
  <cp:revision>11</cp:revision>
  <dcterms:created xsi:type="dcterms:W3CDTF">2015-02-10T07:20:05Z</dcterms:created>
  <dcterms:modified xsi:type="dcterms:W3CDTF">2015-02-10T13:33:08Z</dcterms:modified>
</cp:coreProperties>
</file>