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3" r:id="rId4"/>
    <p:sldId id="268" r:id="rId5"/>
    <p:sldId id="269" r:id="rId6"/>
    <p:sldId id="258" r:id="rId7"/>
    <p:sldId id="265" r:id="rId8"/>
    <p:sldId id="261" r:id="rId9"/>
    <p:sldId id="262" r:id="rId10"/>
    <p:sldId id="259" r:id="rId11"/>
    <p:sldId id="264" r:id="rId12"/>
    <p:sldId id="271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90" autoAdjust="0"/>
    <p:restoredTop sz="94660"/>
  </p:normalViewPr>
  <p:slideViewPr>
    <p:cSldViewPr>
      <p:cViewPr varScale="1">
        <p:scale>
          <a:sx n="110" d="100"/>
          <a:sy n="110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0;&#1086;&#1085;&#1092;&#1077;&#1088;&#1077;&#1085;&#1094;&#1080;&#1103;_&#1052;&#1077;&#1085;&#1076;&#1077;&#1083;&#1077;&#1077;&#1074;_2014\&#1055;&#1088;&#1077;&#1079;&#1077;&#1085;&#1090;&#1072;&#1094;&#1080;&#1103;_&#1052;&#1077;&#1085;&#1076;&#1077;&#1083;&#1077;&#1077;&#1074;_2014\&#1044;&#1083;&#1103;%20&#1087;&#1088;&#1077;&#1079;&#1077;&#1085;&#1090;&#1072;&#1094;&#1080;&#1080;_&#1079;&#1072;&#1082;&#1088;&#1099;&#1090;&#1080;&#1077;_&#1052;&#1077;&#1085;&#1076;&#1077;&#1083;&#1077;&#1077;&#1074;_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5078591426071748"/>
          <c:y val="4.2697713028579089E-2"/>
          <c:w val="0.45222670603674547"/>
          <c:h val="0.88469581548071863"/>
        </c:manualLayout>
      </c:layout>
      <c:bar3DChart>
        <c:barDir val="bar"/>
        <c:grouping val="clustered"/>
        <c:ser>
          <c:idx val="0"/>
          <c:order val="0"/>
          <c:tx>
            <c:strRef>
              <c:f>Лист1!$C$3</c:f>
              <c:strCache>
                <c:ptCount val="1"/>
                <c:pt idx="0">
                  <c:v>Устные доклады</c:v>
                </c:pt>
              </c:strCache>
            </c:strRef>
          </c:tx>
          <c:dPt>
            <c:idx val="0"/>
            <c:spPr>
              <a:solidFill>
                <a:srgbClr val="A93954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rgbClr val="E909DE"/>
              </a:solidFill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1392575001318411E-2"/>
                  <c:y val="-4.9268661038789066E-3"/>
                </c:manualLayout>
              </c:layout>
              <c:showVal val="1"/>
            </c:dLbl>
            <c:dLbl>
              <c:idx val="1"/>
              <c:layout>
                <c:manualLayout>
                  <c:x val="2.139257500131841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3038157693727527E-2"/>
                  <c:y val="-7.3902991558183577E-3"/>
                </c:manualLayout>
              </c:layout>
              <c:showVal val="1"/>
            </c:dLbl>
            <c:dLbl>
              <c:idx val="3"/>
              <c:layout>
                <c:manualLayout>
                  <c:x val="1.9746992308909302E-2"/>
                  <c:y val="-2.4634330519394555E-3"/>
                </c:manualLayout>
              </c:layout>
              <c:showVal val="1"/>
            </c:dLbl>
            <c:dLbl>
              <c:idx val="4"/>
              <c:layout>
                <c:manualLayout>
                  <c:x val="2.139257500131841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Лист1!$A$13:$A$17</c:f>
              <c:strCache>
                <c:ptCount val="5"/>
                <c:pt idx="0">
                  <c:v>Современный химический катализ и моделирование химических процессов</c:v>
                </c:pt>
                <c:pt idx="1">
                  <c:v>Металлоорганическая и координационная химия</c:v>
                </c:pt>
                <c:pt idx="2">
                  <c:v>Новые аналитические методы в химии</c:v>
                </c:pt>
                <c:pt idx="3">
                  <c:v>Биоорганическая и медицинская химия</c:v>
                </c:pt>
                <c:pt idx="4">
                  <c:v>Химическое материаловедение</c:v>
                </c:pt>
              </c:strCache>
            </c:strRef>
          </c:cat>
          <c:val>
            <c:numRef>
              <c:f>Лист1!$C$13:$C$17</c:f>
              <c:numCache>
                <c:formatCode>General</c:formatCode>
                <c:ptCount val="5"/>
                <c:pt idx="0">
                  <c:v>37</c:v>
                </c:pt>
                <c:pt idx="1">
                  <c:v>37</c:v>
                </c:pt>
                <c:pt idx="2">
                  <c:v>22</c:v>
                </c:pt>
                <c:pt idx="3">
                  <c:v>33</c:v>
                </c:pt>
                <c:pt idx="4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Лист1!$E$3</c:f>
              <c:strCache>
                <c:ptCount val="1"/>
                <c:pt idx="0">
                  <c:v>Стендовые доклады</c:v>
                </c:pt>
              </c:strCache>
            </c:strRef>
          </c:tx>
          <c:dPt>
            <c:idx val="0"/>
            <c:spPr>
              <a:solidFill>
                <a:srgbClr val="D88C9E"/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rgbClr val="F95DF2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2.3038157693727527E-2"/>
                  <c:y val="4.9268661038789066E-3"/>
                </c:manualLayout>
              </c:layout>
              <c:showVal val="1"/>
            </c:dLbl>
            <c:dLbl>
              <c:idx val="1"/>
              <c:layout>
                <c:manualLayout>
                  <c:x val="2.7974905770954892E-2"/>
                  <c:y val="-2.217089746745509E-2"/>
                </c:manualLayout>
              </c:layout>
              <c:showVal val="1"/>
            </c:dLbl>
            <c:dLbl>
              <c:idx val="2"/>
              <c:layout>
                <c:manualLayout>
                  <c:x val="3.1266071155773095E-2"/>
                  <c:y val="-2.4634330519394555E-3"/>
                </c:manualLayout>
              </c:layout>
              <c:showVal val="1"/>
            </c:dLbl>
            <c:dLbl>
              <c:idx val="3"/>
              <c:layout>
                <c:manualLayout>
                  <c:x val="3.1266071155773095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4810244231681979E-2"/>
                  <c:y val="2.4634330519394555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Лист1!$A$13:$A$17</c:f>
              <c:strCache>
                <c:ptCount val="5"/>
                <c:pt idx="0">
                  <c:v>Современный химический катализ и моделирование химических процессов</c:v>
                </c:pt>
                <c:pt idx="1">
                  <c:v>Металлоорганическая и координационная химия</c:v>
                </c:pt>
                <c:pt idx="2">
                  <c:v>Новые аналитические методы в химии</c:v>
                </c:pt>
                <c:pt idx="3">
                  <c:v>Биоорганическая и медицинская химия</c:v>
                </c:pt>
                <c:pt idx="4">
                  <c:v>Химическое материаловедение</c:v>
                </c:pt>
              </c:strCache>
            </c:strRef>
          </c:cat>
          <c:val>
            <c:numRef>
              <c:f>Лист1!$E$13:$E$17</c:f>
              <c:numCache>
                <c:formatCode>General</c:formatCode>
                <c:ptCount val="5"/>
                <c:pt idx="0">
                  <c:v>61</c:v>
                </c:pt>
                <c:pt idx="1">
                  <c:v>59</c:v>
                </c:pt>
                <c:pt idx="2">
                  <c:v>62</c:v>
                </c:pt>
                <c:pt idx="3">
                  <c:v>62</c:v>
                </c:pt>
                <c:pt idx="4">
                  <c:v>159</c:v>
                </c:pt>
              </c:numCache>
            </c:numRef>
          </c:val>
        </c:ser>
        <c:shape val="box"/>
        <c:axId val="59794944"/>
        <c:axId val="59796480"/>
        <c:axId val="0"/>
      </c:bar3DChart>
      <c:catAx>
        <c:axId val="5979494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 baseline="0">
                <a:latin typeface="+mn-lt"/>
              </a:defRPr>
            </a:pPr>
            <a:endParaRPr lang="ru-RU"/>
          </a:p>
        </c:txPr>
        <c:crossAx val="59796480"/>
        <c:crosses val="autoZero"/>
        <c:auto val="1"/>
        <c:lblAlgn val="ctr"/>
        <c:lblOffset val="100"/>
      </c:catAx>
      <c:valAx>
        <c:axId val="59796480"/>
        <c:scaling>
          <c:orientation val="minMax"/>
        </c:scaling>
        <c:axPos val="b"/>
        <c:numFmt formatCode="General" sourceLinked="1"/>
        <c:majorTickMark val="none"/>
        <c:tickLblPos val="nextTo"/>
        <c:crossAx val="59794944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B2F5C-DE25-406C-BB6C-188270FC294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65CF9-8B12-40C3-8347-21E68DB5D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E6FB-604E-4221-B82B-2E48AF7216C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282A-B504-491D-88BD-14C41C177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E6FB-604E-4221-B82B-2E48AF7216C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282A-B504-491D-88BD-14C41C177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E6FB-604E-4221-B82B-2E48AF7216C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282A-B504-491D-88BD-14C41C177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16400-D135-4A4C-BE81-8266CEDA3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E6FB-604E-4221-B82B-2E48AF7216C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282A-B504-491D-88BD-14C41C177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E6FB-604E-4221-B82B-2E48AF7216C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282A-B504-491D-88BD-14C41C177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E6FB-604E-4221-B82B-2E48AF7216C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282A-B504-491D-88BD-14C41C177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E6FB-604E-4221-B82B-2E48AF7216C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282A-B504-491D-88BD-14C41C177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E6FB-604E-4221-B82B-2E48AF7216C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282A-B504-491D-88BD-14C41C177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E6FB-604E-4221-B82B-2E48AF7216C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282A-B504-491D-88BD-14C41C177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E6FB-604E-4221-B82B-2E48AF7216C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282A-B504-491D-88BD-14C41C177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E6FB-604E-4221-B82B-2E48AF7216C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282A-B504-491D-88BD-14C41C177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E6FB-604E-4221-B82B-2E48AF7216C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282A-B504-491D-88BD-14C41C177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em.spbu.ru/all-news/1013-stipend_shimadzu_details.html" TargetMode="External"/><Relationship Id="rId2" Type="http://schemas.openxmlformats.org/officeDocument/2006/relationships/hyperlink" Target="http://spbu.ru/news-spsu/19986-rektor-spbgu-vstretilsya-s-sovetom-molodykh-uchenykh-khimikov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Совета Молодых Ученых</a:t>
            </a:r>
            <a:br>
              <a:rPr lang="ru-RU" b="1" dirty="0" smtClean="0"/>
            </a:br>
            <a:r>
              <a:rPr lang="ru-RU" b="1" dirty="0" smtClean="0"/>
              <a:t>Института химии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2014 г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564522" y="168819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«Менделеев-2014»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629" y="692694"/>
            <a:ext cx="8401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Количество участников: 719 (иностранные участники – 78)</a:t>
            </a:r>
            <a:endParaRPr lang="ru-RU" dirty="0"/>
          </a:p>
        </p:txBody>
      </p:sp>
      <p:pic>
        <p:nvPicPr>
          <p:cNvPr id="4" name="Picture 3" descr="C:\Маша Тойкка\Конференции\Конференция_Менделеев_2014\Фото_Менделеев_2014\Фото_Эльвира_до 3 апреля 2014\IMG_5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288" y="1268761"/>
            <a:ext cx="3581648" cy="238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5044246"/>
              </p:ext>
            </p:extLst>
          </p:nvPr>
        </p:nvGraphicFramePr>
        <p:xfrm>
          <a:off x="435629" y="3671738"/>
          <a:ext cx="8401660" cy="306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64288" y="4869160"/>
            <a:ext cx="1828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Стендовые доклады</a:t>
            </a:r>
          </a:p>
          <a:p>
            <a:r>
              <a:rPr lang="ru-RU" sz="1400" dirty="0" smtClean="0"/>
              <a:t>Устные доклады</a:t>
            </a:r>
            <a:endParaRPr lang="ru-RU" sz="1400" dirty="0"/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4270236" y="1700808"/>
            <a:ext cx="446449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alibri (Заголовки)"/>
              </a:rPr>
              <a:t>- Турнир Инновационных проектов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Calibri (Заголовки)"/>
              </a:rPr>
              <a:t>- У.М.Н.И.К.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Calibri (Заголовки)"/>
              </a:rPr>
              <a:t>- Лучшие устные, стендовые и блиц-доклады, а       также доклады, отмеченные жюри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Calibri (Заголовки)"/>
              </a:rPr>
              <a:t>- Презентация образовательных программ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Calibri (Заголовки)"/>
              </a:rPr>
              <a:t>- Пресс-конференция с заведующими кафедрами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Calibri (Заголовки)"/>
              </a:rPr>
              <a:t>- Презентация ресурсных центров СПбГУ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70236" y="1166565"/>
            <a:ext cx="3537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 рамках конференции: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3222" y="3933056"/>
            <a:ext cx="1361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Секции: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95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7110505" cy="2327726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молодёжная конференция-школа </a:t>
            </a:r>
            <a:br>
              <a:rPr lang="ru-RU" sz="19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9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международным участием </a:t>
            </a:r>
            <a:r>
              <a:rPr lang="ru-RU" sz="19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и проблемы современной химии», </a:t>
            </a:r>
            <a:r>
              <a:rPr lang="ru-RU" sz="19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посвящённая </a:t>
            </a:r>
            <a:r>
              <a:rPr lang="ru-RU" sz="19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140-летию со дня рождения С.В. Лебедева и 85-летию основания химического факультета </a:t>
            </a:r>
            <a:r>
              <a:rPr lang="ru-RU" sz="19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СПбГУ</a:t>
            </a:r>
            <a:br>
              <a:rPr lang="ru-RU" sz="19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19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13 ноября 2014</a:t>
            </a:r>
            <a:endParaRPr lang="ru-RU" sz="19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" y="76882"/>
            <a:ext cx="137071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56" y="-8237"/>
            <a:ext cx="1325644" cy="118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SciFinder Bann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2862583" cy="919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-OCHES26nlos/AAAAAAAAAAI/AAAAAAAAAWA/bSy-aNy7dUM/s120-c/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5877272"/>
            <a:ext cx="1274869" cy="991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17" y="5943840"/>
            <a:ext cx="1893483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949280"/>
            <a:ext cx="275045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520" y="2276872"/>
            <a:ext cx="8760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C00000"/>
                </a:solidFill>
              </a:rPr>
              <a:t>ВОШЛА В ЧЕТВЁРКУ САМЫХ ЗНАЧИМЫХ КОНФЕРЕНЦИЙ 2014 г. </a:t>
            </a:r>
          </a:p>
          <a:p>
            <a:pPr algn="ctr"/>
            <a:r>
              <a:rPr lang="ru-RU" sz="2200" b="1" i="1" dirty="0" smtClean="0">
                <a:solidFill>
                  <a:srgbClr val="C00000"/>
                </a:solidFill>
              </a:rPr>
              <a:t>ДЛЯ МОЛОДЫХ УЧЁНЫХ В ОБЛАСТИ ЕСТЕСТВЕННЫХ И ТОЧНЫХ НАУК ПО ИТОГАМ РФФИ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7313299"/>
              </p:ext>
            </p:extLst>
          </p:nvPr>
        </p:nvGraphicFramePr>
        <p:xfrm>
          <a:off x="205822" y="3501008"/>
          <a:ext cx="8806470" cy="2130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580"/>
                <a:gridCol w="2507249"/>
                <a:gridCol w="2178512"/>
                <a:gridCol w="1611129"/>
              </a:tblGrid>
              <a:tr h="336283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Мероприятия, проведённые</a:t>
                      </a:r>
                      <a:r>
                        <a:rPr lang="ru-RU" baseline="0" dirty="0" smtClean="0"/>
                        <a:t> в рамках конференции-школы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764646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СИМПОЗИУМ МЕЖДУНАРОДНОЙ ЛАБОРАТОРИИ</a:t>
                      </a:r>
                    </a:p>
                    <a:p>
                      <a:pPr algn="ctr"/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ПО МЕТАЛЛООРГАНИЧЕСКОЙ ХИМИИ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smtClean="0">
                          <a:effectLst/>
                        </a:rPr>
                        <a:t>II </a:t>
                      </a:r>
                      <a:r>
                        <a:rPr lang="ru-RU" sz="1600" b="1" u="none" dirty="0" smtClean="0">
                          <a:effectLst/>
                        </a:rPr>
                        <a:t>МЕЖДУНАРОДНАЯ НАУЧНАЯ ШКОЛА «APPLIED CHEMISTRY AND MATERIALS SCIENCE»</a:t>
                      </a:r>
                    </a:p>
                    <a:p>
                      <a:endParaRPr lang="ru-RU" sz="16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МЕЖДУНАРОДНЫЙ СТУДЕНЧЕСКИЙ ТУРНИР ЕСТЕСТВЕННЫХ НАУК</a:t>
                      </a:r>
                      <a:endParaRPr lang="ru-RU" sz="16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МАСТЕР-КЛАССЫ</a:t>
                      </a:r>
                      <a:endParaRPr lang="ru-RU" sz="1600" b="1" baseline="0" dirty="0" smtClean="0">
                        <a:effectLst/>
                      </a:endParaRPr>
                    </a:p>
                    <a:p>
                      <a:pPr algn="ctr"/>
                      <a:r>
                        <a:rPr lang="ru-RU" sz="1600" b="1" baseline="0" dirty="0" smtClean="0">
                          <a:effectLst/>
                        </a:rPr>
                        <a:t>от </a:t>
                      </a:r>
                      <a:r>
                        <a:rPr lang="en-US" sz="1600" b="1" baseline="0" dirty="0" err="1" smtClean="0">
                          <a:effectLst/>
                        </a:rPr>
                        <a:t>SciFinder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ru-RU" sz="1600" b="1" baseline="0" dirty="0" smtClean="0">
                          <a:effectLst/>
                        </a:rPr>
                        <a:t>и </a:t>
                      </a:r>
                      <a:r>
                        <a:rPr lang="en-US" sz="1600" b="1" baseline="0" dirty="0" smtClean="0">
                          <a:effectLst/>
                        </a:rPr>
                        <a:t>Thomson Reuters</a:t>
                      </a:r>
                      <a:endParaRPr lang="ru-RU" sz="1600" b="1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79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87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в 2015 году…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5576" y="889728"/>
            <a:ext cx="8137525" cy="70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</a:rPr>
              <a:t>СМУ СПБГУ</a:t>
            </a:r>
          </a:p>
          <a:p>
            <a:pPr algn="ctr">
              <a:spcBef>
                <a:spcPct val="50000"/>
              </a:spcBef>
            </a:pPr>
            <a:r>
              <a:rPr lang="en-US" sz="1050" dirty="0">
                <a:solidFill>
                  <a:schemeClr val="tx2"/>
                </a:solidFill>
              </a:rPr>
              <a:t>http://spbu.ru/science/sovetmu</a:t>
            </a:r>
            <a:endParaRPr lang="ru-RU" sz="105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ru-RU" sz="2000" dirty="0" smtClean="0"/>
              <a:t>	Разработка </a:t>
            </a:r>
            <a:r>
              <a:rPr lang="ru-RU" sz="2000" dirty="0"/>
              <a:t>предложений о конкурсе грантов из средств бюджета СПбГУ на проведение НИР под руководством молодых кандидатов наук - лидеров новых научных </a:t>
            </a:r>
            <a:r>
              <a:rPr lang="ru-RU" sz="2000" dirty="0" smtClean="0"/>
              <a:t>групп</a:t>
            </a:r>
          </a:p>
          <a:p>
            <a:pPr marL="457200" indent="-457200" algn="just"/>
            <a:endParaRPr lang="ru-RU" sz="2000" dirty="0" smtClean="0"/>
          </a:p>
          <a:p>
            <a:pPr marL="457200" indent="-457200" algn="just"/>
            <a:r>
              <a:rPr lang="ru-RU" sz="2000" dirty="0" smtClean="0"/>
              <a:t>	Организация </a:t>
            </a:r>
            <a:r>
              <a:rPr lang="ru-RU" sz="2000" dirty="0"/>
              <a:t>круглого стола по совершенствованию подготовки заявок на конкурсы грантов научных фондов РФ для молодых </a:t>
            </a:r>
            <a:r>
              <a:rPr lang="ru-RU" sz="2000" dirty="0" smtClean="0"/>
              <a:t>учёных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Grp="1" noChangeArrowheads="1"/>
          </p:cNvSpPr>
          <p:nvPr>
            <p:ph type="title" sz="quarter"/>
          </p:nvPr>
        </p:nvSpPr>
        <p:spPr bwMode="auto">
          <a:xfrm>
            <a:off x="714348" y="285728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Анкетирование </a:t>
            </a:r>
            <a:r>
              <a:rPr lang="ru-RU" sz="2800" b="1" dirty="0" smtClean="0"/>
              <a:t>сотрудников Института химии о деятельности </a:t>
            </a:r>
            <a:r>
              <a:rPr lang="ru-RU" sz="2800" b="1" dirty="0" smtClean="0">
                <a:solidFill>
                  <a:srgbClr val="FF0000"/>
                </a:solidFill>
              </a:rPr>
              <a:t>Ресурсных центров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428736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571612"/>
          <a:ext cx="7858180" cy="4429160"/>
        </p:xfrm>
        <a:graphic>
          <a:graphicData uri="http://schemas.openxmlformats.org/drawingml/2006/table">
            <a:tbl>
              <a:tblPr/>
              <a:tblGrid>
                <a:gridCol w="5754497"/>
                <a:gridCol w="986263"/>
                <a:gridCol w="1117420"/>
              </a:tblGrid>
              <a:tr h="520163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</a:endParaRPr>
                    </a:p>
                  </a:txBody>
                  <a:tcPr marL="62865" marR="628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Средняя оценка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Количество оценок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137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Batang"/>
                        </a:rPr>
                        <a:t>Магнитно-резонансные методы исследования</a:t>
                      </a:r>
                      <a:endParaRPr lang="ru-RU" sz="1400" b="1" dirty="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Batang"/>
                        </a:rPr>
                        <a:t>8,95</a:t>
                      </a:r>
                      <a:endParaRPr lang="ru-RU" sz="1400" b="1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Batang"/>
                        </a:rPr>
                        <a:t>41</a:t>
                      </a:r>
                      <a:endParaRPr lang="ru-RU" sz="1400" b="1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37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Batang"/>
                        </a:rPr>
                        <a:t>Рентгенодифракционные</a:t>
                      </a:r>
                      <a:r>
                        <a:rPr lang="ru-RU" sz="1400" b="1" dirty="0">
                          <a:latin typeface="Calibri"/>
                          <a:ea typeface="Batang"/>
                        </a:rPr>
                        <a:t> методы исследования </a:t>
                      </a:r>
                      <a:endParaRPr lang="ru-RU" sz="1400" b="1" dirty="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Batang"/>
                        </a:rPr>
                        <a:t>8,78</a:t>
                      </a:r>
                      <a:endParaRPr lang="ru-RU" sz="1400" b="1" dirty="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Batang"/>
                        </a:rPr>
                        <a:t>41</a:t>
                      </a:r>
                      <a:endParaRPr lang="ru-RU" sz="1400" b="1" dirty="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37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Batang"/>
                        </a:rPr>
                        <a:t>Методы анализа состава вещества</a:t>
                      </a:r>
                      <a:endParaRPr lang="ru-RU" sz="1400" b="1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Batang"/>
                        </a:rPr>
                        <a:t>7,33</a:t>
                      </a:r>
                      <a:endParaRPr lang="ru-RU" sz="1400" b="1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Batang"/>
                        </a:rPr>
                        <a:t>43</a:t>
                      </a:r>
                      <a:endParaRPr lang="ru-RU" sz="1400" b="1" dirty="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37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Calibri"/>
                          <a:ea typeface="Batang"/>
                        </a:rPr>
                        <a:t>Образовательный ресурсный центр по направлению химия</a:t>
                      </a:r>
                      <a:endParaRPr lang="ru-RU" sz="1400" i="1" dirty="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Calibri"/>
                          <a:ea typeface="Batang"/>
                        </a:rPr>
                        <a:t>8,35</a:t>
                      </a:r>
                      <a:endParaRPr lang="ru-RU" sz="1400" i="1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Calibri"/>
                          <a:ea typeface="Batang"/>
                        </a:rPr>
                        <a:t>17</a:t>
                      </a:r>
                      <a:endParaRPr lang="ru-RU" sz="1400" i="1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00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Calibri"/>
                          <a:ea typeface="Batang"/>
                        </a:rPr>
                        <a:t>Термогравиметрические и калориметрические методы </a:t>
                      </a:r>
                      <a:endParaRPr lang="ru-RU" sz="1400" i="1" dirty="0">
                        <a:latin typeface="Times New Roman"/>
                        <a:ea typeface="Batang"/>
                      </a:endParaRPr>
                    </a:p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Calibri"/>
                          <a:ea typeface="Batang"/>
                        </a:rPr>
                        <a:t>исследования</a:t>
                      </a:r>
                      <a:endParaRPr lang="ru-RU" sz="1400" i="1" dirty="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Calibri"/>
                          <a:ea typeface="Batang"/>
                        </a:rPr>
                        <a:t>7,05</a:t>
                      </a:r>
                      <a:endParaRPr lang="ru-RU" sz="1400" i="1" dirty="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Calibri"/>
                          <a:ea typeface="Batang"/>
                        </a:rPr>
                        <a:t>20</a:t>
                      </a:r>
                      <a:endParaRPr lang="ru-RU" sz="1400" i="1" dirty="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01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Batang"/>
                        </a:rPr>
                        <a:t>Оптические и лазерные методы исследования вещества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9,5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8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37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Batang"/>
                        </a:rPr>
                        <a:t>МРЦ </a:t>
                      </a:r>
                      <a:r>
                        <a:rPr lang="ru-RU" sz="1400" dirty="0" err="1">
                          <a:latin typeface="Calibri"/>
                          <a:ea typeface="Batang"/>
                        </a:rPr>
                        <a:t>Нанотехнологии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8,29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7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37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Batang"/>
                        </a:rPr>
                        <a:t>Вычислительный центр СПбГУ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Batang"/>
                        </a:rPr>
                        <a:t>5,38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Batang"/>
                        </a:rPr>
                        <a:t>8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37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Инновационные технологии композиционныхнаноматериалов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6,5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4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163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Диагностика функциональных материалов для медицины, 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фармакологии и наноэлектроники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10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1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37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Физические методы исследования поверхности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8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1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37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Геомодель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10</a:t>
                      </a:r>
                      <a:endParaRPr lang="ru-RU" sz="140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Batang"/>
                        </a:rPr>
                        <a:t>1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C:\Users\Пользователь\Desktop\фото группы\IMG_09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0430" y="2563814"/>
            <a:ext cx="2689382" cy="1793880"/>
          </a:xfrm>
          <a:noFill/>
          <a:ln/>
        </p:spPr>
      </p:pic>
      <p:pic>
        <p:nvPicPr>
          <p:cNvPr id="25606" name="Picture 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071934" y="555139"/>
            <a:ext cx="1370016" cy="1748318"/>
          </a:xfrm>
          <a:noFill/>
          <a:ln/>
        </p:spPr>
      </p:pic>
      <p:pic>
        <p:nvPicPr>
          <p:cNvPr id="25617" name="Picture 17" descr="фото булатов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524750" y="0"/>
            <a:ext cx="1320800" cy="1981200"/>
          </a:xfrm>
        </p:spPr>
      </p:pic>
      <p:sp>
        <p:nvSpPr>
          <p:cNvPr id="25609" name="TextBox 4"/>
          <p:cNvSpPr txBox="1">
            <a:spLocks noChangeArrowheads="1"/>
          </p:cNvSpPr>
          <p:nvPr/>
        </p:nvSpPr>
        <p:spPr bwMode="auto">
          <a:xfrm>
            <a:off x="2857488" y="2174869"/>
            <a:ext cx="518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 dirty="0"/>
              <a:t>Председатель – </a:t>
            </a:r>
            <a:r>
              <a:rPr lang="ru-RU" sz="2000" dirty="0"/>
              <a:t>Е. </a:t>
            </a:r>
            <a:r>
              <a:rPr lang="ru-RU" sz="2000" dirty="0" smtClean="0"/>
              <a:t>Сафонова (ФХ)</a:t>
            </a:r>
            <a:endParaRPr lang="ru-RU" sz="2000" b="0" dirty="0"/>
          </a:p>
        </p:txBody>
      </p:sp>
      <p:sp>
        <p:nvSpPr>
          <p:cNvPr id="25620" name="Прямоугольник 1"/>
          <p:cNvSpPr>
            <a:spLocks noChangeArrowheads="1"/>
          </p:cNvSpPr>
          <p:nvPr/>
        </p:nvSpPr>
        <p:spPr bwMode="auto">
          <a:xfrm>
            <a:off x="7308850" y="1916113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А. </a:t>
            </a:r>
            <a:r>
              <a:rPr lang="ru-RU" sz="2000" dirty="0" smtClean="0">
                <a:solidFill>
                  <a:srgbClr val="000000"/>
                </a:solidFill>
              </a:rPr>
              <a:t>Булатов (АХ) </a:t>
            </a:r>
            <a:endParaRPr lang="ru-RU" sz="2000" b="0" dirty="0">
              <a:solidFill>
                <a:srgbClr val="000000"/>
              </a:solidFill>
            </a:endParaRPr>
          </a:p>
        </p:txBody>
      </p:sp>
      <p:pic>
        <p:nvPicPr>
          <p:cNvPr id="25624" name="Picture 16" descr="Изображение контакт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971550" y="0"/>
            <a:ext cx="1241425" cy="1766888"/>
          </a:xfrm>
          <a:noFill/>
          <a:ln/>
        </p:spPr>
      </p:pic>
      <p:pic>
        <p:nvPicPr>
          <p:cNvPr id="25627" name="Picture 27" descr="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643446"/>
            <a:ext cx="1547812" cy="1933575"/>
          </a:xfrm>
          <a:prstGeom prst="rect">
            <a:avLst/>
          </a:prstGeom>
          <a:noFill/>
        </p:spPr>
      </p:pic>
      <p:pic>
        <p:nvPicPr>
          <p:cNvPr id="25628" name="Picture 28" descr="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2276475"/>
            <a:ext cx="1281112" cy="1947863"/>
          </a:xfrm>
          <a:prstGeom prst="rect">
            <a:avLst/>
          </a:prstGeom>
          <a:noFill/>
        </p:spPr>
      </p:pic>
      <p:pic>
        <p:nvPicPr>
          <p:cNvPr id="25629" name="Picture 29" descr="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4572008"/>
            <a:ext cx="1409700" cy="1962150"/>
          </a:xfrm>
          <a:prstGeom prst="rect">
            <a:avLst/>
          </a:prstGeom>
          <a:noFill/>
        </p:spPr>
      </p:pic>
      <p:pic>
        <p:nvPicPr>
          <p:cNvPr id="25630" name="Picture 30" descr="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9925" y="4652963"/>
            <a:ext cx="1624013" cy="1944687"/>
          </a:xfrm>
          <a:prstGeom prst="rect">
            <a:avLst/>
          </a:prstGeom>
          <a:noFill/>
        </p:spPr>
      </p:pic>
      <p:pic>
        <p:nvPicPr>
          <p:cNvPr id="25631" name="Picture 31" descr="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42" y="4572008"/>
            <a:ext cx="1377950" cy="1916113"/>
          </a:xfrm>
          <a:prstGeom prst="rect">
            <a:avLst/>
          </a:prstGeom>
          <a:noFill/>
        </p:spPr>
      </p:pic>
      <p:sp>
        <p:nvSpPr>
          <p:cNvPr id="25632" name="TextBox 3"/>
          <p:cNvSpPr txBox="1">
            <a:spLocks noChangeArrowheads="1"/>
          </p:cNvSpPr>
          <p:nvPr/>
        </p:nvSpPr>
        <p:spPr bwMode="auto">
          <a:xfrm>
            <a:off x="1042988" y="0"/>
            <a:ext cx="7786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Состав СМУ Института </a:t>
            </a:r>
            <a:r>
              <a:rPr lang="ru-RU" sz="2800" b="1" dirty="0" smtClean="0">
                <a:solidFill>
                  <a:srgbClr val="FF0000"/>
                </a:solidFill>
              </a:rPr>
              <a:t>Химии: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5633" name="Picture 33" descr="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16688" y="2276475"/>
            <a:ext cx="1782762" cy="1989138"/>
          </a:xfrm>
          <a:prstGeom prst="rect">
            <a:avLst/>
          </a:prstGeom>
          <a:noFill/>
        </p:spPr>
      </p:pic>
      <p:sp>
        <p:nvSpPr>
          <p:cNvPr id="25634" name="Прямоугольник 1"/>
          <p:cNvSpPr>
            <a:spLocks noChangeArrowheads="1"/>
          </p:cNvSpPr>
          <p:nvPr/>
        </p:nvSpPr>
        <p:spPr bwMode="auto">
          <a:xfrm>
            <a:off x="611188" y="1844675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Н. </a:t>
            </a:r>
            <a:r>
              <a:rPr lang="ru-RU" sz="2000" dirty="0" smtClean="0">
                <a:solidFill>
                  <a:srgbClr val="000000"/>
                </a:solidFill>
              </a:rPr>
              <a:t>Ростовский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ru-RU" sz="2000" dirty="0" smtClean="0">
                <a:solidFill>
                  <a:srgbClr val="000000"/>
                </a:solidFill>
              </a:rPr>
              <a:t>ОХ) </a:t>
            </a:r>
            <a:endParaRPr lang="ru-RU" sz="2000" b="0" dirty="0">
              <a:solidFill>
                <a:srgbClr val="000000"/>
              </a:solidFill>
            </a:endParaRPr>
          </a:p>
        </p:txBody>
      </p:sp>
      <p:sp>
        <p:nvSpPr>
          <p:cNvPr id="25635" name="Прямоугольник 1"/>
          <p:cNvSpPr>
            <a:spLocks noChangeArrowheads="1"/>
          </p:cNvSpPr>
          <p:nvPr/>
        </p:nvSpPr>
        <p:spPr bwMode="auto">
          <a:xfrm>
            <a:off x="684213" y="4221163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М. </a:t>
            </a:r>
            <a:r>
              <a:rPr lang="ru-RU" sz="2000" dirty="0" err="1" smtClean="0">
                <a:solidFill>
                  <a:srgbClr val="000000"/>
                </a:solidFill>
              </a:rPr>
              <a:t>Тойкка</a:t>
            </a:r>
            <a:r>
              <a:rPr lang="ru-RU" sz="2000" dirty="0" smtClean="0">
                <a:solidFill>
                  <a:srgbClr val="000000"/>
                </a:solidFill>
              </a:rPr>
              <a:t> (ХТК) </a:t>
            </a:r>
            <a:endParaRPr lang="ru-RU" sz="2000" b="0" dirty="0">
              <a:solidFill>
                <a:srgbClr val="000000"/>
              </a:solidFill>
            </a:endParaRPr>
          </a:p>
        </p:txBody>
      </p:sp>
      <p:sp>
        <p:nvSpPr>
          <p:cNvPr id="25636" name="Прямоугольник 1"/>
          <p:cNvSpPr>
            <a:spLocks noChangeArrowheads="1"/>
          </p:cNvSpPr>
          <p:nvPr/>
        </p:nvSpPr>
        <p:spPr bwMode="auto">
          <a:xfrm>
            <a:off x="285720" y="6461125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Регина </a:t>
            </a:r>
            <a:r>
              <a:rPr lang="ru-RU" sz="2000" dirty="0" err="1" smtClean="0">
                <a:solidFill>
                  <a:srgbClr val="000000"/>
                </a:solidFill>
              </a:rPr>
              <a:t>Исламова</a:t>
            </a:r>
            <a:r>
              <a:rPr lang="ru-RU" sz="2000" dirty="0" smtClean="0">
                <a:solidFill>
                  <a:srgbClr val="000000"/>
                </a:solidFill>
              </a:rPr>
              <a:t> (ФОХ) </a:t>
            </a:r>
            <a:endParaRPr lang="ru-RU" sz="2000" b="0" dirty="0">
              <a:solidFill>
                <a:srgbClr val="000000"/>
              </a:solidFill>
            </a:endParaRPr>
          </a:p>
        </p:txBody>
      </p:sp>
      <p:sp>
        <p:nvSpPr>
          <p:cNvPr id="25637" name="Прямоугольник 1"/>
          <p:cNvSpPr>
            <a:spLocks noChangeArrowheads="1"/>
          </p:cNvSpPr>
          <p:nvPr/>
        </p:nvSpPr>
        <p:spPr bwMode="auto">
          <a:xfrm>
            <a:off x="3000364" y="6461125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А. </a:t>
            </a:r>
            <a:r>
              <a:rPr lang="ru-RU" sz="2000" dirty="0" err="1" smtClean="0">
                <a:solidFill>
                  <a:srgbClr val="000000"/>
                </a:solidFill>
              </a:rPr>
              <a:t>Пенькова</a:t>
            </a:r>
            <a:r>
              <a:rPr lang="ru-RU" sz="2000" dirty="0" smtClean="0">
                <a:solidFill>
                  <a:srgbClr val="000000"/>
                </a:solidFill>
              </a:rPr>
              <a:t> (ХТК) </a:t>
            </a:r>
            <a:endParaRPr lang="ru-RU" sz="2000" b="0" dirty="0">
              <a:solidFill>
                <a:srgbClr val="000000"/>
              </a:solidFill>
            </a:endParaRPr>
          </a:p>
        </p:txBody>
      </p:sp>
      <p:sp>
        <p:nvSpPr>
          <p:cNvPr id="25638" name="Прямоугольник 1"/>
          <p:cNvSpPr>
            <a:spLocks noChangeArrowheads="1"/>
          </p:cNvSpPr>
          <p:nvPr/>
        </p:nvSpPr>
        <p:spPr bwMode="auto">
          <a:xfrm>
            <a:off x="5072066" y="6461125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С. </a:t>
            </a:r>
            <a:r>
              <a:rPr lang="ru-RU" sz="2000" dirty="0" smtClean="0">
                <a:solidFill>
                  <a:srgbClr val="000000"/>
                </a:solidFill>
              </a:rPr>
              <a:t>Сафонов (</a:t>
            </a:r>
            <a:r>
              <a:rPr lang="ru-RU" sz="2000" dirty="0" err="1" smtClean="0">
                <a:solidFill>
                  <a:srgbClr val="000000"/>
                </a:solidFill>
              </a:rPr>
              <a:t>ЛазХ</a:t>
            </a:r>
            <a:r>
              <a:rPr lang="ru-RU" sz="2000" dirty="0" smtClean="0">
                <a:solidFill>
                  <a:srgbClr val="000000"/>
                </a:solidFill>
              </a:rPr>
              <a:t>) </a:t>
            </a:r>
            <a:endParaRPr lang="ru-RU" sz="2000" b="0" dirty="0">
              <a:solidFill>
                <a:srgbClr val="000000"/>
              </a:solidFill>
            </a:endParaRPr>
          </a:p>
        </p:txBody>
      </p:sp>
      <p:sp>
        <p:nvSpPr>
          <p:cNvPr id="25639" name="Прямоугольник 1"/>
          <p:cNvSpPr>
            <a:spLocks noChangeArrowheads="1"/>
          </p:cNvSpPr>
          <p:nvPr/>
        </p:nvSpPr>
        <p:spPr bwMode="auto">
          <a:xfrm>
            <a:off x="6300788" y="4221163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О. </a:t>
            </a:r>
            <a:r>
              <a:rPr lang="ru-RU" sz="2000" dirty="0" err="1" smtClean="0">
                <a:solidFill>
                  <a:srgbClr val="000000"/>
                </a:solidFill>
              </a:rPr>
              <a:t>Осмоловская</a:t>
            </a:r>
            <a:r>
              <a:rPr lang="ru-RU" sz="2000" dirty="0" smtClean="0">
                <a:solidFill>
                  <a:srgbClr val="000000"/>
                </a:solidFill>
              </a:rPr>
              <a:t> (ХТТ)</a:t>
            </a:r>
            <a:endParaRPr lang="ru-RU" sz="2000" b="0" dirty="0">
              <a:solidFill>
                <a:srgbClr val="000000"/>
              </a:solidFill>
            </a:endParaRPr>
          </a:p>
        </p:txBody>
      </p:sp>
      <p:sp>
        <p:nvSpPr>
          <p:cNvPr id="25640" name="Прямоугольник 1"/>
          <p:cNvSpPr>
            <a:spLocks noChangeArrowheads="1"/>
          </p:cNvSpPr>
          <p:nvPr/>
        </p:nvSpPr>
        <p:spPr bwMode="auto">
          <a:xfrm>
            <a:off x="7215206" y="6461125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К. </a:t>
            </a:r>
            <a:r>
              <a:rPr lang="ru-RU" sz="2000" dirty="0" err="1" smtClean="0">
                <a:solidFill>
                  <a:srgbClr val="000000"/>
                </a:solidFill>
              </a:rPr>
              <a:t>Вах</a:t>
            </a:r>
            <a:r>
              <a:rPr lang="ru-RU" sz="2000" dirty="0" smtClean="0">
                <a:solidFill>
                  <a:srgbClr val="000000"/>
                </a:solidFill>
              </a:rPr>
              <a:t> (АХ)</a:t>
            </a:r>
            <a:endParaRPr lang="ru-RU" sz="2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Grp="1" noChangeArrowheads="1"/>
          </p:cNvSpPr>
          <p:nvPr>
            <p:ph type="title" sz="quarter"/>
          </p:nvPr>
        </p:nvSpPr>
        <p:spPr bwMode="auto">
          <a:xfrm>
            <a:off x="714348" y="285728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Деятельность СМУ в  2014 г.: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428736"/>
            <a:ext cx="71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1. </a:t>
            </a:r>
            <a:r>
              <a:rPr lang="ru-RU" dirty="0" smtClean="0"/>
              <a:t>«</a:t>
            </a:r>
            <a:r>
              <a:rPr lang="ru-RU" dirty="0" smtClean="0"/>
              <a:t>Ректор </a:t>
            </a:r>
            <a:r>
              <a:rPr lang="ru-RU" dirty="0" smtClean="0"/>
              <a:t>СПбГУ встретился с молодыми </a:t>
            </a:r>
            <a:r>
              <a:rPr lang="ru-RU" dirty="0" smtClean="0"/>
              <a:t>учеными-химиками»</a:t>
            </a:r>
            <a:endParaRPr lang="ru-RU" dirty="0" smtClean="0"/>
          </a:p>
          <a:p>
            <a:pPr marL="342900" indent="-342900"/>
            <a:r>
              <a:rPr lang="ru-RU" sz="1400" dirty="0" err="1" smtClean="0"/>
              <a:t>и</a:t>
            </a:r>
            <a:r>
              <a:rPr lang="ru-RU" sz="1400" dirty="0" err="1" smtClean="0"/>
              <a:t>нфо</a:t>
            </a:r>
            <a:r>
              <a:rPr lang="ru-RU" sz="1400" dirty="0" smtClean="0"/>
              <a:t>: </a:t>
            </a:r>
            <a:r>
              <a:rPr lang="de-DE" sz="1400" dirty="0" smtClean="0">
                <a:hlinkClick r:id="rId2"/>
              </a:rPr>
              <a:t>http://</a:t>
            </a:r>
            <a:r>
              <a:rPr lang="de-DE" sz="1400" dirty="0" smtClean="0">
                <a:hlinkClick r:id="rId2"/>
              </a:rPr>
              <a:t>spbu.ru/news-spsu/19986-rektor-spbgu-vstretilsya-s-sovetom-molodykh-uchenykh-khimikov</a:t>
            </a:r>
            <a:endParaRPr lang="ru-RU" sz="1400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2. Проведение </a:t>
            </a:r>
            <a:r>
              <a:rPr lang="ru-RU" dirty="0" smtClean="0"/>
              <a:t>конкурса </a:t>
            </a:r>
            <a:r>
              <a:rPr lang="ru-RU" dirty="0" smtClean="0"/>
              <a:t>среди аспирантов на </a:t>
            </a:r>
            <a:r>
              <a:rPr lang="ru-RU" dirty="0" smtClean="0"/>
              <a:t>получение стипендии компании «</a:t>
            </a:r>
            <a:r>
              <a:rPr lang="ru-RU" dirty="0" err="1" smtClean="0"/>
              <a:t>Аналит-Шимадзу</a:t>
            </a:r>
            <a:r>
              <a:rPr lang="ru-RU" dirty="0" smtClean="0"/>
              <a:t>»</a:t>
            </a:r>
          </a:p>
          <a:p>
            <a:pPr marL="342900" indent="-342900"/>
            <a:r>
              <a:rPr lang="ru-RU" sz="1400" dirty="0" err="1"/>
              <a:t>и</a:t>
            </a:r>
            <a:r>
              <a:rPr lang="ru-RU" sz="1400" dirty="0" err="1" smtClean="0"/>
              <a:t>нфо</a:t>
            </a:r>
            <a:r>
              <a:rPr lang="ru-RU" sz="1400" dirty="0" smtClean="0"/>
              <a:t>: </a:t>
            </a:r>
            <a:r>
              <a:rPr lang="de-DE" sz="1400" dirty="0" smtClean="0">
                <a:hlinkClick r:id="rId3"/>
              </a:rPr>
              <a:t>http://chem.spbu.ru/all-news/1013-stipend_shimadzu_details.html</a:t>
            </a:r>
            <a:endParaRPr lang="ru-RU" sz="1400" dirty="0" smtClean="0"/>
          </a:p>
          <a:p>
            <a:pPr marL="342900" indent="-342900"/>
            <a:endParaRPr lang="ru-RU" dirty="0"/>
          </a:p>
          <a:p>
            <a:pPr marL="342900" indent="-342900">
              <a:buAutoNum type="arabicPeriod" startAt="3"/>
            </a:pPr>
            <a:r>
              <a:rPr lang="ru-RU" dirty="0" smtClean="0"/>
              <a:t>Отбор </a:t>
            </a:r>
            <a:r>
              <a:rPr lang="ru-RU" dirty="0" smtClean="0"/>
              <a:t>претендентов </a:t>
            </a:r>
            <a:r>
              <a:rPr lang="ru-RU" dirty="0" smtClean="0"/>
              <a:t>на встречу </a:t>
            </a:r>
            <a:r>
              <a:rPr lang="ru-RU" dirty="0" smtClean="0"/>
              <a:t>с Нобелевскими лауреатами в г. </a:t>
            </a:r>
            <a:r>
              <a:rPr lang="ru-RU" dirty="0" err="1" smtClean="0"/>
              <a:t>Линдау</a:t>
            </a:r>
            <a:r>
              <a:rPr lang="ru-RU" dirty="0" smtClean="0"/>
              <a:t> (Германия) - 15 </a:t>
            </a:r>
            <a:r>
              <a:rPr lang="ru-RU" dirty="0" smtClean="0"/>
              <a:t>претендентов</a:t>
            </a:r>
          </a:p>
          <a:p>
            <a:pPr marL="342900" indent="-342900">
              <a:buAutoNum type="arabicPeriod" startAt="3"/>
            </a:pPr>
            <a:endParaRPr lang="ru-RU" dirty="0" smtClean="0"/>
          </a:p>
          <a:p>
            <a:pPr marL="342900" indent="-342900">
              <a:buAutoNum type="arabicPeriod" startAt="3"/>
            </a:pPr>
            <a:r>
              <a:rPr lang="ru-RU" dirty="0" smtClean="0"/>
              <a:t>Сбор </a:t>
            </a:r>
            <a:r>
              <a:rPr lang="ru-RU" dirty="0" smtClean="0"/>
              <a:t>и анализ заявок </a:t>
            </a:r>
            <a:r>
              <a:rPr lang="ru-RU" dirty="0" smtClean="0"/>
              <a:t>на установление стимулирующих </a:t>
            </a:r>
            <a:r>
              <a:rPr lang="ru-RU" dirty="0" smtClean="0"/>
              <a:t>надбавок молодым ППС</a:t>
            </a:r>
          </a:p>
          <a:p>
            <a:pPr marL="342900" indent="-342900">
              <a:buAutoNum type="arabicPeriod" startAt="3"/>
            </a:pPr>
            <a:endParaRPr lang="ru-RU" dirty="0" smtClean="0"/>
          </a:p>
          <a:p>
            <a:pPr marL="342900" indent="-342900">
              <a:buAutoNum type="arabicPeriod" startAt="3"/>
            </a:pPr>
            <a:r>
              <a:rPr lang="ru-RU" dirty="0" smtClean="0"/>
              <a:t>Организация мероприятий на базе Института химии СПбГУ (конференций, научных семинаров и др</a:t>
            </a:r>
            <a:r>
              <a:rPr lang="ru-RU" dirty="0" smtClean="0"/>
              <a:t>.)</a:t>
            </a:r>
          </a:p>
          <a:p>
            <a:pPr marL="342900" indent="-342900">
              <a:buAutoNum type="arabicPeriod" startAt="3"/>
            </a:pPr>
            <a:endParaRPr lang="ru-RU" dirty="0" smtClean="0"/>
          </a:p>
          <a:p>
            <a:pPr marL="342900" indent="-342900">
              <a:buAutoNum type="arabicPeriod" startAt="3"/>
            </a:pPr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Grp="1" noChangeArrowheads="1"/>
          </p:cNvSpPr>
          <p:nvPr>
            <p:ph type="title" sz="quarter"/>
          </p:nvPr>
        </p:nvSpPr>
        <p:spPr bwMode="auto">
          <a:xfrm>
            <a:off x="714348" y="285728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</a:rPr>
              <a:t>Результаты Мероприятия </a:t>
            </a:r>
            <a:r>
              <a:rPr lang="ru-RU" sz="2800" b="1" dirty="0" smtClean="0"/>
              <a:t>по установлению стимулирующих надбавок молодым ППС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86380" y="1857364"/>
          <a:ext cx="3571900" cy="668655"/>
        </p:xfrm>
        <a:graphic>
          <a:graphicData uri="http://schemas.openxmlformats.org/drawingml/2006/table">
            <a:tbl>
              <a:tblPr/>
              <a:tblGrid>
                <a:gridCol w="281992"/>
                <a:gridCol w="3289908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Левин Олег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Владиславович (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ЭлХ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Тойкка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Мария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Александровна (ХТК)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Сафонов Сергей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Владимирович (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ЛазХ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0694" y="1428736"/>
            <a:ext cx="225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Всего участников: 27</a:t>
            </a:r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1857363"/>
          <a:ext cx="3929090" cy="714381"/>
        </p:xfrm>
        <a:graphic>
          <a:graphicData uri="http://schemas.openxmlformats.org/drawingml/2006/table">
            <a:tbl>
              <a:tblPr/>
              <a:tblGrid>
                <a:gridCol w="213959"/>
                <a:gridCol w="3715131"/>
              </a:tblGrid>
              <a:tr h="23812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Булатов Андрей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Васильевич (АХ)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Бокач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Надежда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Арсентьевна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(ФОХ)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Зорин Иван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Михайлович (ВМС)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29986" y="1428736"/>
            <a:ext cx="225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Всего участников: 14</a:t>
            </a:r>
            <a:endParaRPr lang="ru-RU" b="1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00034" y="2714620"/>
            <a:ext cx="87868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Гранты под руководством </a:t>
            </a:r>
            <a:r>
              <a:rPr lang="ru-RU" b="1" dirty="0" smtClean="0">
                <a:solidFill>
                  <a:srgbClr val="C00000"/>
                </a:solidFill>
              </a:rPr>
              <a:t>молодых ученых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 smtClean="0"/>
              <a:t>Общее </a:t>
            </a:r>
            <a:r>
              <a:rPr lang="ru-RU" dirty="0"/>
              <a:t>количество грантов, полученных </a:t>
            </a:r>
            <a:r>
              <a:rPr lang="ru-RU" dirty="0" smtClean="0"/>
              <a:t>молодыми учеными </a:t>
            </a:r>
            <a:r>
              <a:rPr lang="ru-RU" dirty="0">
                <a:solidFill>
                  <a:srgbClr val="C0000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27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РНФ </a:t>
            </a:r>
            <a:r>
              <a:rPr lang="ru-RU" dirty="0" smtClean="0"/>
              <a:t>– </a:t>
            </a:r>
            <a:r>
              <a:rPr lang="ru-RU" b="1" dirty="0" smtClean="0"/>
              <a:t>1 </a:t>
            </a:r>
            <a:r>
              <a:rPr lang="ru-RU" dirty="0" smtClean="0"/>
              <a:t>(</a:t>
            </a:r>
            <a:r>
              <a:rPr lang="ru-RU" dirty="0" err="1" smtClean="0"/>
              <a:t>Бокач</a:t>
            </a:r>
            <a:r>
              <a:rPr lang="ru-RU" dirty="0" smtClean="0"/>
              <a:t> Н.А., ФОХ), </a:t>
            </a:r>
            <a:r>
              <a:rPr lang="ru-RU" dirty="0" smtClean="0">
                <a:solidFill>
                  <a:srgbClr val="C00000"/>
                </a:solidFill>
              </a:rPr>
              <a:t>РФФИ </a:t>
            </a:r>
            <a:r>
              <a:rPr lang="ru-RU" dirty="0" smtClean="0"/>
              <a:t>– </a:t>
            </a:r>
            <a:r>
              <a:rPr lang="ru-RU" b="1" dirty="0" smtClean="0"/>
              <a:t>16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C00000"/>
                </a:solidFill>
              </a:rPr>
              <a:t>Гранты Правительства СПб </a:t>
            </a:r>
            <a:r>
              <a:rPr lang="ru-RU" dirty="0" smtClean="0"/>
              <a:t>– </a:t>
            </a:r>
            <a:r>
              <a:rPr lang="ru-RU" b="1" dirty="0" smtClean="0"/>
              <a:t>4</a:t>
            </a:r>
            <a:r>
              <a:rPr lang="ru-RU" dirty="0" smtClean="0">
                <a:solidFill>
                  <a:srgbClr val="C00000"/>
                </a:solidFill>
              </a:rPr>
              <a:t>, У.М.Н.И.К. </a:t>
            </a:r>
            <a:r>
              <a:rPr lang="ru-RU" dirty="0" smtClean="0"/>
              <a:t>- </a:t>
            </a:r>
            <a:r>
              <a:rPr lang="ru-RU" b="1" dirty="0" smtClean="0"/>
              <a:t>1</a:t>
            </a:r>
            <a:r>
              <a:rPr lang="ru-RU" dirty="0" smtClean="0"/>
              <a:t> (Старикова А.А., ФХ), </a:t>
            </a:r>
            <a:r>
              <a:rPr lang="ru-RU" dirty="0" smtClean="0">
                <a:solidFill>
                  <a:srgbClr val="C00000"/>
                </a:solidFill>
              </a:rPr>
              <a:t>Гранты и стипендия Президента РФ </a:t>
            </a:r>
            <a:r>
              <a:rPr lang="ru-RU" dirty="0" smtClean="0"/>
              <a:t>– </a:t>
            </a:r>
            <a:r>
              <a:rPr lang="ru-RU" b="1" dirty="0" smtClean="0"/>
              <a:t>5</a:t>
            </a:r>
            <a:r>
              <a:rPr lang="ru-RU" dirty="0" smtClean="0"/>
              <a:t>,</a:t>
            </a:r>
            <a:r>
              <a:rPr lang="ru-RU" dirty="0" smtClean="0">
                <a:solidFill>
                  <a:srgbClr val="C00000"/>
                </a:solidFill>
              </a:rPr>
              <a:t> Грант фонда </a:t>
            </a:r>
            <a:r>
              <a:rPr lang="ru-RU" dirty="0" err="1" smtClean="0">
                <a:solidFill>
                  <a:srgbClr val="C00000"/>
                </a:solidFill>
              </a:rPr>
              <a:t>Бортникс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b="1" dirty="0" smtClean="0"/>
              <a:t>1</a:t>
            </a:r>
            <a:r>
              <a:rPr lang="ru-RU" dirty="0" smtClean="0"/>
              <a:t> (Курапова О.Ю., ФХ)</a:t>
            </a:r>
            <a:endParaRPr lang="ru-RU" dirty="0"/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4286256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Суммарный </a:t>
            </a:r>
            <a:r>
              <a:rPr lang="en-US" b="1" dirty="0" smtClean="0">
                <a:solidFill>
                  <a:srgbClr val="C00000"/>
                </a:solidFill>
              </a:rPr>
              <a:t>IF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(за полгода!)</a:t>
            </a:r>
            <a:endParaRPr lang="en-US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Кирсанов (РХ) </a:t>
            </a:r>
            <a:r>
              <a:rPr lang="ru-RU" b="1" dirty="0" smtClean="0"/>
              <a:t>– 26,3  (</a:t>
            </a:r>
            <a:r>
              <a:rPr lang="en-US" b="1" dirty="0" smtClean="0"/>
              <a:t>max 4.517)</a:t>
            </a:r>
            <a:r>
              <a:rPr lang="ru-RU" b="1" dirty="0" smtClean="0"/>
              <a:t>		</a:t>
            </a:r>
            <a:r>
              <a:rPr lang="ru-RU" dirty="0" smtClean="0">
                <a:solidFill>
                  <a:srgbClr val="C00000"/>
                </a:solidFill>
              </a:rPr>
              <a:t>Семенов (ХТТ) </a:t>
            </a:r>
            <a:r>
              <a:rPr lang="ru-RU" b="1" dirty="0" smtClean="0"/>
              <a:t>– 11,47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Булатов (АХ) </a:t>
            </a:r>
            <a:r>
              <a:rPr lang="ru-RU" b="1" dirty="0" smtClean="0"/>
              <a:t>– 19,7				</a:t>
            </a:r>
            <a:r>
              <a:rPr lang="ru-RU" dirty="0" err="1" smtClean="0">
                <a:solidFill>
                  <a:srgbClr val="C00000"/>
                </a:solidFill>
              </a:rPr>
              <a:t>Куляшова</a:t>
            </a:r>
            <a:r>
              <a:rPr lang="ru-RU" dirty="0" smtClean="0">
                <a:solidFill>
                  <a:srgbClr val="C00000"/>
                </a:solidFill>
              </a:rPr>
              <a:t> (ОХ) </a:t>
            </a:r>
            <a:r>
              <a:rPr lang="ru-RU" b="1" dirty="0" smtClean="0"/>
              <a:t>– 6,47</a:t>
            </a:r>
            <a:r>
              <a:rPr lang="en-US" b="1" dirty="0" smtClean="0"/>
              <a:t> </a:t>
            </a:r>
            <a:r>
              <a:rPr lang="ru-RU" b="1" dirty="0" smtClean="0"/>
              <a:t>(</a:t>
            </a:r>
            <a:r>
              <a:rPr lang="en-US" b="1" dirty="0" smtClean="0"/>
              <a:t>max 4.638) </a:t>
            </a:r>
            <a:endParaRPr lang="ru-RU" b="1" dirty="0" smtClean="0"/>
          </a:p>
          <a:p>
            <a:r>
              <a:rPr lang="ru-RU" dirty="0" err="1" smtClean="0">
                <a:solidFill>
                  <a:srgbClr val="C00000"/>
                </a:solidFill>
              </a:rPr>
              <a:t>Шугуров</a:t>
            </a:r>
            <a:r>
              <a:rPr lang="ru-RU" dirty="0" smtClean="0">
                <a:solidFill>
                  <a:srgbClr val="C00000"/>
                </a:solidFill>
              </a:rPr>
              <a:t> (НХ) </a:t>
            </a:r>
            <a:r>
              <a:rPr lang="ru-RU" b="1" dirty="0" smtClean="0"/>
              <a:t>– 11,8			</a:t>
            </a:r>
            <a:r>
              <a:rPr lang="ru-RU" dirty="0" smtClean="0">
                <a:solidFill>
                  <a:srgbClr val="C00000"/>
                </a:solidFill>
              </a:rPr>
              <a:t>Левин (</a:t>
            </a:r>
            <a:r>
              <a:rPr lang="ru-RU" dirty="0" err="1" smtClean="0">
                <a:solidFill>
                  <a:srgbClr val="C00000"/>
                </a:solidFill>
              </a:rPr>
              <a:t>ЭлХ</a:t>
            </a:r>
            <a:r>
              <a:rPr lang="ru-RU" dirty="0" smtClean="0">
                <a:solidFill>
                  <a:srgbClr val="C00000"/>
                </a:solidFill>
              </a:rPr>
              <a:t>) </a:t>
            </a:r>
            <a:r>
              <a:rPr lang="ru-RU" b="1" dirty="0" smtClean="0"/>
              <a:t>– 6,32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					</a:t>
            </a:r>
            <a:r>
              <a:rPr lang="ru-RU" dirty="0" err="1" smtClean="0">
                <a:solidFill>
                  <a:srgbClr val="C00000"/>
                </a:solidFill>
              </a:rPr>
              <a:t>Пенькова</a:t>
            </a:r>
            <a:r>
              <a:rPr lang="ru-RU" dirty="0" smtClean="0">
                <a:solidFill>
                  <a:srgbClr val="C00000"/>
                </a:solidFill>
              </a:rPr>
              <a:t> (ХТК) </a:t>
            </a:r>
            <a:r>
              <a:rPr lang="ru-RU" b="1" dirty="0" smtClean="0"/>
              <a:t>– (</a:t>
            </a:r>
            <a:r>
              <a:rPr lang="en-US" b="1" dirty="0" smtClean="0"/>
              <a:t>max </a:t>
            </a:r>
            <a:r>
              <a:rPr lang="ru-RU" b="1" dirty="0" smtClean="0"/>
              <a:t>6,16!</a:t>
            </a:r>
            <a:r>
              <a:rPr lang="en-US" b="1" dirty="0" smtClean="0"/>
              <a:t>) 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5786454"/>
            <a:ext cx="8025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Патенты </a:t>
            </a:r>
            <a:r>
              <a:rPr lang="ru-RU" dirty="0" smtClean="0"/>
              <a:t>(за полгода!): на изобретение – </a:t>
            </a:r>
            <a:r>
              <a:rPr lang="ru-RU" b="1" dirty="0" smtClean="0"/>
              <a:t>5</a:t>
            </a:r>
            <a:r>
              <a:rPr lang="ru-RU" dirty="0" smtClean="0"/>
              <a:t> (</a:t>
            </a:r>
            <a:r>
              <a:rPr lang="ru-RU" dirty="0" err="1" smtClean="0"/>
              <a:t>Осмоловская</a:t>
            </a:r>
            <a:r>
              <a:rPr lang="ru-RU" dirty="0" smtClean="0"/>
              <a:t> (ХТТ), </a:t>
            </a:r>
            <a:r>
              <a:rPr lang="ru-RU" dirty="0" err="1" smtClean="0"/>
              <a:t>Пенькова</a:t>
            </a:r>
            <a:r>
              <a:rPr lang="ru-RU" dirty="0" smtClean="0"/>
              <a:t> (ХТК), </a:t>
            </a:r>
          </a:p>
          <a:p>
            <a:r>
              <a:rPr lang="ru-RU" dirty="0" err="1" smtClean="0"/>
              <a:t>Бокач</a:t>
            </a:r>
            <a:r>
              <a:rPr lang="ru-RU" dirty="0" smtClean="0"/>
              <a:t> (ФОХ), Кирсанов (РХ</a:t>
            </a:r>
            <a:r>
              <a:rPr lang="ru-RU" dirty="0" smtClean="0"/>
              <a:t>)),  </a:t>
            </a:r>
            <a:r>
              <a:rPr lang="ru-RU" dirty="0" smtClean="0"/>
              <a:t>на полезную модель – </a:t>
            </a:r>
            <a:r>
              <a:rPr lang="ru-RU" b="1" dirty="0" smtClean="0"/>
              <a:t>1</a:t>
            </a:r>
            <a:r>
              <a:rPr lang="ru-RU" dirty="0" smtClean="0"/>
              <a:t> (Булатов А.В., АХ)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Grp="1" noChangeArrowheads="1"/>
          </p:cNvSpPr>
          <p:nvPr>
            <p:ph type="title" sz="quarter"/>
          </p:nvPr>
        </p:nvSpPr>
        <p:spPr bwMode="auto">
          <a:xfrm>
            <a:off x="714348" y="285728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</a:rPr>
              <a:t>Результаты Мероприятия </a:t>
            </a:r>
            <a:r>
              <a:rPr lang="ru-RU" sz="2800" b="1" dirty="0" smtClean="0"/>
              <a:t>по установлению стимулирующих надбавок молодым ППС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86380" y="1857364"/>
          <a:ext cx="3571900" cy="668655"/>
        </p:xfrm>
        <a:graphic>
          <a:graphicData uri="http://schemas.openxmlformats.org/drawingml/2006/table">
            <a:tbl>
              <a:tblPr/>
              <a:tblGrid>
                <a:gridCol w="281992"/>
                <a:gridCol w="3289908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Левин Олег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Владиславович (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ЭлХ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Тойкка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Мария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Александровна (ХТК)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Сафонов Сергей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Владимирович (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ЛазХ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0694" y="1428736"/>
            <a:ext cx="225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Всего участников: 27</a:t>
            </a:r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1857363"/>
          <a:ext cx="3929090" cy="714381"/>
        </p:xfrm>
        <a:graphic>
          <a:graphicData uri="http://schemas.openxmlformats.org/drawingml/2006/table">
            <a:tbl>
              <a:tblPr/>
              <a:tblGrid>
                <a:gridCol w="213959"/>
                <a:gridCol w="3715131"/>
              </a:tblGrid>
              <a:tr h="23812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Булатов Андрей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Васильевич (АХ)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Бокач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Надежда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Арсентьевна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(ФОХ)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Зорин Иван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Михайлович (ВМС)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29986" y="1428736"/>
            <a:ext cx="225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Всего участников: 14</a:t>
            </a:r>
            <a:endParaRPr lang="ru-RU" b="1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57158" y="2928934"/>
            <a:ext cx="864396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Педагогическая нагрузка (руководство)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C00000"/>
                </a:solidFill>
              </a:rPr>
              <a:t>Кандидатская диссертация: </a:t>
            </a:r>
            <a:r>
              <a:rPr lang="ru-RU" dirty="0" err="1" smtClean="0"/>
              <a:t>Бокач</a:t>
            </a:r>
            <a:r>
              <a:rPr lang="ru-RU" dirty="0" smtClean="0"/>
              <a:t> Н.А. (ФОХ) - </a:t>
            </a:r>
            <a:r>
              <a:rPr lang="ru-RU" b="1" dirty="0" smtClean="0"/>
              <a:t>1</a:t>
            </a:r>
            <a:r>
              <a:rPr lang="ru-RU" dirty="0" smtClean="0"/>
              <a:t>, Булатов А.В. - </a:t>
            </a:r>
            <a:r>
              <a:rPr lang="ru-RU" b="1" dirty="0" smtClean="0"/>
              <a:t>1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ВКР: </a:t>
            </a:r>
            <a:r>
              <a:rPr lang="ru-RU" dirty="0" smtClean="0"/>
              <a:t>Зорин И.М. (ВМС )- </a:t>
            </a:r>
            <a:r>
              <a:rPr lang="ru-RU" b="1" dirty="0" smtClean="0"/>
              <a:t>4</a:t>
            </a:r>
            <a:r>
              <a:rPr lang="ru-RU" dirty="0" smtClean="0"/>
              <a:t>, Волкова А.В.(КХ) – </a:t>
            </a:r>
            <a:r>
              <a:rPr lang="ru-RU" b="1" dirty="0" smtClean="0"/>
              <a:t>3</a:t>
            </a:r>
            <a:r>
              <a:rPr lang="ru-RU" dirty="0" smtClean="0"/>
              <a:t>, Родионов И.(ХТК)- </a:t>
            </a:r>
            <a:r>
              <a:rPr lang="ru-RU" b="1" dirty="0" smtClean="0"/>
              <a:t>4</a:t>
            </a:r>
            <a:r>
              <a:rPr lang="ru-RU" dirty="0" smtClean="0"/>
              <a:t>, Сафонов С. (</a:t>
            </a:r>
            <a:r>
              <a:rPr lang="ru-RU" dirty="0" err="1" smtClean="0"/>
              <a:t>ЛазХ</a:t>
            </a:r>
            <a:r>
              <a:rPr lang="ru-RU" dirty="0" smtClean="0"/>
              <a:t>) – </a:t>
            </a:r>
            <a:r>
              <a:rPr lang="ru-RU" b="1" dirty="0" smtClean="0"/>
              <a:t>2</a:t>
            </a:r>
            <a:r>
              <a:rPr lang="ru-RU" dirty="0" smtClean="0"/>
              <a:t>, Левин О.В. (</a:t>
            </a:r>
            <a:r>
              <a:rPr lang="ru-RU" dirty="0" err="1" smtClean="0"/>
              <a:t>ЭлХ</a:t>
            </a:r>
            <a:r>
              <a:rPr lang="ru-RU" dirty="0" smtClean="0"/>
              <a:t>) – </a:t>
            </a:r>
            <a:r>
              <a:rPr lang="ru-RU" b="1" dirty="0" smtClean="0"/>
              <a:t>2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C00000"/>
                </a:solidFill>
              </a:rPr>
              <a:t>Курсовые работы: </a:t>
            </a:r>
            <a:r>
              <a:rPr lang="ru-RU" dirty="0" smtClean="0"/>
              <a:t>Селютин А.А. (НХ) – </a:t>
            </a:r>
            <a:r>
              <a:rPr lang="ru-RU" b="1" dirty="0" smtClean="0"/>
              <a:t>16 (!)</a:t>
            </a:r>
            <a:r>
              <a:rPr lang="ru-RU" dirty="0" smtClean="0"/>
              <a:t>, Левин О.В. – </a:t>
            </a:r>
            <a:r>
              <a:rPr lang="ru-RU" b="1" dirty="0" smtClean="0"/>
              <a:t>9</a:t>
            </a:r>
            <a:r>
              <a:rPr lang="ru-RU" dirty="0" smtClean="0"/>
              <a:t>, </a:t>
            </a:r>
            <a:r>
              <a:rPr lang="ru-RU" dirty="0" err="1" smtClean="0"/>
              <a:t>Осмоловская</a:t>
            </a:r>
            <a:r>
              <a:rPr lang="ru-RU" dirty="0" smtClean="0"/>
              <a:t> О. (ХТТ) – </a:t>
            </a:r>
            <a:r>
              <a:rPr lang="ru-RU" b="1" dirty="0" smtClean="0"/>
              <a:t>7</a:t>
            </a:r>
          </a:p>
          <a:p>
            <a:pPr>
              <a:spcAft>
                <a:spcPts val="1200"/>
              </a:spcAft>
            </a:pPr>
            <a:r>
              <a:rPr lang="ru-RU" b="1" dirty="0" smtClean="0"/>
              <a:t>«Лучшие» руководители: </a:t>
            </a:r>
            <a:r>
              <a:rPr lang="ru-RU" dirty="0" err="1" smtClean="0"/>
              <a:t>Тойкка</a:t>
            </a:r>
            <a:r>
              <a:rPr lang="ru-RU" dirty="0" smtClean="0"/>
              <a:t> М.А. (ХТК), Булатов А.В. (АХ), Селютин А.А. (НХ), Кирсанов Д. (РХ), </a:t>
            </a:r>
            <a:r>
              <a:rPr lang="ru-RU" dirty="0" err="1" smtClean="0"/>
              <a:t>Поволоцкий</a:t>
            </a:r>
            <a:r>
              <a:rPr lang="ru-RU" dirty="0" smtClean="0"/>
              <a:t> (</a:t>
            </a:r>
            <a:r>
              <a:rPr lang="ru-RU" dirty="0" err="1" smtClean="0"/>
              <a:t>ЛазХ</a:t>
            </a:r>
            <a:r>
              <a:rPr lang="ru-RU" dirty="0" smtClean="0"/>
              <a:t>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Разработка лабораторных работ для РОЦ</a:t>
            </a:r>
          </a:p>
          <a:p>
            <a:r>
              <a:rPr lang="ru-RU" dirty="0" smtClean="0"/>
              <a:t>Булатов, </a:t>
            </a:r>
            <a:r>
              <a:rPr lang="ru-RU" dirty="0" err="1" smtClean="0"/>
              <a:t>Вах</a:t>
            </a:r>
            <a:r>
              <a:rPr lang="ru-RU" dirty="0" smtClean="0"/>
              <a:t> (АХ) – </a:t>
            </a:r>
            <a:r>
              <a:rPr lang="ru-RU" b="1" dirty="0" smtClean="0">
                <a:solidFill>
                  <a:srgbClr val="C00000"/>
                </a:solidFill>
              </a:rPr>
              <a:t>7</a:t>
            </a:r>
            <a:r>
              <a:rPr lang="en-US" dirty="0" smtClean="0"/>
              <a:t>; </a:t>
            </a:r>
            <a:r>
              <a:rPr lang="ru-RU" dirty="0" err="1" smtClean="0"/>
              <a:t>Пулялина</a:t>
            </a:r>
            <a:r>
              <a:rPr lang="ru-RU" dirty="0" smtClean="0"/>
              <a:t>, </a:t>
            </a:r>
            <a:r>
              <a:rPr lang="ru-RU" dirty="0" err="1" smtClean="0"/>
              <a:t>Пенькова</a:t>
            </a:r>
            <a:r>
              <a:rPr lang="ru-RU" dirty="0" smtClean="0"/>
              <a:t> (ХТК) – </a:t>
            </a:r>
            <a:r>
              <a:rPr lang="ru-RU" b="1" dirty="0" smtClean="0">
                <a:solidFill>
                  <a:srgbClr val="C00000"/>
                </a:solidFill>
              </a:rPr>
              <a:t>3 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тография с вручени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2738576" cy="1571636"/>
          </a:xfrm>
        </p:spPr>
      </p:pic>
      <p:sp>
        <p:nvSpPr>
          <p:cNvPr id="9" name="Прямоугольник 8"/>
          <p:cNvSpPr/>
          <p:nvPr/>
        </p:nvSpPr>
        <p:spPr>
          <a:xfrm>
            <a:off x="3214678" y="214290"/>
            <a:ext cx="2947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Премии, награды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1000108"/>
            <a:ext cx="4143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доцент кафедры аналитической химии СПбГУ </a:t>
            </a:r>
            <a:r>
              <a:rPr lang="ru-RU" sz="1400" b="1" dirty="0" smtClean="0"/>
              <a:t>Андрей Булатов</a:t>
            </a:r>
            <a:r>
              <a:rPr lang="ru-RU" sz="1400" dirty="0" smtClean="0"/>
              <a:t> награжден </a:t>
            </a:r>
            <a:r>
              <a:rPr lang="ru-RU" sz="1400" dirty="0" smtClean="0">
                <a:solidFill>
                  <a:prstClr val="black"/>
                </a:solidFill>
              </a:rPr>
              <a:t>японской ассоциацией по проточно-инжекционному анализу и японским советом по аналитической химии медалью и премией для молодых ученых за цикл работ в области циклического инжекционного анализа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286124"/>
            <a:ext cx="48577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А.В. Булатов, С.С.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Савинов  </a:t>
            </a:r>
            <a:r>
              <a:rPr lang="ru-RU" sz="1400" dirty="0" smtClean="0">
                <a:solidFill>
                  <a:prstClr val="black"/>
                </a:solidFill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</a:rPr>
              <a:t>К.С. </a:t>
            </a:r>
            <a:r>
              <a:rPr lang="ru-RU" sz="1400" b="1" dirty="0" err="1" smtClean="0">
                <a:solidFill>
                  <a:prstClr val="black"/>
                </a:solidFill>
              </a:rPr>
              <a:t>Вах</a:t>
            </a:r>
            <a:r>
              <a:rPr lang="ru-RU" sz="1400" dirty="0" smtClean="0">
                <a:solidFill>
                  <a:prstClr val="black"/>
                </a:solidFill>
              </a:rPr>
              <a:t> удостоены </a:t>
            </a:r>
            <a:r>
              <a:rPr lang="ru-RU" sz="1400" b="1" dirty="0" smtClean="0">
                <a:solidFill>
                  <a:srgbClr val="C00000"/>
                </a:solidFill>
              </a:rPr>
              <a:t>премий правительства Петербурга </a:t>
            </a:r>
            <a:r>
              <a:rPr lang="ru-RU" sz="1400" dirty="0" smtClean="0">
                <a:solidFill>
                  <a:prstClr val="black"/>
                </a:solidFill>
              </a:rPr>
              <a:t>в области научно-педагогической деятельности за учебные пособия «Проточные методы анализа» и «Спектрофотометрические и люминесцентные методы анализа»</a:t>
            </a:r>
            <a:endParaRPr lang="ru-RU" sz="1400" dirty="0"/>
          </a:p>
        </p:txBody>
      </p:sp>
      <p:pic>
        <p:nvPicPr>
          <p:cNvPr id="12" name="Рисунок 11" descr="20141210_165716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000372"/>
            <a:ext cx="1864128" cy="1714488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00035" y="5357826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ассистент кафедры физической химии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Старикова А.А.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получила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диплом победителя Турнира инновационных проектов 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области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химии и материаловедения "Менделеев-2014"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755650" y="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71472" y="285728"/>
            <a:ext cx="8137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Олимпиада Школьников по химии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4081558"/>
              </p:ext>
            </p:extLst>
          </p:nvPr>
        </p:nvGraphicFramePr>
        <p:xfrm>
          <a:off x="1214414" y="1142984"/>
          <a:ext cx="7344815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/>
                <a:gridCol w="3024336"/>
                <a:gridCol w="1728192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участников ( в том числе из стран СНГ, Балтии</a:t>
                      </a:r>
                      <a:r>
                        <a:rPr lang="ru-RU" baseline="0" dirty="0" smtClean="0"/>
                        <a:t> и Грузии)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регионов РФ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Отборочный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Заключительный</a:t>
                      </a:r>
                      <a:r>
                        <a:rPr lang="ru-RU" baseline="0" dirty="0" smtClean="0"/>
                        <a:t>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142976" y="3429000"/>
            <a:ext cx="7416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accent6"/>
                </a:solidFill>
              </a:rPr>
              <a:t>Олимпиаде присвоен </a:t>
            </a:r>
            <a:r>
              <a:rPr lang="ru-RU" dirty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уровень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foto h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501" y="4149080"/>
            <a:ext cx="6553200" cy="187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6696075" cy="17637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50"/>
                </a:solidFill>
              </a:rPr>
              <a:t>X </a:t>
            </a:r>
            <a:r>
              <a:rPr lang="ru-RU" sz="2800" b="1" dirty="0" smtClean="0">
                <a:solidFill>
                  <a:srgbClr val="00B050"/>
                </a:solidFill>
              </a:rPr>
              <a:t>Всероссийский химический турнир школьников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18-21 апреля 2014 г.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214282" y="3000372"/>
            <a:ext cx="5976938" cy="26638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2500" dirty="0" smtClean="0"/>
              <a:t>Расширение географии турнира </a:t>
            </a:r>
          </a:p>
          <a:p>
            <a:pPr algn="just" eaLnBrk="1" hangingPunct="1"/>
            <a:r>
              <a:rPr lang="ru-RU" sz="2500" dirty="0" smtClean="0"/>
              <a:t>Школьники решали реально существующие химические задачи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72225" y="2708275"/>
          <a:ext cx="2525714" cy="3017837"/>
        </p:xfrm>
        <a:graphic>
          <a:graphicData uri="http://schemas.openxmlformats.org/drawingml/2006/table">
            <a:tbl>
              <a:tblPr/>
              <a:tblGrid>
                <a:gridCol w="1262857"/>
                <a:gridCol w="1262857"/>
              </a:tblGrid>
              <a:tr h="1097396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число городов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47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47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47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69" name="TextBox 5"/>
          <p:cNvSpPr txBox="1">
            <a:spLocks noChangeArrowheads="1"/>
          </p:cNvSpPr>
          <p:nvPr/>
        </p:nvSpPr>
        <p:spPr bwMode="auto">
          <a:xfrm>
            <a:off x="900113" y="1989138"/>
            <a:ext cx="712787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500" i="1" u="sng" dirty="0">
                <a:latin typeface="Calibri" pitchFamily="34" charset="0"/>
              </a:rPr>
              <a:t>Достижения 2014 года:</a:t>
            </a:r>
            <a:endParaRPr lang="ru-RU" sz="2500" dirty="0">
              <a:latin typeface="Calibri" pitchFamily="34" charset="0"/>
            </a:endParaRPr>
          </a:p>
        </p:txBody>
      </p:sp>
      <p:pic>
        <p:nvPicPr>
          <p:cNvPr id="2070" name="Picture 1" descr="Эмблем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260350"/>
            <a:ext cx="22510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Прямоугольник 7"/>
          <p:cNvSpPr>
            <a:spLocks noChangeArrowheads="1"/>
          </p:cNvSpPr>
          <p:nvPr/>
        </p:nvSpPr>
        <p:spPr bwMode="auto">
          <a:xfrm>
            <a:off x="395288" y="5661025"/>
            <a:ext cx="84978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«Участники турнира "сегодня" - выдающиеся студенты будущего!»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1" y="187325"/>
            <a:ext cx="6461142" cy="1727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50"/>
                </a:solidFill>
              </a:rPr>
              <a:t>V </a:t>
            </a:r>
            <a:r>
              <a:rPr lang="ru-RU" sz="2800" b="1" dirty="0" smtClean="0">
                <a:solidFill>
                  <a:srgbClr val="00B050"/>
                </a:solidFill>
              </a:rPr>
              <a:t>Международный турнир естественных наук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13-17 ноября 2014 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825625"/>
            <a:ext cx="8229600" cy="5040313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i="1" dirty="0" smtClean="0"/>
              <a:t>                   </a:t>
            </a:r>
            <a:r>
              <a:rPr lang="ru-RU" sz="2200" i="1" u="sng" dirty="0" smtClean="0"/>
              <a:t> Достижения 2014 года: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Участвовали студенты из четырех стран (Россия, Белоруссия, Индия и Индонезия)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Присутствовали известные деятели турнирного движения в мире – Евгений </a:t>
            </a:r>
            <a:r>
              <a:rPr lang="ru-RU" sz="2200" dirty="0" err="1" smtClean="0"/>
              <a:t>Юносов</a:t>
            </a:r>
            <a:r>
              <a:rPr lang="ru-RU" sz="2200" dirty="0" smtClean="0"/>
              <a:t>, (основатель самого первого в мире научного Турнира IYPT), Илья Марченко (Швеция), Дина </a:t>
            </a:r>
            <a:r>
              <a:rPr lang="ru-RU" sz="2200" dirty="0" err="1" smtClean="0"/>
              <a:t>Изади</a:t>
            </a:r>
            <a:r>
              <a:rPr lang="ru-RU" sz="2200" dirty="0" smtClean="0"/>
              <a:t> (Иран)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Спонсоры: </a:t>
            </a:r>
            <a:r>
              <a:rPr lang="ru-RU" sz="2200" dirty="0" err="1" smtClean="0"/>
              <a:t>Биокад</a:t>
            </a:r>
            <a:r>
              <a:rPr lang="ru-RU" sz="2200" dirty="0" smtClean="0"/>
              <a:t>, </a:t>
            </a:r>
            <a:r>
              <a:rPr lang="ru-RU" sz="2200" dirty="0" err="1" smtClean="0"/>
              <a:t>Фармсинтез</a:t>
            </a:r>
            <a:r>
              <a:rPr lang="ru-RU" sz="2200" dirty="0" smtClean="0"/>
              <a:t>, Вертекс, </a:t>
            </a:r>
            <a:r>
              <a:rPr lang="ru-RU" sz="2200" dirty="0" err="1" smtClean="0"/>
              <a:t>Элтех</a:t>
            </a:r>
            <a:r>
              <a:rPr lang="ru-RU" sz="2200" dirty="0" smtClean="0"/>
              <a:t>, </a:t>
            </a:r>
            <a:r>
              <a:rPr lang="en-US" sz="2200" dirty="0" err="1" smtClean="0"/>
              <a:t>MELScience</a:t>
            </a:r>
            <a:r>
              <a:rPr lang="en-US" sz="2200" dirty="0" smtClean="0"/>
              <a:t>, International Paper, </a:t>
            </a:r>
            <a:r>
              <a:rPr lang="ru-RU" sz="2200" dirty="0" err="1" smtClean="0"/>
              <a:t>Неохим</a:t>
            </a:r>
            <a:r>
              <a:rPr lang="ru-RU" sz="2200" dirty="0" smtClean="0"/>
              <a:t>, </a:t>
            </a:r>
            <a:r>
              <a:rPr lang="ru-RU" sz="2200" dirty="0" err="1" smtClean="0"/>
              <a:t>Аквафор</a:t>
            </a:r>
            <a:r>
              <a:rPr lang="ru-RU" sz="2200" dirty="0" smtClean="0"/>
              <a:t>, </a:t>
            </a:r>
            <a:r>
              <a:rPr lang="ru-RU" sz="2200" dirty="0" err="1" smtClean="0"/>
              <a:t>Аналит</a:t>
            </a:r>
            <a:r>
              <a:rPr lang="ru-RU" sz="2200" dirty="0" smtClean="0"/>
              <a:t> продактс, </a:t>
            </a:r>
            <a:r>
              <a:rPr lang="en-US" sz="2200" dirty="0" smtClean="0"/>
              <a:t>Unilever</a:t>
            </a:r>
            <a:endParaRPr lang="ru-RU" sz="2200" dirty="0" smtClean="0"/>
          </a:p>
          <a:p>
            <a:pPr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Поддержка Агентства Стратегических Инициатив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0550" y="74613"/>
            <a:ext cx="1979613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1158875" y="2282825"/>
            <a:ext cx="276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2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1003</Words>
  <Application>Microsoft Office PowerPoint</Application>
  <PresentationFormat>Экран (4:3)</PresentationFormat>
  <Paragraphs>188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 деятельности Совета Молодых Ученых Института химии</vt:lpstr>
      <vt:lpstr>Слайд 2</vt:lpstr>
      <vt:lpstr>Деятельность СМУ в  2014 г.:</vt:lpstr>
      <vt:lpstr>Результаты Мероприятия по установлению стимулирующих надбавок молодым ППС</vt:lpstr>
      <vt:lpstr>Результаты Мероприятия по установлению стимулирующих надбавок молодым ППС</vt:lpstr>
      <vt:lpstr>Слайд 6</vt:lpstr>
      <vt:lpstr>Слайд 7</vt:lpstr>
      <vt:lpstr>X Всероссийский химический турнир школьников 18-21 апреля 2014 г.  </vt:lpstr>
      <vt:lpstr>V Международный турнир естественных наук 13-17 ноября 2014 г.</vt:lpstr>
      <vt:lpstr>Слайд 10</vt:lpstr>
      <vt:lpstr>Всероссийская молодёжная конференция-школа  с международным участием  «Достижения и проблемы современной химии», посвящённая 140-летию со дня рождения С.В. Лебедева и 85-летию основания химического факультета СПбГУ 1013 ноября 2014</vt:lpstr>
      <vt:lpstr>в 2015 году…      </vt:lpstr>
      <vt:lpstr>Анкетирование сотрудников Института химии о деятельности Ресурсных центров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СМУ</dc:title>
  <dc:creator>safonova</dc:creator>
  <cp:lastModifiedBy>safonova</cp:lastModifiedBy>
  <cp:revision>34</cp:revision>
  <dcterms:created xsi:type="dcterms:W3CDTF">2014-12-22T10:16:19Z</dcterms:created>
  <dcterms:modified xsi:type="dcterms:W3CDTF">2015-01-13T12:05:01Z</dcterms:modified>
</cp:coreProperties>
</file>