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1" r:id="rId2"/>
    <p:sldId id="342" r:id="rId3"/>
    <p:sldId id="327" r:id="rId4"/>
    <p:sldId id="333" r:id="rId5"/>
    <p:sldId id="344" r:id="rId6"/>
    <p:sldId id="334" r:id="rId7"/>
    <p:sldId id="335" r:id="rId8"/>
    <p:sldId id="343" r:id="rId9"/>
    <p:sldId id="345" r:id="rId10"/>
    <p:sldId id="346" r:id="rId11"/>
    <p:sldId id="33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L:\&#1057;&#1052;&#1059;+&#1053;&#1050;\&#1052;&#1077;&#1085;&#1076;&#1077;&#1083;&#1077;&#1077;&#107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всего участников</c:v>
          </c:tx>
          <c:invertIfNegative val="0"/>
          <c:cat>
            <c:strRef>
              <c:f>Лист1!$A$2:$A$4</c:f>
              <c:strCache>
                <c:ptCount val="3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384</c:v>
                </c:pt>
                <c:pt idx="1">
                  <c:v>420</c:v>
                </c:pt>
                <c:pt idx="2">
                  <c:v>601</c:v>
                </c:pt>
              </c:numCache>
            </c:numRef>
          </c:val>
        </c:ser>
        <c:ser>
          <c:idx val="1"/>
          <c:order val="1"/>
          <c:tx>
            <c:v>иностранных участников</c:v>
          </c:tx>
          <c:invertIfNegative val="0"/>
          <c:cat>
            <c:strRef>
              <c:f>Лист1!$A$2:$A$4</c:f>
              <c:strCache>
                <c:ptCount val="3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67</c:v>
                </c:pt>
                <c:pt idx="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290496"/>
        <c:axId val="35300480"/>
        <c:axId val="0"/>
      </c:bar3DChart>
      <c:catAx>
        <c:axId val="352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35300480"/>
        <c:crosses val="autoZero"/>
        <c:auto val="1"/>
        <c:lblAlgn val="ctr"/>
        <c:lblOffset val="100"/>
        <c:noMultiLvlLbl val="0"/>
      </c:catAx>
      <c:valAx>
        <c:axId val="35300480"/>
        <c:scaling>
          <c:orientation val="minMax"/>
          <c:max val="6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35290496"/>
        <c:crosses val="autoZero"/>
        <c:crossBetween val="between"/>
        <c:majorUnit val="150"/>
      </c:valAx>
    </c:plotArea>
    <c:legend>
      <c:legendPos val="t"/>
      <c:layout>
        <c:manualLayout>
          <c:xMode val="edge"/>
          <c:yMode val="edge"/>
          <c:x val="9.1183070866141608E-2"/>
          <c:y val="2.7777777777777849E-2"/>
          <c:w val="0.86207830271216102"/>
          <c:h val="0.10881270049577139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="1" i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B399DCC7-5E19-446E-9B7D-5706545DA3FD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51AC2B73-4EFF-473D-9033-8E40B5A71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4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EAA900E2-8709-45FA-9FC6-2E81ACF20B54}" type="datetimeFigureOut">
              <a:rPr lang="ru-RU"/>
              <a:pPr/>
              <a:t>11.03.2014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AB913834-C84E-40DE-85FE-90487AB7D4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73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53BC-5F52-4D8C-AB46-A6A6008C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2150-F579-4B85-A11A-85F3A43EA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FDA8-9E96-4953-B734-D7877D5B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48306B-9584-415A-A6FB-153D527EC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16400-D135-4A4C-BE81-8266CEDA3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8E396-DB92-4F86-A479-BD23DAFFC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DA306-20ED-4ED1-97AA-916C47C3D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6632-6026-4E18-B2FC-11F41E2B4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A215-1A94-472C-B485-C7E969834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36A5-7FC6-4F78-8AF1-170A8D09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DF72-8E9B-45D3-8127-AFC1423F6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DD3E1-4D97-4E68-A165-EC306BD5B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13A0-3965-48B3-952E-AF5ADB30D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D97304E-3D79-42BA-8CCC-1863AA5F3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93700"/>
            <a:ext cx="8534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7375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Молодые ученые - химики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5200" y="1136650"/>
            <a:ext cx="4605338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Доктора химических наук (до 40 лет): </a:t>
            </a:r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1100" y="5408613"/>
            <a:ext cx="4624388" cy="457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</a:rPr>
              <a:t>Кандидаты наук (до 35 лет):  </a:t>
            </a:r>
            <a:r>
              <a:rPr lang="ru-RU">
                <a:solidFill>
                  <a:srgbClr val="FF0000"/>
                </a:solidFill>
              </a:rPr>
              <a:t>38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4" name="Прямоугольник 9"/>
          <p:cNvSpPr>
            <a:spLocks noChangeArrowheads="1"/>
          </p:cNvSpPr>
          <p:nvPr/>
        </p:nvSpPr>
        <p:spPr bwMode="auto">
          <a:xfrm>
            <a:off x="0" y="4076700"/>
            <a:ext cx="2946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Бокач Надежда А.</a:t>
            </a:r>
          </a:p>
          <a:p>
            <a:pPr algn="ctr"/>
            <a:r>
              <a:rPr lang="ru-RU" sz="1400" dirty="0"/>
              <a:t>доцент кафедры</a:t>
            </a:r>
          </a:p>
          <a:p>
            <a:pPr algn="ctr"/>
            <a:r>
              <a:rPr lang="ru-RU" sz="1400" dirty="0"/>
              <a:t>физической органической химии</a:t>
            </a:r>
          </a:p>
        </p:txBody>
      </p:sp>
      <p:sp>
        <p:nvSpPr>
          <p:cNvPr id="2055" name="Прямоугольник 10"/>
          <p:cNvSpPr>
            <a:spLocks noChangeArrowheads="1"/>
          </p:cNvSpPr>
          <p:nvPr/>
        </p:nvSpPr>
        <p:spPr bwMode="auto">
          <a:xfrm>
            <a:off x="3059113" y="4076700"/>
            <a:ext cx="30972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Исламова Регина М.</a:t>
            </a:r>
          </a:p>
          <a:p>
            <a:pPr algn="ctr"/>
            <a:r>
              <a:rPr lang="ru-RU" sz="1400"/>
              <a:t>профессор кафедры физической органической химии</a:t>
            </a:r>
          </a:p>
        </p:txBody>
      </p:sp>
      <p:sp>
        <p:nvSpPr>
          <p:cNvPr id="2057" name="Прямоугольник 12"/>
          <p:cNvSpPr>
            <a:spLocks noChangeArrowheads="1"/>
          </p:cNvSpPr>
          <p:nvPr/>
        </p:nvSpPr>
        <p:spPr bwMode="auto">
          <a:xfrm>
            <a:off x="6156325" y="4076700"/>
            <a:ext cx="27924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Булатов Андрей В.</a:t>
            </a:r>
          </a:p>
          <a:p>
            <a:pPr algn="ctr"/>
            <a:r>
              <a:rPr lang="ru-RU" sz="1400"/>
              <a:t>доцент кафедры </a:t>
            </a:r>
          </a:p>
          <a:p>
            <a:pPr algn="ctr"/>
            <a:r>
              <a:rPr lang="ru-RU" sz="1400"/>
              <a:t>аналитической химии</a:t>
            </a:r>
          </a:p>
        </p:txBody>
      </p:sp>
      <p:pic>
        <p:nvPicPr>
          <p:cNvPr id="2058" name="Picture 6" descr="919 NBokach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89138"/>
            <a:ext cx="23764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773238"/>
            <a:ext cx="1568450" cy="2179637"/>
          </a:xfrm>
          <a:prstGeom prst="rect">
            <a:avLst/>
          </a:prstGeom>
          <a:noFill/>
        </p:spPr>
      </p:pic>
      <p:pic>
        <p:nvPicPr>
          <p:cNvPr id="2062" name="Picture 14" descr="фото Булат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916113"/>
            <a:ext cx="2889250" cy="192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64393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u="sng" dirty="0"/>
              <a:t>Планы на 201</a:t>
            </a:r>
            <a:r>
              <a:rPr lang="en-US" b="1" u="sng" dirty="0"/>
              <a:t>4</a:t>
            </a:r>
            <a:r>
              <a:rPr lang="ru-RU" b="1" u="sng" dirty="0"/>
              <a:t> </a:t>
            </a:r>
            <a:r>
              <a:rPr lang="ru-RU" b="1" u="sng" dirty="0" smtClean="0"/>
              <a:t>г</a:t>
            </a:r>
          </a:p>
          <a:p>
            <a:pPr algn="ctr" eaLnBrk="1" hangingPunct="1"/>
            <a:endParaRPr lang="ru-RU" b="1" u="sng" dirty="0"/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ru-RU" b="1" dirty="0"/>
              <a:t> Организация конференции «Менделеев-201</a:t>
            </a:r>
            <a:r>
              <a:rPr lang="en-US" b="1" dirty="0"/>
              <a:t>4</a:t>
            </a:r>
            <a:r>
              <a:rPr lang="ru-RU" b="1" dirty="0"/>
              <a:t>», </a:t>
            </a:r>
            <a:r>
              <a:rPr lang="ru-RU" b="1" dirty="0" smtClean="0"/>
              <a:t>Студенческого и </a:t>
            </a:r>
            <a:r>
              <a:rPr lang="ru-RU" dirty="0" smtClean="0"/>
              <a:t>Шк</a:t>
            </a:r>
            <a:r>
              <a:rPr lang="ru-RU" b="1" dirty="0" smtClean="0"/>
              <a:t>ольного Турниров, </a:t>
            </a:r>
            <a:r>
              <a:rPr lang="ru-RU" b="1" dirty="0"/>
              <a:t>Олимпиады Школьников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ru-RU" b="1" dirty="0"/>
              <a:t>  Доработка  </a:t>
            </a:r>
            <a:r>
              <a:rPr lang="ru-RU" b="1" dirty="0" smtClean="0"/>
              <a:t>положения </a:t>
            </a:r>
            <a:r>
              <a:rPr lang="ru-RU" b="1" dirty="0"/>
              <a:t>о стимулирующих выплатах молодым </a:t>
            </a:r>
            <a:r>
              <a:rPr lang="ru-RU" b="1" dirty="0" smtClean="0"/>
              <a:t>преподавателям (ППС)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ru-RU" b="1" dirty="0" smtClean="0"/>
              <a:t> Проведение </a:t>
            </a:r>
            <a:r>
              <a:rPr lang="ru-RU" b="1" dirty="0"/>
              <a:t>встреч молодых ученых </a:t>
            </a:r>
            <a:r>
              <a:rPr lang="ru-RU" b="1" dirty="0" smtClean="0"/>
              <a:t>Института Химии </a:t>
            </a:r>
            <a:r>
              <a:rPr lang="ru-RU" b="1" dirty="0"/>
              <a:t>для поиска возможностей научного сотрудничества </a:t>
            </a:r>
          </a:p>
        </p:txBody>
      </p:sp>
    </p:spTree>
    <p:extLst>
      <p:ext uri="{BB962C8B-B14F-4D97-AF65-F5344CB8AC3E}">
        <p14:creationId xmlns:p14="http://schemas.microsoft.com/office/powerpoint/2010/main" val="12736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68313" y="2636838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3358" y="48914"/>
            <a:ext cx="79623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7375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Публикации, патенты(2011-2013 гг.)</a:t>
            </a:r>
          </a:p>
        </p:txBody>
      </p:sp>
      <p:graphicFrame>
        <p:nvGraphicFramePr>
          <p:cNvPr id="3106" name="Group 34"/>
          <p:cNvGraphicFramePr>
            <a:graphicFrameLocks noGrp="1"/>
          </p:cNvGraphicFramePr>
          <p:nvPr/>
        </p:nvGraphicFramePr>
        <p:xfrm>
          <a:off x="468313" y="549275"/>
          <a:ext cx="7923212" cy="2346901"/>
        </p:xfrm>
        <a:graphic>
          <a:graphicData uri="http://schemas.openxmlformats.org/drawingml/2006/table">
            <a:tbl>
              <a:tblPr/>
              <a:tblGrid>
                <a:gridCol w="2492375"/>
                <a:gridCol w="2008187"/>
                <a:gridCol w="1785938"/>
                <a:gridCol w="1636712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Публикации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 г.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г.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2013 г.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Общее количество статей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 статей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журналах с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IF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&gt;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Патенты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5 </a:t>
                      </a:r>
                    </a:p>
                  </a:txBody>
                  <a:tcPr marL="91434" marR="91434"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0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9233"/>
              </p:ext>
            </p:extLst>
          </p:nvPr>
        </p:nvGraphicFramePr>
        <p:xfrm>
          <a:off x="323850" y="2997200"/>
          <a:ext cx="8424863" cy="3024188"/>
        </p:xfrm>
        <a:graphic>
          <a:graphicData uri="http://schemas.openxmlformats.org/drawingml/2006/table">
            <a:tbl>
              <a:tblPr/>
              <a:tblGrid>
                <a:gridCol w="4043363"/>
                <a:gridCol w="4381500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г.</a:t>
                      </a:r>
                    </a:p>
                  </a:txBody>
                  <a:tcPr marL="91453" marR="91453" marT="45737" marB="4573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г.</a:t>
                      </a:r>
                    </a:p>
                  </a:txBody>
                  <a:tcPr marL="91453" marR="91453" marT="45737" marB="4573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20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Kirsanov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 al.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в монографии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Radioactive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Waste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Sources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Types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Management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Penkova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G.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Polotskaya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в монографии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Handbook on Fullerene: Synthesis, Properties and Applications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L="91453" marR="91453" marT="45737" marB="4573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Korolev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et al.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в монографии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Perovskite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Crystallography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Rodionov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et al.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монографии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Chemistry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Catalytic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Perfomance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L="91453" marR="91453" marT="45737" marB="4573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50825" y="0"/>
            <a:ext cx="86439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Рейтинг «молодых ученых» по суммарному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endParaRPr lang="ru-RU" sz="1800" dirty="0"/>
          </a:p>
          <a:p>
            <a:pPr algn="ctr"/>
            <a:r>
              <a:rPr lang="ru-RU" sz="1800" dirty="0"/>
              <a:t>(</a:t>
            </a:r>
            <a:r>
              <a:rPr lang="ru-RU" sz="1800" dirty="0" smtClean="0"/>
              <a:t>статьи </a:t>
            </a:r>
            <a:r>
              <a:rPr lang="ru-RU" sz="1800" dirty="0"/>
              <a:t>опубликованы в 2013 г)</a:t>
            </a:r>
          </a:p>
          <a:p>
            <a:endParaRPr lang="ru-RU" sz="1800" dirty="0">
              <a:solidFill>
                <a:srgbClr val="C00000"/>
              </a:solidFill>
            </a:endParaRPr>
          </a:p>
          <a:p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417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88813"/>
              </p:ext>
            </p:extLst>
          </p:nvPr>
        </p:nvGraphicFramePr>
        <p:xfrm>
          <a:off x="1" y="960438"/>
          <a:ext cx="9108502" cy="5680417"/>
        </p:xfrm>
        <a:graphic>
          <a:graphicData uri="http://schemas.openxmlformats.org/drawingml/2006/table">
            <a:tbl>
              <a:tblPr/>
              <a:tblGrid>
                <a:gridCol w="718394"/>
                <a:gridCol w="2197421"/>
                <a:gridCol w="2917608"/>
                <a:gridCol w="1745382"/>
                <a:gridCol w="152969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Кафедра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Суммарный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(2012 г.)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статей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Бокач Н.А.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ФОХ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34,01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Критченков А.С.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ФОХ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16,12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Шугуров С.М.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Кирсанов Д.О.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Общая и неорг. химия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Радиохимия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12,63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Левин О.В.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Электрохимия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Булатов А.В.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Аналитическая химия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7,37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Ростовский Н.В.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Органическая химия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6,37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Сорокоумов В.Н.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Органическая химия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5,31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Семенов К.Н.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Химия твердого тела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5,23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Конев А.С.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Органическая химия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Пулялина А.Ю.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Химическая тер-ка и кинетика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4,23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786812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Гранты под руководством «молодых ученых» (2012-2013 гг.)</a:t>
            </a:r>
          </a:p>
          <a:p>
            <a:r>
              <a:rPr lang="ru-RU" b="0" dirty="0">
                <a:solidFill>
                  <a:srgbClr val="C00000"/>
                </a:solidFill>
              </a:rPr>
              <a:t>Общее количество заявок (2013 г): </a:t>
            </a:r>
            <a:r>
              <a:rPr lang="ru-RU" dirty="0">
                <a:solidFill>
                  <a:srgbClr val="C00000"/>
                </a:solidFill>
              </a:rPr>
              <a:t>34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ru-RU" sz="2300" b="0" dirty="0">
                <a:solidFill>
                  <a:srgbClr val="C00000"/>
                </a:solidFill>
              </a:rPr>
              <a:t>Общее количество поддержанных грантов: 2012 г. – </a:t>
            </a:r>
            <a:r>
              <a:rPr lang="ru-RU" sz="2300" dirty="0">
                <a:solidFill>
                  <a:srgbClr val="C00000"/>
                </a:solidFill>
              </a:rPr>
              <a:t>19</a:t>
            </a:r>
            <a:r>
              <a:rPr lang="en-US" sz="2300" b="0" dirty="0">
                <a:solidFill>
                  <a:srgbClr val="C00000"/>
                </a:solidFill>
              </a:rPr>
              <a:t>, 2013 </a:t>
            </a:r>
            <a:r>
              <a:rPr lang="ru-RU" sz="2300" b="0" dirty="0">
                <a:solidFill>
                  <a:srgbClr val="C00000"/>
                </a:solidFill>
              </a:rPr>
              <a:t>г</a:t>
            </a:r>
            <a:r>
              <a:rPr lang="en-US" sz="2300" b="0" dirty="0">
                <a:solidFill>
                  <a:srgbClr val="C00000"/>
                </a:solidFill>
              </a:rPr>
              <a:t>. </a:t>
            </a:r>
            <a:r>
              <a:rPr lang="ru-RU" sz="2300" b="0" dirty="0">
                <a:solidFill>
                  <a:srgbClr val="C00000"/>
                </a:solidFill>
              </a:rPr>
              <a:t>–</a:t>
            </a:r>
            <a:r>
              <a:rPr lang="en-US" sz="2300" b="0" dirty="0">
                <a:solidFill>
                  <a:srgbClr val="C00000"/>
                </a:solidFill>
              </a:rPr>
              <a:t> </a:t>
            </a:r>
            <a:r>
              <a:rPr lang="ru-RU" sz="2300" dirty="0">
                <a:solidFill>
                  <a:srgbClr val="C00000"/>
                </a:solidFill>
              </a:rPr>
              <a:t>21</a:t>
            </a:r>
            <a:r>
              <a:rPr lang="ru-RU" sz="2300" b="0" dirty="0">
                <a:solidFill>
                  <a:srgbClr val="C00000"/>
                </a:solidFill>
              </a:rPr>
              <a:t> </a:t>
            </a:r>
          </a:p>
          <a:p>
            <a:r>
              <a:rPr lang="ru-RU" sz="2300" b="0" dirty="0">
                <a:solidFill>
                  <a:srgbClr val="C00000"/>
                </a:solidFill>
              </a:rPr>
              <a:t>Общая сумма (2013г): </a:t>
            </a:r>
            <a:r>
              <a:rPr lang="ru-RU" sz="2300" dirty="0">
                <a:solidFill>
                  <a:srgbClr val="FF0000"/>
                </a:solidFill>
              </a:rPr>
              <a:t>9 745 000 руб.</a:t>
            </a:r>
          </a:p>
          <a:p>
            <a:endParaRPr lang="ru-RU" sz="2300" b="0" dirty="0">
              <a:solidFill>
                <a:srgbClr val="C00000"/>
              </a:solidFill>
            </a:endParaRPr>
          </a:p>
          <a:p>
            <a:pPr algn="ctr"/>
            <a:endParaRPr lang="ru-RU" b="0" dirty="0">
              <a:solidFill>
                <a:srgbClr val="C00000"/>
              </a:solidFill>
            </a:endParaRPr>
          </a:p>
        </p:txBody>
      </p:sp>
      <p:graphicFrame>
        <p:nvGraphicFramePr>
          <p:cNvPr id="6193" name="Group 49"/>
          <p:cNvGraphicFramePr>
            <a:graphicFrameLocks noGrp="1"/>
          </p:cNvGraphicFramePr>
          <p:nvPr/>
        </p:nvGraphicFramePr>
        <p:xfrm>
          <a:off x="0" y="1800225"/>
          <a:ext cx="9144000" cy="4999343"/>
        </p:xfrm>
        <a:graphic>
          <a:graphicData uri="http://schemas.openxmlformats.org/drawingml/2006/table">
            <a:tbl>
              <a:tblPr/>
              <a:tblGrid>
                <a:gridCol w="3365500"/>
                <a:gridCol w="2673350"/>
                <a:gridCol w="310515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Количество грантов, годовой объем финансирования 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ФИО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руководителя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ФЦП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(780 000 руб.)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Пенькова А., Сафонов С.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РФФИ (инициативные проекты)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 (3 190 000 руб.)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Булатов А., Бокач Н.,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Панчук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В.,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Тойкка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М., Левин О., Семенов К., Гущин П.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РФФИ (Мой первый грант)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(700 000 руб.)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Сизов В., Поволоцкий А.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РФФИ (Молодая ведущая научная группа)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(3 000 000 руб.)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Бокач Н.,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Пенькова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А.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Грант Президента РФ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(1 440 000 руб.)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Гущин П., Семенов К., Сафонов С.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4282" y="714356"/>
            <a:ext cx="535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/>
              <a:t>Премия Президента РФ в области науки и инноваций, </a:t>
            </a:r>
            <a:r>
              <a:rPr lang="ru-RU" b="0" dirty="0" smtClean="0"/>
              <a:t>доц</a:t>
            </a:r>
            <a:r>
              <a:rPr lang="ru-RU" b="0" dirty="0"/>
              <a:t>. Н.А. </a:t>
            </a:r>
            <a:r>
              <a:rPr lang="ru-RU" b="0" dirty="0" smtClean="0"/>
              <a:t>Бокач</a:t>
            </a:r>
            <a:endParaRPr lang="ru-RU" b="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4282" y="3143248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/>
              <a:t>Медаль РАН с премией для молодых ученых, </a:t>
            </a:r>
            <a:r>
              <a:rPr lang="ru-RU" b="0" dirty="0" err="1"/>
              <a:t>асп</a:t>
            </a:r>
            <a:r>
              <a:rPr lang="ru-RU" b="0" dirty="0"/>
              <a:t>. А. Шишов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521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/>
              <a:t>Премия Европейской Академии для молодых ученых, ас. П. Гущин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/>
              <a:t>Премия Министерства  образования РФ для молодых ученых, </a:t>
            </a:r>
            <a:r>
              <a:rPr lang="ru-RU" b="0" dirty="0" err="1"/>
              <a:t>асп</a:t>
            </a:r>
            <a:r>
              <a:rPr lang="ru-RU" b="0" dirty="0"/>
              <a:t>. А. </a:t>
            </a:r>
            <a:r>
              <a:rPr lang="ru-RU" b="0" dirty="0" err="1"/>
              <a:t>Миндич</a:t>
            </a:r>
            <a:endParaRPr lang="ru-RU" b="0" dirty="0"/>
          </a:p>
        </p:txBody>
      </p:sp>
      <p:pic>
        <p:nvPicPr>
          <p:cNvPr id="24587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2285992"/>
            <a:ext cx="2375714" cy="2857520"/>
          </a:xfrm>
          <a:noFill/>
          <a:ln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52"/>
            <a:ext cx="3156100" cy="21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8643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Учебно-методическая работа (2012-2013 гг)</a:t>
            </a:r>
          </a:p>
          <a:p>
            <a:pPr algn="ctr"/>
            <a:endParaRPr lang="ru-RU">
              <a:solidFill>
                <a:srgbClr val="C00000"/>
              </a:solidFill>
            </a:endParaRPr>
          </a:p>
          <a:p>
            <a:endParaRPr lang="ru-RU" b="0">
              <a:solidFill>
                <a:srgbClr val="C00000"/>
              </a:solidFill>
            </a:endParaRPr>
          </a:p>
          <a:p>
            <a:pPr algn="ctr"/>
            <a:endParaRPr lang="ru-RU" b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90655"/>
              </p:ext>
            </p:extLst>
          </p:nvPr>
        </p:nvGraphicFramePr>
        <p:xfrm>
          <a:off x="107504" y="1412777"/>
          <a:ext cx="9036496" cy="2844307"/>
        </p:xfrm>
        <a:graphic>
          <a:graphicData uri="http://schemas.openxmlformats.org/drawingml/2006/table">
            <a:tbl>
              <a:tblPr/>
              <a:tblGrid>
                <a:gridCol w="3689903"/>
                <a:gridCol w="1575111"/>
                <a:gridCol w="3771482"/>
              </a:tblGrid>
              <a:tr h="60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2012 г.</a:t>
                      </a: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2013 г.</a:t>
                      </a: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Учебные и учебно-методические пособия</a:t>
                      </a: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41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Лабораторные работы в РОЦ по направлению «Химия»</a:t>
                      </a: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1" marR="91421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0824" y="4581128"/>
            <a:ext cx="8209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0" dirty="0" smtClean="0">
                <a:solidFill>
                  <a:srgbClr val="FF0000"/>
                </a:solidFill>
              </a:rPr>
              <a:t>Лидеры (кафедры):</a:t>
            </a:r>
            <a:endParaRPr lang="ru-RU" b="0" dirty="0">
              <a:solidFill>
                <a:srgbClr val="FF0000"/>
              </a:solidFill>
            </a:endParaRPr>
          </a:p>
          <a:p>
            <a:pPr lvl="0" algn="ctr"/>
            <a:r>
              <a:rPr lang="ru-RU" b="0" dirty="0" smtClean="0">
                <a:solidFill>
                  <a:srgbClr val="FF0000"/>
                </a:solidFill>
              </a:rPr>
              <a:t>общей </a:t>
            </a:r>
            <a:r>
              <a:rPr lang="ru-RU" b="0" dirty="0">
                <a:solidFill>
                  <a:srgbClr val="FF0000"/>
                </a:solidFill>
              </a:rPr>
              <a:t>и </a:t>
            </a:r>
            <a:r>
              <a:rPr lang="ru-RU" b="0" dirty="0" smtClean="0">
                <a:solidFill>
                  <a:srgbClr val="FF0000"/>
                </a:solidFill>
              </a:rPr>
              <a:t>неорганической </a:t>
            </a:r>
            <a:r>
              <a:rPr lang="ru-RU" b="0" dirty="0">
                <a:solidFill>
                  <a:srgbClr val="FF0000"/>
                </a:solidFill>
              </a:rPr>
              <a:t>химии</a:t>
            </a:r>
          </a:p>
          <a:p>
            <a:pPr lvl="0" algn="ctr"/>
            <a:r>
              <a:rPr lang="ru-RU" b="0" dirty="0" smtClean="0">
                <a:solidFill>
                  <a:srgbClr val="FF0000"/>
                </a:solidFill>
              </a:rPr>
              <a:t>аналитической </a:t>
            </a:r>
            <a:r>
              <a:rPr lang="ru-RU" b="0" dirty="0">
                <a:solidFill>
                  <a:srgbClr val="FF0000"/>
                </a:solidFill>
              </a:rPr>
              <a:t>химии</a:t>
            </a:r>
          </a:p>
          <a:p>
            <a:pPr lvl="0" algn="ctr"/>
            <a:r>
              <a:rPr lang="ru-RU" b="0" dirty="0" smtClean="0">
                <a:solidFill>
                  <a:srgbClr val="FF0000"/>
                </a:solidFill>
              </a:rPr>
              <a:t>электрохимии</a:t>
            </a:r>
            <a:endParaRPr lang="ru-RU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715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Руководство ВКР и кандидатскими диссертациями</a:t>
            </a:r>
          </a:p>
          <a:p>
            <a:pPr algn="ctr"/>
            <a:endParaRPr lang="ru-RU" b="0" dirty="0">
              <a:solidFill>
                <a:srgbClr val="C00000"/>
              </a:solidFill>
            </a:endParaRPr>
          </a:p>
          <a:p>
            <a:pPr algn="just"/>
            <a:r>
              <a:rPr lang="ru-RU" b="0" dirty="0">
                <a:solidFill>
                  <a:srgbClr val="C00000"/>
                </a:solidFill>
              </a:rPr>
              <a:t>Общее количество дипломных </a:t>
            </a:r>
            <a:r>
              <a:rPr lang="ru-RU" b="0" dirty="0" smtClean="0">
                <a:solidFill>
                  <a:srgbClr val="C00000"/>
                </a:solidFill>
              </a:rPr>
              <a:t>работ (ВКР): 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</a:rPr>
              <a:t>2012 </a:t>
            </a:r>
            <a:r>
              <a:rPr lang="ru-RU" b="0" dirty="0">
                <a:solidFill>
                  <a:srgbClr val="C00000"/>
                </a:solidFill>
              </a:rPr>
              <a:t>г. –  </a:t>
            </a:r>
            <a:r>
              <a:rPr lang="ru-RU" dirty="0">
                <a:solidFill>
                  <a:srgbClr val="C00000"/>
                </a:solidFill>
              </a:rPr>
              <a:t>22</a:t>
            </a:r>
            <a:r>
              <a:rPr lang="ru-RU" b="0" dirty="0">
                <a:solidFill>
                  <a:srgbClr val="C00000"/>
                </a:solidFill>
              </a:rPr>
              <a:t>, 2013 г. – </a:t>
            </a:r>
            <a:r>
              <a:rPr lang="ru-RU" dirty="0">
                <a:solidFill>
                  <a:srgbClr val="C00000"/>
                </a:solidFill>
              </a:rPr>
              <a:t>23</a:t>
            </a:r>
            <a:r>
              <a:rPr lang="ru-RU" b="0" dirty="0">
                <a:solidFill>
                  <a:srgbClr val="C00000"/>
                </a:solidFill>
              </a:rPr>
              <a:t> </a:t>
            </a:r>
          </a:p>
          <a:p>
            <a:endParaRPr lang="ru-RU" b="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91981"/>
              </p:ext>
            </p:extLst>
          </p:nvPr>
        </p:nvGraphicFramePr>
        <p:xfrm>
          <a:off x="611188" y="2091197"/>
          <a:ext cx="8139113" cy="1828800"/>
        </p:xfrm>
        <a:graphic>
          <a:graphicData uri="http://schemas.openxmlformats.org/drawingml/2006/table">
            <a:tbl>
              <a:tblPr/>
              <a:tblGrid>
                <a:gridCol w="1073150"/>
                <a:gridCol w="4114800"/>
                <a:gridCol w="29511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Кафедра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Количество работ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Химия твердого тела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Органическая химия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Аналитическая химия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8217" name="Прямоугольник 1"/>
          <p:cNvSpPr>
            <a:spLocks noChangeArrowheads="1"/>
          </p:cNvSpPr>
          <p:nvPr/>
        </p:nvSpPr>
        <p:spPr bwMode="auto">
          <a:xfrm>
            <a:off x="214314" y="4508500"/>
            <a:ext cx="8750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0" dirty="0"/>
              <a:t>Общее количество кандидатских диссертаций (2013 г):  </a:t>
            </a:r>
            <a:r>
              <a:rPr lang="ru-RU" dirty="0" smtClean="0">
                <a:solidFill>
                  <a:srgbClr val="FF0000"/>
                </a:solidFill>
              </a:rPr>
              <a:t>1 (ФОХ)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Прямоугольник 8"/>
          <p:cNvSpPr>
            <a:spLocks noChangeArrowheads="1"/>
          </p:cNvSpPr>
          <p:nvPr/>
        </p:nvSpPr>
        <p:spPr bwMode="auto">
          <a:xfrm>
            <a:off x="179388" y="47625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Всероссийская конференция молодых ученых, аспирантов и студентов  с международным участием </a:t>
            </a:r>
            <a:r>
              <a:rPr lang="ru-RU" sz="2000">
                <a:solidFill>
                  <a:srgbClr val="C00000"/>
                </a:solidFill>
              </a:rPr>
              <a:t> «Менделеев»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569829" y="11958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9" name="Прямоугольник 8"/>
          <p:cNvSpPr>
            <a:spLocks noChangeArrowheads="1"/>
          </p:cNvSpPr>
          <p:nvPr/>
        </p:nvSpPr>
        <p:spPr bwMode="auto">
          <a:xfrm>
            <a:off x="0" y="3860800"/>
            <a:ext cx="889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Зимняя молодежная школа-конференция «Новые методы аналитической химии»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7181" name="Прямоугольник 8"/>
          <p:cNvSpPr>
            <a:spLocks noChangeArrowheads="1"/>
          </p:cNvSpPr>
          <p:nvPr/>
        </p:nvSpPr>
        <p:spPr bwMode="auto">
          <a:xfrm>
            <a:off x="0" y="4652963"/>
            <a:ext cx="8964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Ежегодный международный студенческий турнир естественных наук</a:t>
            </a:r>
          </a:p>
        </p:txBody>
      </p:sp>
      <p:sp>
        <p:nvSpPr>
          <p:cNvPr id="7182" name="Прямоугольник 8"/>
          <p:cNvSpPr>
            <a:spLocks noChangeArrowheads="1"/>
          </p:cNvSpPr>
          <p:nvPr/>
        </p:nvSpPr>
        <p:spPr bwMode="auto">
          <a:xfrm>
            <a:off x="0" y="5084763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Ежегодный всероссийский химический турнир школьников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7183" name="Прямоугольник 8"/>
          <p:cNvSpPr>
            <a:spLocks noChangeArrowheads="1"/>
          </p:cNvSpPr>
          <p:nvPr/>
        </p:nvSpPr>
        <p:spPr bwMode="auto">
          <a:xfrm>
            <a:off x="0" y="55165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Конкурс среди студентов и аспирантов на получение стипендии «Аналит-Шимадзу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55650" y="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11188" y="0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Мероприятия, организованные СМУ в 2013</a:t>
            </a:r>
          </a:p>
        </p:txBody>
      </p:sp>
      <p:sp>
        <p:nvSpPr>
          <p:cNvPr id="7186" name="Прямоугольник 8"/>
          <p:cNvSpPr>
            <a:spLocks noChangeArrowheads="1"/>
          </p:cNvSpPr>
          <p:nvPr/>
        </p:nvSpPr>
        <p:spPr bwMode="auto">
          <a:xfrm>
            <a:off x="0" y="60212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Разработано положение о стимулирующих доплатах и организованы сбор заявок и их обработка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:\Users\Пользователь\Desktop\фото группы\IMG_09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2420938"/>
            <a:ext cx="2970212" cy="1981200"/>
          </a:xfrm>
          <a:noFill/>
          <a:ln/>
        </p:spPr>
      </p:pic>
      <p:pic>
        <p:nvPicPr>
          <p:cNvPr id="25606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8" y="476250"/>
            <a:ext cx="1230312" cy="1570038"/>
          </a:xfrm>
          <a:noFill/>
          <a:ln/>
        </p:spPr>
      </p:pic>
      <p:pic>
        <p:nvPicPr>
          <p:cNvPr id="25617" name="Picture 17" descr="фото булатов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24750" y="0"/>
            <a:ext cx="1320800" cy="1981200"/>
          </a:xfrm>
        </p:spPr>
      </p:pic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2916238" y="1989138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/>
              <a:t>Председатель – </a:t>
            </a:r>
            <a:r>
              <a:rPr lang="ru-RU" sz="2000"/>
              <a:t>Е. Сафонова</a:t>
            </a:r>
            <a:endParaRPr lang="ru-RU" sz="2000" b="0"/>
          </a:p>
        </p:txBody>
      </p:sp>
      <p:sp>
        <p:nvSpPr>
          <p:cNvPr id="25620" name="Прямоугольник 1"/>
          <p:cNvSpPr>
            <a:spLocks noChangeArrowheads="1"/>
          </p:cNvSpPr>
          <p:nvPr/>
        </p:nvSpPr>
        <p:spPr bwMode="auto">
          <a:xfrm>
            <a:off x="7308850" y="191611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А. Булатов </a:t>
            </a:r>
            <a:endParaRPr lang="ru-RU" sz="2000" b="0">
              <a:solidFill>
                <a:srgbClr val="000000"/>
              </a:solidFill>
            </a:endParaRPr>
          </a:p>
        </p:txBody>
      </p:sp>
      <p:pic>
        <p:nvPicPr>
          <p:cNvPr id="25624" name="Picture 16" descr="Изображение контакт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971550" y="0"/>
            <a:ext cx="1241425" cy="1766888"/>
          </a:xfrm>
          <a:noFill/>
          <a:ln/>
        </p:spPr>
      </p:pic>
      <p:pic>
        <p:nvPicPr>
          <p:cNvPr id="25627" name="Picture 27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4508500"/>
            <a:ext cx="1547812" cy="1933575"/>
          </a:xfrm>
          <a:prstGeom prst="rect">
            <a:avLst/>
          </a:prstGeom>
          <a:noFill/>
        </p:spPr>
      </p:pic>
      <p:pic>
        <p:nvPicPr>
          <p:cNvPr id="25628" name="Picture 28" descr="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2276475"/>
            <a:ext cx="1281112" cy="1947863"/>
          </a:xfrm>
          <a:prstGeom prst="rect">
            <a:avLst/>
          </a:prstGeom>
          <a:noFill/>
        </p:spPr>
      </p:pic>
      <p:pic>
        <p:nvPicPr>
          <p:cNvPr id="25629" name="Picture 29" descr="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581525"/>
            <a:ext cx="1409700" cy="1962150"/>
          </a:xfrm>
          <a:prstGeom prst="rect">
            <a:avLst/>
          </a:prstGeom>
          <a:noFill/>
        </p:spPr>
      </p:pic>
      <p:pic>
        <p:nvPicPr>
          <p:cNvPr id="25630" name="Picture 30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4652963"/>
            <a:ext cx="1624013" cy="1944687"/>
          </a:xfrm>
          <a:prstGeom prst="rect">
            <a:avLst/>
          </a:prstGeom>
          <a:noFill/>
        </p:spPr>
      </p:pic>
      <p:pic>
        <p:nvPicPr>
          <p:cNvPr id="25631" name="Picture 31" descr="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4508500"/>
            <a:ext cx="1377950" cy="1916113"/>
          </a:xfrm>
          <a:prstGeom prst="rect">
            <a:avLst/>
          </a:prstGeom>
          <a:noFill/>
        </p:spPr>
      </p:pic>
      <p:sp>
        <p:nvSpPr>
          <p:cNvPr id="25632" name="TextBox 3"/>
          <p:cNvSpPr txBox="1">
            <a:spLocks noChangeArrowheads="1"/>
          </p:cNvSpPr>
          <p:nvPr/>
        </p:nvSpPr>
        <p:spPr bwMode="auto">
          <a:xfrm>
            <a:off x="1042988" y="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>
                <a:solidFill>
                  <a:srgbClr val="FF0000"/>
                </a:solidFill>
              </a:rPr>
              <a:t>Состав СМУ Института Химии (2014)</a:t>
            </a:r>
          </a:p>
        </p:txBody>
      </p:sp>
      <p:pic>
        <p:nvPicPr>
          <p:cNvPr id="25633" name="Picture 33" descr="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16688" y="2276475"/>
            <a:ext cx="1782762" cy="1989138"/>
          </a:xfrm>
          <a:prstGeom prst="rect">
            <a:avLst/>
          </a:prstGeom>
          <a:noFill/>
        </p:spPr>
      </p:pic>
      <p:sp>
        <p:nvSpPr>
          <p:cNvPr id="25634" name="Прямоугольник 1"/>
          <p:cNvSpPr>
            <a:spLocks noChangeArrowheads="1"/>
          </p:cNvSpPr>
          <p:nvPr/>
        </p:nvSpPr>
        <p:spPr bwMode="auto">
          <a:xfrm>
            <a:off x="611188" y="184467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Н. Ростовский 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25635" name="Прямоугольник 1"/>
          <p:cNvSpPr>
            <a:spLocks noChangeArrowheads="1"/>
          </p:cNvSpPr>
          <p:nvPr/>
        </p:nvSpPr>
        <p:spPr bwMode="auto">
          <a:xfrm>
            <a:off x="684213" y="422116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М. Тойкка 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25636" name="Прямоугольник 1"/>
          <p:cNvSpPr>
            <a:spLocks noChangeArrowheads="1"/>
          </p:cNvSpPr>
          <p:nvPr/>
        </p:nvSpPr>
        <p:spPr bwMode="auto">
          <a:xfrm>
            <a:off x="0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Регина Исламова 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25637" name="Прямоугольник 1"/>
          <p:cNvSpPr>
            <a:spLocks noChangeArrowheads="1"/>
          </p:cNvSpPr>
          <p:nvPr/>
        </p:nvSpPr>
        <p:spPr bwMode="auto">
          <a:xfrm>
            <a:off x="2339975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А. Пенькова 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25638" name="Прямоугольник 1"/>
          <p:cNvSpPr>
            <a:spLocks noChangeArrowheads="1"/>
          </p:cNvSpPr>
          <p:nvPr/>
        </p:nvSpPr>
        <p:spPr bwMode="auto">
          <a:xfrm>
            <a:off x="4500563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С. Сафонов 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25639" name="Прямоугольник 1"/>
          <p:cNvSpPr>
            <a:spLocks noChangeArrowheads="1"/>
          </p:cNvSpPr>
          <p:nvPr/>
        </p:nvSpPr>
        <p:spPr bwMode="auto">
          <a:xfrm>
            <a:off x="6300788" y="422116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О. Осмоловская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25640" name="Прямоугольник 1"/>
          <p:cNvSpPr>
            <a:spLocks noChangeArrowheads="1"/>
          </p:cNvSpPr>
          <p:nvPr/>
        </p:nvSpPr>
        <p:spPr bwMode="auto">
          <a:xfrm>
            <a:off x="7019925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К. Вах</a:t>
            </a:r>
            <a:endParaRPr lang="ru-RU" sz="20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720</Words>
  <Application>Microsoft Office PowerPoint</Application>
  <PresentationFormat>Экран (4:3)</PresentationFormat>
  <Paragraphs>181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chem</cp:lastModifiedBy>
  <cp:revision>226</cp:revision>
  <dcterms:created xsi:type="dcterms:W3CDTF">2004-08-09T14:46:00Z</dcterms:created>
  <dcterms:modified xsi:type="dcterms:W3CDTF">2014-03-11T11:04:52Z</dcterms:modified>
</cp:coreProperties>
</file>