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3" r:id="rId3"/>
    <p:sldId id="294" r:id="rId4"/>
    <p:sldId id="267" r:id="rId5"/>
    <p:sldId id="307" r:id="rId6"/>
    <p:sldId id="263" r:id="rId7"/>
    <p:sldId id="297" r:id="rId8"/>
    <p:sldId id="264" r:id="rId9"/>
    <p:sldId id="282" r:id="rId10"/>
    <p:sldId id="268" r:id="rId11"/>
    <p:sldId id="316" r:id="rId12"/>
    <p:sldId id="332" r:id="rId13"/>
    <p:sldId id="313" r:id="rId14"/>
    <p:sldId id="273" r:id="rId15"/>
    <p:sldId id="336" r:id="rId16"/>
    <p:sldId id="278" r:id="rId17"/>
    <p:sldId id="298" r:id="rId18"/>
    <p:sldId id="258" r:id="rId19"/>
    <p:sldId id="259" r:id="rId20"/>
    <p:sldId id="290" r:id="rId21"/>
    <p:sldId id="287" r:id="rId22"/>
    <p:sldId id="288" r:id="rId23"/>
    <p:sldId id="322" r:id="rId24"/>
    <p:sldId id="296" r:id="rId25"/>
    <p:sldId id="261" r:id="rId26"/>
    <p:sldId id="340" r:id="rId27"/>
    <p:sldId id="329" r:id="rId28"/>
    <p:sldId id="330" r:id="rId29"/>
    <p:sldId id="337" r:id="rId30"/>
    <p:sldId id="338" r:id="rId31"/>
    <p:sldId id="339" r:id="rId3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2" autoAdjust="0"/>
    <p:restoredTop sz="98048" autoAdjust="0"/>
  </p:normalViewPr>
  <p:slideViewPr>
    <p:cSldViewPr>
      <p:cViewPr varScale="1">
        <p:scale>
          <a:sx n="72" d="100"/>
          <a:sy n="72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10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91;&#1083;&#1080;&#1085;&#1072;\otchet\2009-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43;&#1091;&#1083;&#1080;&#1085;&#1072;\otchet\2009-201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91;&#1083;&#1080;&#1085;&#1072;\otchet\2009-201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&#1043;&#1091;&#1083;&#1080;&#1085;&#1072;\otchet\2009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Лист1!$B$13</c:f>
              <c:strCache>
                <c:ptCount val="1"/>
                <c:pt idx="0">
                  <c:v>Магистры</c:v>
                </c:pt>
              </c:strCache>
            </c:strRef>
          </c:tx>
          <c:invertIfNegative val="0"/>
          <c:cat>
            <c:numRef>
              <c:f>Лист1!$A$14:$A$18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Лист1!$B$14:$B$18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Лист1!$C$13</c:f>
              <c:strCache>
                <c:ptCount val="1"/>
                <c:pt idx="0">
                  <c:v>Бакалавры</c:v>
                </c:pt>
              </c:strCache>
            </c:strRef>
          </c:tx>
          <c:invertIfNegative val="0"/>
          <c:cat>
            <c:numRef>
              <c:f>Лист1!$A$14:$A$18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Лист1!$C$14:$C$18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Лист1!$D$13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Лист1!$A$14:$A$18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Лист1!$D$14:$D$18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202240"/>
        <c:axId val="104203776"/>
        <c:axId val="103109056"/>
      </c:bar3DChart>
      <c:catAx>
        <c:axId val="10420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4203776"/>
        <c:crosses val="autoZero"/>
        <c:auto val="1"/>
        <c:lblAlgn val="ctr"/>
        <c:lblOffset val="100"/>
        <c:noMultiLvlLbl val="0"/>
      </c:catAx>
      <c:valAx>
        <c:axId val="10420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4202240"/>
        <c:crosses val="autoZero"/>
        <c:crossBetween val="between"/>
      </c:valAx>
      <c:serAx>
        <c:axId val="103109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4203776"/>
        <c:crosses val="autoZero"/>
      </c:serAx>
    </c:plotArea>
    <c:legend>
      <c:legendPos val="r"/>
      <c:layout>
        <c:manualLayout>
          <c:xMode val="edge"/>
          <c:yMode val="edge"/>
          <c:x val="0.72405100080246709"/>
          <c:y val="0.10752065698951842"/>
          <c:w val="0.24972035988352159"/>
          <c:h val="0.2701511162359672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0"/>
      <c:perspective val="30"/>
    </c:view3D>
    <c:floor>
      <c:thickness val="0"/>
    </c:floor>
    <c:sideWall>
      <c:thickness val="0"/>
      <c:spPr>
        <a:ln>
          <a:solidFill>
            <a:schemeClr val="accent6">
              <a:lumMod val="40000"/>
              <a:lumOff val="60000"/>
            </a:schemeClr>
          </a:solidFill>
        </a:ln>
      </c:spPr>
    </c:sideWall>
    <c:backWall>
      <c:thickness val="0"/>
      <c:spPr>
        <a:ln>
          <a:solidFill>
            <a:schemeClr val="accent6">
              <a:lumMod val="40000"/>
              <a:lumOff val="60000"/>
            </a:schemeClr>
          </a:solidFill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Лист1!$N$17</c:f>
              <c:strCache>
                <c:ptCount val="1"/>
                <c:pt idx="0">
                  <c:v>Суммарное финансирование, тыс. руб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invertIfNegative val="0"/>
          <c:cat>
            <c:strRef>
              <c:f>Лист1!$O$14:$Q$16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Лист1!$O$17:$Q$17</c:f>
              <c:numCache>
                <c:formatCode>General</c:formatCode>
                <c:ptCount val="3"/>
                <c:pt idx="0">
                  <c:v>9006.5</c:v>
                </c:pt>
                <c:pt idx="1">
                  <c:v>10795.7</c:v>
                </c:pt>
                <c:pt idx="2">
                  <c:v>8271.6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400192"/>
        <c:axId val="105401728"/>
        <c:axId val="103110848"/>
      </c:bar3DChart>
      <c:catAx>
        <c:axId val="105400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05401728"/>
        <c:crosses val="autoZero"/>
        <c:auto val="1"/>
        <c:lblAlgn val="ctr"/>
        <c:lblOffset val="100"/>
        <c:noMultiLvlLbl val="0"/>
      </c:catAx>
      <c:valAx>
        <c:axId val="10540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00192"/>
        <c:crosses val="autoZero"/>
        <c:crossBetween val="between"/>
      </c:valAx>
      <c:serAx>
        <c:axId val="103110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05401728"/>
        <c:crosses val="autoZero"/>
      </c:serAx>
    </c:plotArea>
    <c:legend>
      <c:legendPos val="l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"/>
          <c:y val="0.38859481967675913"/>
          <c:w val="0.40497173895234229"/>
          <c:h val="0.2228100261601741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19050">
              <a:solidFill>
                <a:schemeClr val="tx1"/>
              </a:solidFill>
            </a:ln>
          </c:spPr>
          <c:explosion val="1"/>
          <c:dLbls>
            <c:dLbl>
              <c:idx val="0"/>
              <c:layout>
                <c:manualLayout>
                  <c:x val="-0.17540573053368338"/>
                  <c:y val="1.182195975503062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РФФИ</a:t>
                    </a:r>
                    <a:r>
                      <a:rPr lang="en-US" sz="1400" dirty="0" smtClean="0"/>
                      <a:t>:</a:t>
                    </a:r>
                    <a:r>
                      <a:rPr lang="ru-RU" sz="1400" dirty="0" smtClean="0"/>
                      <a:t> </a:t>
                    </a:r>
                  </a:p>
                  <a:p>
                    <a:endParaRPr lang="ru-RU" sz="1400" dirty="0" smtClean="0"/>
                  </a:p>
                  <a:p>
                    <a:r>
                      <a:rPr lang="ru-RU" sz="1400" b="1" dirty="0" smtClean="0"/>
                      <a:t>14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1443547681539807"/>
                  <c:y val="-0.2407534995625546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ФЦП</a:t>
                    </a:r>
                    <a:r>
                      <a:rPr lang="en-US" sz="1400" dirty="0" smtClean="0"/>
                      <a:t>:</a:t>
                    </a:r>
                    <a:r>
                      <a:rPr lang="ru-RU" sz="1400" dirty="0" smtClean="0"/>
                      <a:t> </a:t>
                    </a:r>
                    <a:endParaRPr lang="en-US" sz="1400" dirty="0" smtClean="0"/>
                  </a:p>
                  <a:p>
                    <a:endParaRPr lang="ru-RU" sz="1400" dirty="0" smtClean="0"/>
                  </a:p>
                  <a:p>
                    <a:r>
                      <a:rPr lang="ru-RU" sz="1400" b="1" dirty="0" smtClean="0"/>
                      <a:t>8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0.15504335725149312"/>
                  <c:y val="7.2124703745820671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Прочие</a:t>
                    </a:r>
                    <a:r>
                      <a:rPr lang="en-US" sz="1400" dirty="0" smtClean="0"/>
                      <a:t>:</a:t>
                    </a:r>
                    <a:r>
                      <a:rPr lang="ru-RU" sz="1400" dirty="0" smtClean="0"/>
                      <a:t> </a:t>
                    </a:r>
                  </a:p>
                  <a:p>
                    <a:r>
                      <a:rPr lang="ru-RU" sz="1400" b="1" dirty="0" smtClean="0"/>
                      <a:t>4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Лист1!$D$8:$D$11</c:f>
              <c:strCache>
                <c:ptCount val="4"/>
                <c:pt idx="0">
                  <c:v>Гранты РФФИ</c:v>
                </c:pt>
                <c:pt idx="1">
                  <c:v>ФЦП</c:v>
                </c:pt>
                <c:pt idx="2">
                  <c:v>Мероприятия 1,2,3 (СПбГУ)</c:v>
                </c:pt>
                <c:pt idx="3">
                  <c:v>Прочие</c:v>
                </c:pt>
              </c:strCache>
            </c:strRef>
          </c:cat>
          <c:val>
            <c:numRef>
              <c:f>Лист1!$E$8:$E$11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282441292399478E-2"/>
          <c:y val="4.5117725937428139E-2"/>
          <c:w val="0.53228109995846717"/>
          <c:h val="0.878134018700764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Лист1!$C$20</c:f>
              <c:strCache>
                <c:ptCount val="1"/>
                <c:pt idx="0">
                  <c:v>РИНЦ</c:v>
                </c:pt>
              </c:strCache>
            </c:strRef>
          </c:tx>
          <c:invertIfNegative val="0"/>
          <c:cat>
            <c:numRef>
              <c:f>Лист1!$B$21:$B$25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Лист1!$C$21:$C$25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Лист1!$D$20</c:f>
              <c:strCache>
                <c:ptCount val="1"/>
                <c:pt idx="0">
                  <c:v>Scopus or WoS</c:v>
                </c:pt>
              </c:strCache>
            </c:strRef>
          </c:tx>
          <c:invertIfNegative val="0"/>
          <c:cat>
            <c:numRef>
              <c:f>Лист1!$B$21:$B$25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Лист1!$D$21:$D$25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17</c:v>
                </c:pt>
                <c:pt idx="3">
                  <c:v>10</c:v>
                </c:pt>
                <c:pt idx="4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Лист1!$E$20</c:f>
              <c:strCache>
                <c:ptCount val="1"/>
                <c:pt idx="0">
                  <c:v>Конференции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Лист1!$B$21:$B$25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Лист1!$E$21:$E$25</c:f>
              <c:numCache>
                <c:formatCode>General</c:formatCode>
                <c:ptCount val="5"/>
                <c:pt idx="0">
                  <c:v>29</c:v>
                </c:pt>
                <c:pt idx="1">
                  <c:v>29</c:v>
                </c:pt>
                <c:pt idx="2">
                  <c:v>26</c:v>
                </c:pt>
                <c:pt idx="3">
                  <c:v>48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567744"/>
        <c:axId val="105569280"/>
        <c:axId val="104257280"/>
      </c:bar3DChart>
      <c:catAx>
        <c:axId val="10556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569280"/>
        <c:crosses val="autoZero"/>
        <c:auto val="1"/>
        <c:lblAlgn val="ctr"/>
        <c:lblOffset val="100"/>
        <c:noMultiLvlLbl val="0"/>
      </c:catAx>
      <c:valAx>
        <c:axId val="10556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567744"/>
        <c:crosses val="autoZero"/>
        <c:crossBetween val="between"/>
      </c:valAx>
      <c:serAx>
        <c:axId val="10425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5569280"/>
        <c:crosses val="autoZero"/>
      </c:serAx>
    </c:plotArea>
    <c:legend>
      <c:legendPos val="r"/>
      <c:layout>
        <c:manualLayout>
          <c:xMode val="edge"/>
          <c:yMode val="edge"/>
          <c:x val="0.68052435652332699"/>
          <c:y val="0.16532949827280172"/>
          <c:w val="0.27329658670915841"/>
          <c:h val="0.3248053187888684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Лист1!$N$17</c:f>
              <c:strCache>
                <c:ptCount val="1"/>
                <c:pt idx="0">
                  <c:v>Суммарное финансирование, тыс. руб</c:v>
                </c:pt>
              </c:strCache>
            </c:strRef>
          </c:tx>
          <c:invertIfNegative val="0"/>
          <c:cat>
            <c:strRef>
              <c:f>Лист1!$O$14:$Q$16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Лист1!$O$17:$Q$17</c:f>
              <c:numCache>
                <c:formatCode>General</c:formatCode>
                <c:ptCount val="3"/>
                <c:pt idx="0">
                  <c:v>9006.5</c:v>
                </c:pt>
                <c:pt idx="1">
                  <c:v>10795.7</c:v>
                </c:pt>
                <c:pt idx="2">
                  <c:v>8271.6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614336"/>
        <c:axId val="105628416"/>
        <c:axId val="104259072"/>
      </c:bar3DChart>
      <c:catAx>
        <c:axId val="10561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05628416"/>
        <c:crosses val="autoZero"/>
        <c:auto val="1"/>
        <c:lblAlgn val="ctr"/>
        <c:lblOffset val="100"/>
        <c:noMultiLvlLbl val="0"/>
      </c:catAx>
      <c:valAx>
        <c:axId val="10562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14336"/>
        <c:crosses val="autoZero"/>
        <c:crossBetween val="between"/>
      </c:valAx>
      <c:serAx>
        <c:axId val="104259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05628416"/>
        <c:crosses val="autoZero"/>
      </c:serAx>
    </c:plotArea>
    <c:legend>
      <c:legendPos val="l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E5C1D-774C-4CD9-AC9A-E83DAC71F1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D077A64-8EAF-44BE-BC84-59FDB74DF28D}">
      <dgm:prSet custT="1"/>
      <dgm:spPr>
        <a:solidFill>
          <a:schemeClr val="bg1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2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1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rPr>
            <a:t>Кафедра Химии твердого тела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НПР кафедры (15 человек):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проф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4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доц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 2 </a:t>
          </a:r>
          <a:r>
            <a: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ст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преп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 4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ст. н. </a:t>
          </a:r>
          <a:r>
            <a: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сотр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 1 </a:t>
          </a:r>
          <a:r>
            <a: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инж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.-</a:t>
          </a:r>
          <a:r>
            <a:rPr kumimoji="0" lang="ru-RU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иссл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</a:t>
          </a:r>
          <a:endParaRPr kumimoji="0" lang="en-U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 д.х.н., 9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к.х.н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 1 к.ф.-</a:t>
          </a:r>
          <a:r>
            <a: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м.н</a:t>
          </a:r>
          <a:r>
            <a: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</a:t>
          </a: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86153A4-D91C-49CC-9180-DF6238E47836}" type="parTrans" cxnId="{822F5170-34FA-4D51-94EB-137CF2E1DB6C}">
      <dgm:prSet/>
      <dgm:spPr/>
      <dgm:t>
        <a:bodyPr/>
        <a:lstStyle/>
        <a:p>
          <a:endParaRPr lang="ru-RU"/>
        </a:p>
      </dgm:t>
    </dgm:pt>
    <dgm:pt modelId="{4606C070-5454-469C-8F67-556E134BE0EC}" type="sibTrans" cxnId="{822F5170-34FA-4D51-94EB-137CF2E1DB6C}">
      <dgm:prSet/>
      <dgm:spPr/>
      <dgm:t>
        <a:bodyPr/>
        <a:lstStyle/>
        <a:p>
          <a:endParaRPr lang="ru-RU"/>
        </a:p>
      </dgm:t>
    </dgm:pt>
    <dgm:pt modelId="{2CE7224E-FFD9-445E-AF06-7DC89F97057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Педагогическая и методическая деятельность кафедры</a:t>
          </a:r>
        </a:p>
      </dgm:t>
    </dgm:pt>
    <dgm:pt modelId="{6659E8CD-7A9C-4D63-BFA5-8BE0695E262A}" type="parTrans" cxnId="{5EFA0376-4BC0-4C0E-A590-A3FAAAF8B9D0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670EE1F-1DF0-47A9-B370-BFF155F6458C}" type="sibTrans" cxnId="{5EFA0376-4BC0-4C0E-A590-A3FAAAF8B9D0}">
      <dgm:prSet/>
      <dgm:spPr/>
      <dgm:t>
        <a:bodyPr/>
        <a:lstStyle/>
        <a:p>
          <a:endParaRPr lang="ru-RU"/>
        </a:p>
      </dgm:t>
    </dgm:pt>
    <dgm:pt modelId="{43B7FA93-A115-41F2-AC64-B5E5BCD3262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Научно-исследовательская и издательская деятельность кафедры</a:t>
          </a:r>
        </a:p>
      </dgm:t>
    </dgm:pt>
    <dgm:pt modelId="{C6BE8932-E68B-4F44-85ED-EF278471BBD1}" type="parTrans" cxnId="{33E7E724-9123-485E-88A4-470C206DD7E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C9E5217-D3E6-4819-9D61-CC5FC53FFA09}" type="sibTrans" cxnId="{33E7E724-9123-485E-88A4-470C206DD7E6}">
      <dgm:prSet/>
      <dgm:spPr/>
      <dgm:t>
        <a:bodyPr/>
        <a:lstStyle/>
        <a:p>
          <a:endParaRPr lang="ru-RU"/>
        </a:p>
      </dgm:t>
    </dgm:pt>
    <dgm:pt modelId="{4155E161-62CB-47AF-A6F4-75D8DD62C31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Творческое сотрудничество и представительская деятельность</a:t>
          </a:r>
        </a:p>
      </dgm:t>
    </dgm:pt>
    <dgm:pt modelId="{60B0030D-2B6E-4A62-92BC-76A1773B840F}" type="parTrans" cxnId="{A77C5DE1-D32D-420A-81AE-928467D2BAB2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FEACAFF-144D-4569-BB25-88D21652325B}" type="sibTrans" cxnId="{A77C5DE1-D32D-420A-81AE-928467D2BAB2}">
      <dgm:prSet/>
      <dgm:spPr/>
      <dgm:t>
        <a:bodyPr/>
        <a:lstStyle/>
        <a:p>
          <a:endParaRPr lang="ru-RU"/>
        </a:p>
      </dgm:t>
    </dgm:pt>
    <dgm:pt modelId="{5A9E45FD-A47C-4F59-8A41-8B504AE80EA1}" type="pres">
      <dgm:prSet presAssocID="{7FDE5C1D-774C-4CD9-AC9A-E83DAC71F1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43A981-9D33-4676-A8D6-2CCB8CBF2D94}" type="pres">
      <dgm:prSet presAssocID="{AD077A64-8EAF-44BE-BC84-59FDB74DF28D}" presName="hierRoot1" presStyleCnt="0">
        <dgm:presLayoutVars>
          <dgm:hierBranch/>
        </dgm:presLayoutVars>
      </dgm:prSet>
      <dgm:spPr/>
    </dgm:pt>
    <dgm:pt modelId="{6781CB30-8B71-4157-BA25-E31A17B06028}" type="pres">
      <dgm:prSet presAssocID="{AD077A64-8EAF-44BE-BC84-59FDB74DF28D}" presName="rootComposite1" presStyleCnt="0"/>
      <dgm:spPr/>
    </dgm:pt>
    <dgm:pt modelId="{48F9B120-FAE2-49E9-874D-910C74822D65}" type="pres">
      <dgm:prSet presAssocID="{AD077A64-8EAF-44BE-BC84-59FDB74DF28D}" presName="rootText1" presStyleLbl="node0" presStyleIdx="0" presStyleCnt="1" custScaleX="281594" custScaleY="171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81553F-D6F1-4E9C-9E07-245A91D12A81}" type="pres">
      <dgm:prSet presAssocID="{AD077A64-8EAF-44BE-BC84-59FDB74DF2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EE6F501-E9E9-4202-966B-C72943622CFC}" type="pres">
      <dgm:prSet presAssocID="{AD077A64-8EAF-44BE-BC84-59FDB74DF28D}" presName="hierChild2" presStyleCnt="0"/>
      <dgm:spPr/>
    </dgm:pt>
    <dgm:pt modelId="{25C8D55D-2C00-4ED1-B286-7D93A7B347C5}" type="pres">
      <dgm:prSet presAssocID="{6659E8CD-7A9C-4D63-BFA5-8BE0695E262A}" presName="Name35" presStyleLbl="parChTrans1D2" presStyleIdx="0" presStyleCnt="3"/>
      <dgm:spPr/>
      <dgm:t>
        <a:bodyPr/>
        <a:lstStyle/>
        <a:p>
          <a:endParaRPr lang="ru-RU"/>
        </a:p>
      </dgm:t>
    </dgm:pt>
    <dgm:pt modelId="{0651B38D-11A1-475D-B031-7AC6CA365B76}" type="pres">
      <dgm:prSet presAssocID="{2CE7224E-FFD9-445E-AF06-7DC89F970571}" presName="hierRoot2" presStyleCnt="0">
        <dgm:presLayoutVars>
          <dgm:hierBranch/>
        </dgm:presLayoutVars>
      </dgm:prSet>
      <dgm:spPr/>
    </dgm:pt>
    <dgm:pt modelId="{3725DBD0-DB45-4273-A1E0-C4DA7F73E3E4}" type="pres">
      <dgm:prSet presAssocID="{2CE7224E-FFD9-445E-AF06-7DC89F970571}" presName="rootComposite" presStyleCnt="0"/>
      <dgm:spPr/>
    </dgm:pt>
    <dgm:pt modelId="{4CA334E0-FD0B-47D4-B037-E079B70A84BE}" type="pres">
      <dgm:prSet presAssocID="{2CE7224E-FFD9-445E-AF06-7DC89F970571}" presName="rootText" presStyleLbl="node2" presStyleIdx="0" presStyleCnt="3" custScaleY="181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70A9E0-65E1-4F2C-BCAD-9E7DC128F5B7}" type="pres">
      <dgm:prSet presAssocID="{2CE7224E-FFD9-445E-AF06-7DC89F970571}" presName="rootConnector" presStyleLbl="node2" presStyleIdx="0" presStyleCnt="3"/>
      <dgm:spPr/>
      <dgm:t>
        <a:bodyPr/>
        <a:lstStyle/>
        <a:p>
          <a:endParaRPr lang="ru-RU"/>
        </a:p>
      </dgm:t>
    </dgm:pt>
    <dgm:pt modelId="{BC093AC5-5AD9-4D61-8DDA-A7AFA29B2F15}" type="pres">
      <dgm:prSet presAssocID="{2CE7224E-FFD9-445E-AF06-7DC89F970571}" presName="hierChild4" presStyleCnt="0"/>
      <dgm:spPr/>
    </dgm:pt>
    <dgm:pt modelId="{EB7CCB99-F737-4C87-8664-533B361A4DBB}" type="pres">
      <dgm:prSet presAssocID="{2CE7224E-FFD9-445E-AF06-7DC89F970571}" presName="hierChild5" presStyleCnt="0"/>
      <dgm:spPr/>
    </dgm:pt>
    <dgm:pt modelId="{5EA0D17D-FEAF-47AA-81F0-3BEEF888C8D6}" type="pres">
      <dgm:prSet presAssocID="{C6BE8932-E68B-4F44-85ED-EF278471BBD1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90F1BD8-0602-406D-B092-DCC41DD69255}" type="pres">
      <dgm:prSet presAssocID="{43B7FA93-A115-41F2-AC64-B5E5BCD32628}" presName="hierRoot2" presStyleCnt="0">
        <dgm:presLayoutVars>
          <dgm:hierBranch/>
        </dgm:presLayoutVars>
      </dgm:prSet>
      <dgm:spPr/>
    </dgm:pt>
    <dgm:pt modelId="{9DA92747-42EA-45C6-B851-ED375C9C1165}" type="pres">
      <dgm:prSet presAssocID="{43B7FA93-A115-41F2-AC64-B5E5BCD32628}" presName="rootComposite" presStyleCnt="0"/>
      <dgm:spPr/>
    </dgm:pt>
    <dgm:pt modelId="{5D78CD24-5A9C-4FE1-B1AC-1D979DC3668A}" type="pres">
      <dgm:prSet presAssocID="{43B7FA93-A115-41F2-AC64-B5E5BCD32628}" presName="rootText" presStyleLbl="node2" presStyleIdx="1" presStyleCnt="3" custScaleY="181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6DA741-1188-4AD0-BEC5-A7C9A765C620}" type="pres">
      <dgm:prSet presAssocID="{43B7FA93-A115-41F2-AC64-B5E5BCD32628}" presName="rootConnector" presStyleLbl="node2" presStyleIdx="1" presStyleCnt="3"/>
      <dgm:spPr/>
      <dgm:t>
        <a:bodyPr/>
        <a:lstStyle/>
        <a:p>
          <a:endParaRPr lang="ru-RU"/>
        </a:p>
      </dgm:t>
    </dgm:pt>
    <dgm:pt modelId="{168332A6-E48F-4EE1-9052-D842CA6254E1}" type="pres">
      <dgm:prSet presAssocID="{43B7FA93-A115-41F2-AC64-B5E5BCD32628}" presName="hierChild4" presStyleCnt="0"/>
      <dgm:spPr/>
    </dgm:pt>
    <dgm:pt modelId="{4E351597-D963-4C80-9443-1AC7C8AD34A5}" type="pres">
      <dgm:prSet presAssocID="{43B7FA93-A115-41F2-AC64-B5E5BCD32628}" presName="hierChild5" presStyleCnt="0"/>
      <dgm:spPr/>
    </dgm:pt>
    <dgm:pt modelId="{C104EA14-39B2-4A7B-940E-5516096B45F0}" type="pres">
      <dgm:prSet presAssocID="{60B0030D-2B6E-4A62-92BC-76A1773B840F}" presName="Name35" presStyleLbl="parChTrans1D2" presStyleIdx="2" presStyleCnt="3"/>
      <dgm:spPr/>
      <dgm:t>
        <a:bodyPr/>
        <a:lstStyle/>
        <a:p>
          <a:endParaRPr lang="ru-RU"/>
        </a:p>
      </dgm:t>
    </dgm:pt>
    <dgm:pt modelId="{D03CA561-FE33-4623-95E0-678A8DB1ABE2}" type="pres">
      <dgm:prSet presAssocID="{4155E161-62CB-47AF-A6F4-75D8DD62C31D}" presName="hierRoot2" presStyleCnt="0">
        <dgm:presLayoutVars>
          <dgm:hierBranch/>
        </dgm:presLayoutVars>
      </dgm:prSet>
      <dgm:spPr/>
    </dgm:pt>
    <dgm:pt modelId="{B35AB5E4-1AA9-4E61-A524-8E41239B228E}" type="pres">
      <dgm:prSet presAssocID="{4155E161-62CB-47AF-A6F4-75D8DD62C31D}" presName="rootComposite" presStyleCnt="0"/>
      <dgm:spPr/>
    </dgm:pt>
    <dgm:pt modelId="{15CF5FB7-F474-44C2-927C-8CBAF4FDFF26}" type="pres">
      <dgm:prSet presAssocID="{4155E161-62CB-47AF-A6F4-75D8DD62C31D}" presName="rootText" presStyleLbl="node2" presStyleIdx="2" presStyleCnt="3" custScaleY="181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F3CA98-F8EB-4315-AF20-8F6CD2D93FBC}" type="pres">
      <dgm:prSet presAssocID="{4155E161-62CB-47AF-A6F4-75D8DD62C31D}" presName="rootConnector" presStyleLbl="node2" presStyleIdx="2" presStyleCnt="3"/>
      <dgm:spPr/>
      <dgm:t>
        <a:bodyPr/>
        <a:lstStyle/>
        <a:p>
          <a:endParaRPr lang="ru-RU"/>
        </a:p>
      </dgm:t>
    </dgm:pt>
    <dgm:pt modelId="{07753A54-F89D-4F72-8860-E81FC28CDD6E}" type="pres">
      <dgm:prSet presAssocID="{4155E161-62CB-47AF-A6F4-75D8DD62C31D}" presName="hierChild4" presStyleCnt="0"/>
      <dgm:spPr/>
    </dgm:pt>
    <dgm:pt modelId="{2BC9D7C1-826A-4297-9FF9-613B9E4DE53F}" type="pres">
      <dgm:prSet presAssocID="{4155E161-62CB-47AF-A6F4-75D8DD62C31D}" presName="hierChild5" presStyleCnt="0"/>
      <dgm:spPr/>
    </dgm:pt>
    <dgm:pt modelId="{8069F233-4E75-4BA4-81EA-0BBBEA711871}" type="pres">
      <dgm:prSet presAssocID="{AD077A64-8EAF-44BE-BC84-59FDB74DF28D}" presName="hierChild3" presStyleCnt="0"/>
      <dgm:spPr/>
    </dgm:pt>
  </dgm:ptLst>
  <dgm:cxnLst>
    <dgm:cxn modelId="{CE302AA0-2232-4466-9C75-8C9A3C88EFD1}" type="presOf" srcId="{AD077A64-8EAF-44BE-BC84-59FDB74DF28D}" destId="{48F9B120-FAE2-49E9-874D-910C74822D65}" srcOrd="0" destOrd="0" presId="urn:microsoft.com/office/officeart/2005/8/layout/orgChart1"/>
    <dgm:cxn modelId="{A48829FA-0F95-46C2-9D5F-D619ED15DAFD}" type="presOf" srcId="{2CE7224E-FFD9-445E-AF06-7DC89F970571}" destId="{4CA334E0-FD0B-47D4-B037-E079B70A84BE}" srcOrd="0" destOrd="0" presId="urn:microsoft.com/office/officeart/2005/8/layout/orgChart1"/>
    <dgm:cxn modelId="{9672C4D6-1A09-4911-9DD9-7BE5B5480FC1}" type="presOf" srcId="{4155E161-62CB-47AF-A6F4-75D8DD62C31D}" destId="{15CF5FB7-F474-44C2-927C-8CBAF4FDFF26}" srcOrd="0" destOrd="0" presId="urn:microsoft.com/office/officeart/2005/8/layout/orgChart1"/>
    <dgm:cxn modelId="{A77C5DE1-D32D-420A-81AE-928467D2BAB2}" srcId="{AD077A64-8EAF-44BE-BC84-59FDB74DF28D}" destId="{4155E161-62CB-47AF-A6F4-75D8DD62C31D}" srcOrd="2" destOrd="0" parTransId="{60B0030D-2B6E-4A62-92BC-76A1773B840F}" sibTransId="{8FEACAFF-144D-4569-BB25-88D21652325B}"/>
    <dgm:cxn modelId="{C3320CB6-4B3A-4FF3-9992-94B77B2B6139}" type="presOf" srcId="{60B0030D-2B6E-4A62-92BC-76A1773B840F}" destId="{C104EA14-39B2-4A7B-940E-5516096B45F0}" srcOrd="0" destOrd="0" presId="urn:microsoft.com/office/officeart/2005/8/layout/orgChart1"/>
    <dgm:cxn modelId="{06AAEC15-D4AD-402B-98A5-E430E8B0F9A1}" type="presOf" srcId="{AD077A64-8EAF-44BE-BC84-59FDB74DF28D}" destId="{F081553F-D6F1-4E9C-9E07-245A91D12A81}" srcOrd="1" destOrd="0" presId="urn:microsoft.com/office/officeart/2005/8/layout/orgChart1"/>
    <dgm:cxn modelId="{94B3CE14-BE59-49B2-B300-DA2295514C52}" type="presOf" srcId="{C6BE8932-E68B-4F44-85ED-EF278471BBD1}" destId="{5EA0D17D-FEAF-47AA-81F0-3BEEF888C8D6}" srcOrd="0" destOrd="0" presId="urn:microsoft.com/office/officeart/2005/8/layout/orgChart1"/>
    <dgm:cxn modelId="{E583DEFA-7659-4088-A5C3-9CBCE59656DD}" type="presOf" srcId="{43B7FA93-A115-41F2-AC64-B5E5BCD32628}" destId="{5D78CD24-5A9C-4FE1-B1AC-1D979DC3668A}" srcOrd="0" destOrd="0" presId="urn:microsoft.com/office/officeart/2005/8/layout/orgChart1"/>
    <dgm:cxn modelId="{A6630BE0-C486-4895-A13B-9A3F53C1045F}" type="presOf" srcId="{43B7FA93-A115-41F2-AC64-B5E5BCD32628}" destId="{026DA741-1188-4AD0-BEC5-A7C9A765C620}" srcOrd="1" destOrd="0" presId="urn:microsoft.com/office/officeart/2005/8/layout/orgChart1"/>
    <dgm:cxn modelId="{DA37AB2F-40D6-484F-9F95-FBDC7848EF98}" type="presOf" srcId="{7FDE5C1D-774C-4CD9-AC9A-E83DAC71F1C7}" destId="{5A9E45FD-A47C-4F59-8A41-8B504AE80EA1}" srcOrd="0" destOrd="0" presId="urn:microsoft.com/office/officeart/2005/8/layout/orgChart1"/>
    <dgm:cxn modelId="{BE28E862-67EA-4808-B526-5ABFDB9BD4E5}" type="presOf" srcId="{2CE7224E-FFD9-445E-AF06-7DC89F970571}" destId="{1570A9E0-65E1-4F2C-BCAD-9E7DC128F5B7}" srcOrd="1" destOrd="0" presId="urn:microsoft.com/office/officeart/2005/8/layout/orgChart1"/>
    <dgm:cxn modelId="{822F5170-34FA-4D51-94EB-137CF2E1DB6C}" srcId="{7FDE5C1D-774C-4CD9-AC9A-E83DAC71F1C7}" destId="{AD077A64-8EAF-44BE-BC84-59FDB74DF28D}" srcOrd="0" destOrd="0" parTransId="{286153A4-D91C-49CC-9180-DF6238E47836}" sibTransId="{4606C070-5454-469C-8F67-556E134BE0EC}"/>
    <dgm:cxn modelId="{33E7E724-9123-485E-88A4-470C206DD7E6}" srcId="{AD077A64-8EAF-44BE-BC84-59FDB74DF28D}" destId="{43B7FA93-A115-41F2-AC64-B5E5BCD32628}" srcOrd="1" destOrd="0" parTransId="{C6BE8932-E68B-4F44-85ED-EF278471BBD1}" sibTransId="{2C9E5217-D3E6-4819-9D61-CC5FC53FFA09}"/>
    <dgm:cxn modelId="{5EFA0376-4BC0-4C0E-A590-A3FAAAF8B9D0}" srcId="{AD077A64-8EAF-44BE-BC84-59FDB74DF28D}" destId="{2CE7224E-FFD9-445E-AF06-7DC89F970571}" srcOrd="0" destOrd="0" parTransId="{6659E8CD-7A9C-4D63-BFA5-8BE0695E262A}" sibTransId="{9670EE1F-1DF0-47A9-B370-BFF155F6458C}"/>
    <dgm:cxn modelId="{534B8256-D456-463D-9BF1-F04CEBE723D8}" type="presOf" srcId="{6659E8CD-7A9C-4D63-BFA5-8BE0695E262A}" destId="{25C8D55D-2C00-4ED1-B286-7D93A7B347C5}" srcOrd="0" destOrd="0" presId="urn:microsoft.com/office/officeart/2005/8/layout/orgChart1"/>
    <dgm:cxn modelId="{778FE61B-710B-4DCB-AA60-B12ADD3E8093}" type="presOf" srcId="{4155E161-62CB-47AF-A6F4-75D8DD62C31D}" destId="{ECF3CA98-F8EB-4315-AF20-8F6CD2D93FBC}" srcOrd="1" destOrd="0" presId="urn:microsoft.com/office/officeart/2005/8/layout/orgChart1"/>
    <dgm:cxn modelId="{4E1EB1EE-278B-46C5-9CFE-EEDEC398A055}" type="presParOf" srcId="{5A9E45FD-A47C-4F59-8A41-8B504AE80EA1}" destId="{7143A981-9D33-4676-A8D6-2CCB8CBF2D94}" srcOrd="0" destOrd="0" presId="urn:microsoft.com/office/officeart/2005/8/layout/orgChart1"/>
    <dgm:cxn modelId="{86BADA2F-6B97-43F3-A5C1-2797290623E4}" type="presParOf" srcId="{7143A981-9D33-4676-A8D6-2CCB8CBF2D94}" destId="{6781CB30-8B71-4157-BA25-E31A17B06028}" srcOrd="0" destOrd="0" presId="urn:microsoft.com/office/officeart/2005/8/layout/orgChart1"/>
    <dgm:cxn modelId="{29819E04-D79D-4774-905E-CC4532FB1A2C}" type="presParOf" srcId="{6781CB30-8B71-4157-BA25-E31A17B06028}" destId="{48F9B120-FAE2-49E9-874D-910C74822D65}" srcOrd="0" destOrd="0" presId="urn:microsoft.com/office/officeart/2005/8/layout/orgChart1"/>
    <dgm:cxn modelId="{CD67B77D-8083-43AB-BC89-BE6B8D929FA4}" type="presParOf" srcId="{6781CB30-8B71-4157-BA25-E31A17B06028}" destId="{F081553F-D6F1-4E9C-9E07-245A91D12A81}" srcOrd="1" destOrd="0" presId="urn:microsoft.com/office/officeart/2005/8/layout/orgChart1"/>
    <dgm:cxn modelId="{A02E99B7-0DFD-4BB2-9CB4-C855EE0B53D2}" type="presParOf" srcId="{7143A981-9D33-4676-A8D6-2CCB8CBF2D94}" destId="{2EE6F501-E9E9-4202-966B-C72943622CFC}" srcOrd="1" destOrd="0" presId="urn:microsoft.com/office/officeart/2005/8/layout/orgChart1"/>
    <dgm:cxn modelId="{FF1C682B-EE0C-48B9-817B-8C706299C5B2}" type="presParOf" srcId="{2EE6F501-E9E9-4202-966B-C72943622CFC}" destId="{25C8D55D-2C00-4ED1-B286-7D93A7B347C5}" srcOrd="0" destOrd="0" presId="urn:microsoft.com/office/officeart/2005/8/layout/orgChart1"/>
    <dgm:cxn modelId="{9AFC50C9-4B00-40CE-83FF-40D36BFC2E1D}" type="presParOf" srcId="{2EE6F501-E9E9-4202-966B-C72943622CFC}" destId="{0651B38D-11A1-475D-B031-7AC6CA365B76}" srcOrd="1" destOrd="0" presId="urn:microsoft.com/office/officeart/2005/8/layout/orgChart1"/>
    <dgm:cxn modelId="{9E0523A2-5F00-4762-9B98-764686C7BB41}" type="presParOf" srcId="{0651B38D-11A1-475D-B031-7AC6CA365B76}" destId="{3725DBD0-DB45-4273-A1E0-C4DA7F73E3E4}" srcOrd="0" destOrd="0" presId="urn:microsoft.com/office/officeart/2005/8/layout/orgChart1"/>
    <dgm:cxn modelId="{570AFDB4-AD3D-408C-9E7F-2994A713A88A}" type="presParOf" srcId="{3725DBD0-DB45-4273-A1E0-C4DA7F73E3E4}" destId="{4CA334E0-FD0B-47D4-B037-E079B70A84BE}" srcOrd="0" destOrd="0" presId="urn:microsoft.com/office/officeart/2005/8/layout/orgChart1"/>
    <dgm:cxn modelId="{45742F72-B6C5-4880-A7F5-C272B345FBA3}" type="presParOf" srcId="{3725DBD0-DB45-4273-A1E0-C4DA7F73E3E4}" destId="{1570A9E0-65E1-4F2C-BCAD-9E7DC128F5B7}" srcOrd="1" destOrd="0" presId="urn:microsoft.com/office/officeart/2005/8/layout/orgChart1"/>
    <dgm:cxn modelId="{73C199A2-7E87-4656-A9D6-F48EF121F565}" type="presParOf" srcId="{0651B38D-11A1-475D-B031-7AC6CA365B76}" destId="{BC093AC5-5AD9-4D61-8DDA-A7AFA29B2F15}" srcOrd="1" destOrd="0" presId="urn:microsoft.com/office/officeart/2005/8/layout/orgChart1"/>
    <dgm:cxn modelId="{6281EFD2-065F-4E0C-9F8C-66E23754A57A}" type="presParOf" srcId="{0651B38D-11A1-475D-B031-7AC6CA365B76}" destId="{EB7CCB99-F737-4C87-8664-533B361A4DBB}" srcOrd="2" destOrd="0" presId="urn:microsoft.com/office/officeart/2005/8/layout/orgChart1"/>
    <dgm:cxn modelId="{9576E827-26CF-4D9C-B98D-D25CF4E16761}" type="presParOf" srcId="{2EE6F501-E9E9-4202-966B-C72943622CFC}" destId="{5EA0D17D-FEAF-47AA-81F0-3BEEF888C8D6}" srcOrd="2" destOrd="0" presId="urn:microsoft.com/office/officeart/2005/8/layout/orgChart1"/>
    <dgm:cxn modelId="{7A7D99CF-6ED6-454A-A37A-36F9F7CD7947}" type="presParOf" srcId="{2EE6F501-E9E9-4202-966B-C72943622CFC}" destId="{D90F1BD8-0602-406D-B092-DCC41DD69255}" srcOrd="3" destOrd="0" presId="urn:microsoft.com/office/officeart/2005/8/layout/orgChart1"/>
    <dgm:cxn modelId="{5D235E20-1A51-4C02-9567-D646D926B12D}" type="presParOf" srcId="{D90F1BD8-0602-406D-B092-DCC41DD69255}" destId="{9DA92747-42EA-45C6-B851-ED375C9C1165}" srcOrd="0" destOrd="0" presId="urn:microsoft.com/office/officeart/2005/8/layout/orgChart1"/>
    <dgm:cxn modelId="{79CA6503-626D-42AB-A318-3770727A8274}" type="presParOf" srcId="{9DA92747-42EA-45C6-B851-ED375C9C1165}" destId="{5D78CD24-5A9C-4FE1-B1AC-1D979DC3668A}" srcOrd="0" destOrd="0" presId="urn:microsoft.com/office/officeart/2005/8/layout/orgChart1"/>
    <dgm:cxn modelId="{449F507A-BB99-4836-A47A-A49B04F45203}" type="presParOf" srcId="{9DA92747-42EA-45C6-B851-ED375C9C1165}" destId="{026DA741-1188-4AD0-BEC5-A7C9A765C620}" srcOrd="1" destOrd="0" presId="urn:microsoft.com/office/officeart/2005/8/layout/orgChart1"/>
    <dgm:cxn modelId="{B4FDF61F-595A-4346-84EB-41FFFE08DB01}" type="presParOf" srcId="{D90F1BD8-0602-406D-B092-DCC41DD69255}" destId="{168332A6-E48F-4EE1-9052-D842CA6254E1}" srcOrd="1" destOrd="0" presId="urn:microsoft.com/office/officeart/2005/8/layout/orgChart1"/>
    <dgm:cxn modelId="{1D4CB5E5-B75B-464B-B154-CE504447F9B1}" type="presParOf" srcId="{D90F1BD8-0602-406D-B092-DCC41DD69255}" destId="{4E351597-D963-4C80-9443-1AC7C8AD34A5}" srcOrd="2" destOrd="0" presId="urn:microsoft.com/office/officeart/2005/8/layout/orgChart1"/>
    <dgm:cxn modelId="{47FFC15E-572A-4E57-80A1-57DC150BF5B0}" type="presParOf" srcId="{2EE6F501-E9E9-4202-966B-C72943622CFC}" destId="{C104EA14-39B2-4A7B-940E-5516096B45F0}" srcOrd="4" destOrd="0" presId="urn:microsoft.com/office/officeart/2005/8/layout/orgChart1"/>
    <dgm:cxn modelId="{C6735A5A-EE39-4449-B80A-01149EDC9959}" type="presParOf" srcId="{2EE6F501-E9E9-4202-966B-C72943622CFC}" destId="{D03CA561-FE33-4623-95E0-678A8DB1ABE2}" srcOrd="5" destOrd="0" presId="urn:microsoft.com/office/officeart/2005/8/layout/orgChart1"/>
    <dgm:cxn modelId="{4110B1C0-57EE-4442-8F5A-5A1D4B0A656A}" type="presParOf" srcId="{D03CA561-FE33-4623-95E0-678A8DB1ABE2}" destId="{B35AB5E4-1AA9-4E61-A524-8E41239B228E}" srcOrd="0" destOrd="0" presId="urn:microsoft.com/office/officeart/2005/8/layout/orgChart1"/>
    <dgm:cxn modelId="{14C8C9E3-728F-4CD1-A235-01545B698BEE}" type="presParOf" srcId="{B35AB5E4-1AA9-4E61-A524-8E41239B228E}" destId="{15CF5FB7-F474-44C2-927C-8CBAF4FDFF26}" srcOrd="0" destOrd="0" presId="urn:microsoft.com/office/officeart/2005/8/layout/orgChart1"/>
    <dgm:cxn modelId="{7E5216FB-3F81-4D32-AD23-62C1F8AE45B8}" type="presParOf" srcId="{B35AB5E4-1AA9-4E61-A524-8E41239B228E}" destId="{ECF3CA98-F8EB-4315-AF20-8F6CD2D93FBC}" srcOrd="1" destOrd="0" presId="urn:microsoft.com/office/officeart/2005/8/layout/orgChart1"/>
    <dgm:cxn modelId="{30E1634C-23D4-4C86-898E-2087A77ABF24}" type="presParOf" srcId="{D03CA561-FE33-4623-95E0-678A8DB1ABE2}" destId="{07753A54-F89D-4F72-8860-E81FC28CDD6E}" srcOrd="1" destOrd="0" presId="urn:microsoft.com/office/officeart/2005/8/layout/orgChart1"/>
    <dgm:cxn modelId="{B87ED141-EDA1-4C65-94E9-9DC3E5E56C50}" type="presParOf" srcId="{D03CA561-FE33-4623-95E0-678A8DB1ABE2}" destId="{2BC9D7C1-826A-4297-9FF9-613B9E4DE53F}" srcOrd="2" destOrd="0" presId="urn:microsoft.com/office/officeart/2005/8/layout/orgChart1"/>
    <dgm:cxn modelId="{53C09250-F592-4C1C-93E9-EE3920086881}" type="presParOf" srcId="{7143A981-9D33-4676-A8D6-2CCB8CBF2D94}" destId="{8069F233-4E75-4BA4-81EA-0BBBEA7118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4EA14-39B2-4A7B-940E-5516096B45F0}">
      <dsp:nvSpPr>
        <dsp:cNvPr id="0" name=""/>
        <dsp:cNvSpPr/>
      </dsp:nvSpPr>
      <dsp:spPr>
        <a:xfrm>
          <a:off x="3924051" y="1966435"/>
          <a:ext cx="2776295" cy="481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18"/>
              </a:lnTo>
              <a:lnTo>
                <a:pt x="2776295" y="240918"/>
              </a:lnTo>
              <a:lnTo>
                <a:pt x="2776295" y="481836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0D17D-FEAF-47AA-81F0-3BEEF888C8D6}">
      <dsp:nvSpPr>
        <dsp:cNvPr id="0" name=""/>
        <dsp:cNvSpPr/>
      </dsp:nvSpPr>
      <dsp:spPr>
        <a:xfrm>
          <a:off x="3878331" y="1966435"/>
          <a:ext cx="91440" cy="481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36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8D55D-2C00-4ED1-B286-7D93A7B347C5}">
      <dsp:nvSpPr>
        <dsp:cNvPr id="0" name=""/>
        <dsp:cNvSpPr/>
      </dsp:nvSpPr>
      <dsp:spPr>
        <a:xfrm>
          <a:off x="1147756" y="1966435"/>
          <a:ext cx="2776295" cy="481836"/>
        </a:xfrm>
        <a:custGeom>
          <a:avLst/>
          <a:gdLst/>
          <a:ahLst/>
          <a:cxnLst/>
          <a:rect l="0" t="0" r="0" b="0"/>
          <a:pathLst>
            <a:path>
              <a:moveTo>
                <a:pt x="2776295" y="0"/>
              </a:moveTo>
              <a:lnTo>
                <a:pt x="2776295" y="240918"/>
              </a:lnTo>
              <a:lnTo>
                <a:pt x="0" y="240918"/>
              </a:lnTo>
              <a:lnTo>
                <a:pt x="0" y="481836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9B120-FAE2-49E9-874D-910C74822D65}">
      <dsp:nvSpPr>
        <dsp:cNvPr id="0" name=""/>
        <dsp:cNvSpPr/>
      </dsp:nvSpPr>
      <dsp:spPr>
        <a:xfrm>
          <a:off x="693522" y="3846"/>
          <a:ext cx="6461058" cy="196258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2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1" u="sng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rPr>
            <a:t>Кафедра Химии твердого тела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НПР кафедры (15 человек):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проф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4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доц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 2 </a:t>
          </a:r>
          <a:r>
            <a:rPr kumimoji="0" lang="en-US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ст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преп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 4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ст. н. </a:t>
          </a: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сотр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 1 </a:t>
          </a: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инж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.-</a:t>
          </a: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иссл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</a:t>
          </a:r>
          <a:endParaRPr kumimoji="0" lang="en-US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 д.х.н., 9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к.х.н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., 1 к.ф.-</a:t>
          </a:r>
          <a:r>
            <a:rPr kumimoji="0" lang="en-US" sz="1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м.н</a:t>
          </a:r>
          <a:r>
            <a:rPr kumimoji="0" 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</a:t>
          </a: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693522" y="3846"/>
        <a:ext cx="6461058" cy="1962588"/>
      </dsp:txXfrm>
    </dsp:sp>
    <dsp:sp modelId="{4CA334E0-FD0B-47D4-B037-E079B70A84BE}">
      <dsp:nvSpPr>
        <dsp:cNvPr id="0" name=""/>
        <dsp:cNvSpPr/>
      </dsp:nvSpPr>
      <dsp:spPr>
        <a:xfrm>
          <a:off x="526" y="2448271"/>
          <a:ext cx="2294458" cy="208473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Педагогическая и методическая деятельность кафедры</a:t>
          </a:r>
        </a:p>
      </dsp:txBody>
      <dsp:txXfrm>
        <a:off x="526" y="2448271"/>
        <a:ext cx="2294458" cy="2084733"/>
      </dsp:txXfrm>
    </dsp:sp>
    <dsp:sp modelId="{5D78CD24-5A9C-4FE1-B1AC-1D979DC3668A}">
      <dsp:nvSpPr>
        <dsp:cNvPr id="0" name=""/>
        <dsp:cNvSpPr/>
      </dsp:nvSpPr>
      <dsp:spPr>
        <a:xfrm>
          <a:off x="2776822" y="2448271"/>
          <a:ext cx="2294458" cy="208473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Научно-исследовательская и издательская деятельность кафедры</a:t>
          </a:r>
        </a:p>
      </dsp:txBody>
      <dsp:txXfrm>
        <a:off x="2776822" y="2448271"/>
        <a:ext cx="2294458" cy="2084733"/>
      </dsp:txXfrm>
    </dsp:sp>
    <dsp:sp modelId="{15CF5FB7-F474-44C2-927C-8CBAF4FDFF26}">
      <dsp:nvSpPr>
        <dsp:cNvPr id="0" name=""/>
        <dsp:cNvSpPr/>
      </dsp:nvSpPr>
      <dsp:spPr>
        <a:xfrm>
          <a:off x="5553117" y="2448271"/>
          <a:ext cx="2294458" cy="208473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Творческое сотрудничество и представительская деятельность</a:t>
          </a:r>
        </a:p>
      </dsp:txBody>
      <dsp:txXfrm>
        <a:off x="5553117" y="2448271"/>
        <a:ext cx="2294458" cy="2084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0.52078</cdr:x>
      <cdr:y>0.45622</cdr:y>
    </cdr:from>
    <cdr:to>
      <cdr:x>0.58377</cdr:x>
      <cdr:y>0.61372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1027" y="1251507"/>
          <a:ext cx="287991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0.64574</cdr:x>
      <cdr:y>0.4165</cdr:y>
    </cdr:from>
    <cdr:to>
      <cdr:x>0.70874</cdr:x>
      <cdr:y>0.574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52328" y="1142546"/>
          <a:ext cx="288036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baseline="0" dirty="0" smtClean="0"/>
            <a:t>13</a:t>
          </a:r>
          <a:endParaRPr lang="ru-RU" sz="1400" b="1" baseline="0" dirty="0"/>
        </a:p>
      </cdr:txBody>
    </cdr:sp>
  </cdr:relSizeAnchor>
  <cdr:relSizeAnchor xmlns:cdr="http://schemas.openxmlformats.org/drawingml/2006/chartDrawing">
    <cdr:from>
      <cdr:x>0.78749</cdr:x>
      <cdr:y>0.37946</cdr:y>
    </cdr:from>
    <cdr:to>
      <cdr:x>0.85049</cdr:x>
      <cdr:y>0.53696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00400" y="1040921"/>
          <a:ext cx="288036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14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0.1446</cdr:y>
    </cdr:from>
    <cdr:to>
      <cdr:x>0.43103</cdr:x>
      <cdr:y>0.42996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91278"/>
          <a:ext cx="1800187" cy="772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Мероприятия СПбГУ:</a:t>
          </a:r>
        </a:p>
        <a:p xmlns:a="http://schemas.openxmlformats.org/drawingml/2006/main">
          <a:pPr algn="ctr"/>
          <a:r>
            <a:rPr lang="ru-RU" sz="1400" b="1" dirty="0"/>
            <a:t>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0.52078</cdr:x>
      <cdr:y>0.45622</cdr:y>
    </cdr:from>
    <cdr:to>
      <cdr:x>0.58377</cdr:x>
      <cdr:y>0.61372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1027" y="1251507"/>
          <a:ext cx="287991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0.64574</cdr:x>
      <cdr:y>0.4165</cdr:y>
    </cdr:from>
    <cdr:to>
      <cdr:x>0.70874</cdr:x>
      <cdr:y>0.574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52328" y="1142546"/>
          <a:ext cx="288036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baseline="0" dirty="0" smtClean="0"/>
            <a:t>13</a:t>
          </a:r>
          <a:endParaRPr lang="ru-RU" sz="1400" b="1" baseline="0" dirty="0"/>
        </a:p>
      </cdr:txBody>
    </cdr:sp>
  </cdr:relSizeAnchor>
  <cdr:relSizeAnchor xmlns:cdr="http://schemas.openxmlformats.org/drawingml/2006/chartDrawing">
    <cdr:from>
      <cdr:x>0.78749</cdr:x>
      <cdr:y>0.37946</cdr:y>
    </cdr:from>
    <cdr:to>
      <cdr:x>0.85049</cdr:x>
      <cdr:y>0.53696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00400" y="1040921"/>
          <a:ext cx="288036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14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B6105C-5DD8-4233-9A42-ED536F451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6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64C317-569F-4594-B14A-3B47A76396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Все расчеты количества обучающихся взяты по состоянию на осень соответствующего года.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«Чужие» бакалавры в нашей магистратуре: 2010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– 1 из 2, 2011 – все наши, 2012 – 1 из 5, 2013 – 1 из 3 в общем количестве поступивших в соответствующем году в магистратуру.</a:t>
            </a: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Целевые индикаторы Программы приведены в приложении № 2. Индикаторы характеризуют результативность вклада Санкт-Петербургского университета в развитие Российской Федерации, в том числе территорий и регионов, эффективность принятой модели развития, конкурентоспособность образовательных программ и научных исследований на международных рынках, организационную устойчивость и международное и национальное признание Санкт-Петербургского университета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C317-569F-4594-B14A-3B47A76396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4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программе развития указан РИНЦ, как одна из баз (данные в таблице с учетом всех</a:t>
            </a:r>
            <a:r>
              <a:rPr lang="ru-RU" baseline="0" dirty="0" smtClean="0"/>
              <a:t> вестников)</a:t>
            </a:r>
            <a:r>
              <a:rPr lang="ru-RU" dirty="0" smtClean="0"/>
              <a:t>. Если учитывать только </a:t>
            </a:r>
            <a:r>
              <a:rPr lang="en-US" dirty="0" err="1" smtClean="0"/>
              <a:t>WoS</a:t>
            </a:r>
            <a:r>
              <a:rPr lang="en-US" dirty="0" smtClean="0"/>
              <a:t> and Scopus</a:t>
            </a:r>
            <a:r>
              <a:rPr lang="ru-RU" dirty="0" smtClean="0"/>
              <a:t>, то цифры</a:t>
            </a:r>
            <a:r>
              <a:rPr lang="ru-RU" baseline="0" dirty="0" smtClean="0"/>
              <a:t> будут меньше: 2012 г -  69%, 2013 г. – 93 %.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C317-569F-4594-B14A-3B47A76396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Прошлого</a:t>
            </a:r>
            <a:r>
              <a:rPr lang="ru-RU" baseline="0" dirty="0" smtClean="0"/>
              <a:t> периода. От В.Е. ждём пока.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C317-569F-4594-B14A-3B47A76396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3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2011-2012-2013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9006500-10795707-8271665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C317-569F-4594-B14A-3B47A76396C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7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Основные усилия будут сосредоточены на изучении и использовании методов производства и применения продуктов с заданной структурой путем контролируемого манипулирования отдельными атомами (молекулами) и применения новых материалов с ранее неизвестными или недостижимыми свойствами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C317-569F-4594-B14A-3B47A76396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4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/>
            <a:fld id="{ED82658F-3644-48E1-8C82-A8D1153A5972}" type="slidenum">
              <a:rPr lang="ru-RU" altLang="ru-RU" sz="1200">
                <a:latin typeface="Arial" charset="0"/>
                <a:cs typeface="Arial" charset="0"/>
              </a:rPr>
              <a:pPr algn="r" defTabSz="914400"/>
              <a:t>11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35AB1-E0CC-4F38-A6F3-71B3383B6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CF1C3-6257-4B77-9F31-586EF352D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DD68-C3D7-4B2D-8AED-76F0A76BC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60FF4E-45D1-4557-B833-82F0F60D4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085A-A40C-481C-8F48-11762AB8C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6300F-785C-41ED-A0EA-2C7ADCDFD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1237D-D030-4B29-98D2-930C30FDB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6F1B5-6FBA-437F-B87C-8D36A6F13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40353-B7D3-4294-B319-0B07C364C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144BB-CD6D-41BC-9E98-44671AA77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15DCD-B817-43B7-BA34-6E7C4C970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0931A-5B26-4E47-A52D-8B9E9E91B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11</a:t>
            </a: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51621-C9AA-4201-9ADC-69DA9550EB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12.wdp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6.wdp"/><Relationship Id="rId18" Type="http://schemas.openxmlformats.org/officeDocument/2006/relationships/image" Target="../media/image12.jpeg"/><Relationship Id="rId3" Type="http://schemas.openxmlformats.org/officeDocument/2006/relationships/image" Target="../media/image3.png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9.jpeg"/><Relationship Id="rId17" Type="http://schemas.microsoft.com/office/2007/relationships/hdphoto" Target="../media/hdphoto8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8.jpeg"/><Relationship Id="rId19" Type="http://schemas.microsoft.com/office/2007/relationships/hdphoto" Target="../media/hdphoto9.wdp"/><Relationship Id="rId4" Type="http://schemas.openxmlformats.org/officeDocument/2006/relationships/image" Target="../media/image5.jpeg"/><Relationship Id="rId9" Type="http://schemas.microsoft.com/office/2007/relationships/hdphoto" Target="../media/hdphoto4.wdp"/><Relationship Id="rId1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3850" y="33337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68313" y="5805488"/>
            <a:ext cx="72723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Кафедра химии твёрдого тела</a:t>
            </a:r>
            <a:endParaRPr lang="en-US" b="1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56376" y="5427754"/>
            <a:ext cx="892349" cy="9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539552" y="1521073"/>
            <a:ext cx="79930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химии твёрдого </a:t>
            </a:r>
            <a:r>
              <a:rPr lang="ru-RU" sz="3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endParaRPr lang="ru-RU" sz="36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ru-RU" sz="2400" b="1" dirty="0"/>
          </a:p>
          <a:p>
            <a:pPr algn="ctr">
              <a:spcBef>
                <a:spcPct val="50000"/>
              </a:spcBef>
            </a:pPr>
            <a:r>
              <a:rPr lang="ru-RU" sz="2400" b="1" dirty="0"/>
              <a:t>Отчёт за период  </a:t>
            </a:r>
            <a:r>
              <a:rPr lang="ru-RU" sz="2400" b="1" dirty="0" smtClean="0"/>
              <a:t>200</a:t>
            </a:r>
            <a:r>
              <a:rPr lang="en-US" sz="2400" b="1" dirty="0"/>
              <a:t>9</a:t>
            </a:r>
            <a:r>
              <a:rPr lang="ru-RU" sz="2400" b="1" dirty="0" smtClean="0"/>
              <a:t>-20</a:t>
            </a:r>
            <a:r>
              <a:rPr lang="en-US" sz="2400" b="1" dirty="0" smtClean="0"/>
              <a:t>13</a:t>
            </a:r>
            <a:r>
              <a:rPr lang="ru-RU" sz="2400" b="1" dirty="0" smtClean="0"/>
              <a:t> гг</a:t>
            </a:r>
            <a:r>
              <a:rPr lang="ru-RU" sz="2400" b="1" dirty="0"/>
              <a:t>. </a:t>
            </a:r>
          </a:p>
          <a:p>
            <a:pPr algn="ctr">
              <a:spcBef>
                <a:spcPct val="50000"/>
              </a:spcBef>
            </a:pPr>
            <a:endParaRPr lang="ru-RU" b="1" dirty="0"/>
          </a:p>
          <a:p>
            <a:pPr algn="ctr">
              <a:spcBef>
                <a:spcPct val="50000"/>
              </a:spcBef>
            </a:pPr>
            <a:endParaRPr lang="ru-RU" b="1" dirty="0"/>
          </a:p>
          <a:p>
            <a:pPr algn="ctr">
              <a:spcBef>
                <a:spcPct val="50000"/>
              </a:spcBef>
            </a:pPr>
            <a:endParaRPr lang="ru-RU" b="1" dirty="0"/>
          </a:p>
          <a:p>
            <a:pPr algn="ctr">
              <a:spcBef>
                <a:spcPct val="50000"/>
              </a:spcBef>
            </a:pPr>
            <a:endParaRPr lang="ru-RU" b="1" dirty="0"/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11 февраля 2014 </a:t>
            </a:r>
            <a:r>
              <a:rPr lang="ru-RU" b="1" dirty="0"/>
              <a:t>г.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ano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6130627"/>
            <a:ext cx="1325562" cy="466725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6202065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Научно-исследовательская работа</a:t>
            </a:r>
            <a:endParaRPr lang="en-US" b="1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67618" y="404664"/>
            <a:ext cx="842486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 smtClean="0"/>
              <a:t>Основные </a:t>
            </a:r>
            <a:r>
              <a:rPr lang="ru-RU" sz="2400" b="1" i="1" dirty="0"/>
              <a:t>направления научных исследований объединены в госбюджетную  </a:t>
            </a:r>
            <a:r>
              <a:rPr lang="ru-RU" sz="2400" b="1" i="1" dirty="0" smtClean="0"/>
              <a:t>тему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: </a:t>
            </a:r>
            <a:endParaRPr lang="ru-RU" sz="2400" b="1" i="1" dirty="0"/>
          </a:p>
          <a:p>
            <a:endParaRPr lang="ru-RU" i="1" dirty="0" smtClean="0"/>
          </a:p>
          <a:p>
            <a:r>
              <a:rPr lang="ru-RU" b="1" dirty="0" smtClean="0"/>
              <a:t>НИР №  </a:t>
            </a:r>
            <a:r>
              <a:rPr lang="ru-RU" b="1" dirty="0"/>
              <a:t>№12.0.103.2010.  </a:t>
            </a:r>
            <a:r>
              <a:rPr lang="ru-RU" b="1" dirty="0" smtClean="0"/>
              <a:t>(2010-2014)</a:t>
            </a:r>
            <a:endParaRPr lang="ru-RU" b="1" dirty="0"/>
          </a:p>
          <a:p>
            <a:pPr algn="just"/>
            <a:r>
              <a:rPr lang="ru-RU" dirty="0"/>
              <a:t>Неорганическое материаловедение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направленный </a:t>
            </a:r>
            <a:r>
              <a:rPr lang="ru-RU" dirty="0"/>
              <a:t>синтез и исследование кристаллических, аморфных и </a:t>
            </a:r>
            <a:r>
              <a:rPr lang="ru-RU" dirty="0" err="1"/>
              <a:t>наноструктурировнных</a:t>
            </a:r>
            <a:r>
              <a:rPr lang="ru-RU" dirty="0"/>
              <a:t> материалов различного функционального </a:t>
            </a:r>
            <a:r>
              <a:rPr lang="ru-RU" dirty="0" smtClean="0"/>
              <a:t>назначения</a:t>
            </a:r>
            <a:r>
              <a:rPr lang="en-US" dirty="0"/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3717032"/>
            <a:ext cx="64807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>
              <a:buFontTx/>
              <a:buAutoNum type="arabicPeriod"/>
            </a:pPr>
            <a:r>
              <a:rPr lang="ru-RU" b="1" dirty="0" smtClean="0"/>
              <a:t>Патент </a:t>
            </a:r>
            <a:r>
              <a:rPr lang="ru-RU" b="1" dirty="0"/>
              <a:t>РФ №</a:t>
            </a:r>
            <a:r>
              <a:rPr lang="ru-RU" b="1" dirty="0" smtClean="0"/>
              <a:t>2343587 </a:t>
            </a:r>
            <a:r>
              <a:rPr lang="ru-RU" dirty="0" smtClean="0"/>
              <a:t>от 10.01. 2009. </a:t>
            </a:r>
            <a:r>
              <a:rPr lang="ru-RU" i="1" dirty="0" smtClean="0"/>
              <a:t>Запоминающее </a:t>
            </a:r>
            <a:r>
              <a:rPr lang="ru-RU" i="1" dirty="0"/>
              <a:t>устройство с диэлектрическим слоем на основе пленок диэлектриков и способ его </a:t>
            </a:r>
            <a:r>
              <a:rPr lang="ru-RU" i="1" dirty="0" smtClean="0"/>
              <a:t>получения.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Барабан </a:t>
            </a:r>
            <a:r>
              <a:rPr lang="ru-RU" dirty="0"/>
              <a:t>А.П., </a:t>
            </a:r>
            <a:r>
              <a:rPr lang="ru-RU" b="1" dirty="0"/>
              <a:t>Дрозд В.Е.</a:t>
            </a:r>
            <a:r>
              <a:rPr lang="ru-RU" dirty="0"/>
              <a:t>, </a:t>
            </a:r>
            <a:r>
              <a:rPr lang="ru-RU" b="1" dirty="0"/>
              <a:t>Никифорова И.О</a:t>
            </a:r>
            <a:r>
              <a:rPr lang="ru-RU" b="1" dirty="0" smtClean="0"/>
              <a:t>.</a:t>
            </a:r>
          </a:p>
          <a:p>
            <a:pPr marL="269875" indent="-269875"/>
            <a:r>
              <a:rPr lang="ru-RU" b="1" dirty="0" smtClean="0"/>
              <a:t>2. Заявка </a:t>
            </a:r>
            <a:r>
              <a:rPr lang="ru-RU" b="1" dirty="0"/>
              <a:t>на Патент </a:t>
            </a:r>
            <a:r>
              <a:rPr lang="ru-RU" i="1" dirty="0"/>
              <a:t>Способ получения наночастиц </a:t>
            </a:r>
            <a:r>
              <a:rPr lang="ru-RU" i="1" dirty="0" err="1"/>
              <a:t>маггемита</a:t>
            </a:r>
            <a:r>
              <a:rPr lang="ru-RU" i="1" dirty="0"/>
              <a:t> и </a:t>
            </a:r>
            <a:r>
              <a:rPr lang="ru-RU" i="1" dirty="0" err="1"/>
              <a:t>суперпарамагнитный</a:t>
            </a:r>
            <a:r>
              <a:rPr lang="ru-RU" i="1" dirty="0"/>
              <a:t> </a:t>
            </a:r>
            <a:r>
              <a:rPr lang="ru-RU" i="1" dirty="0" smtClean="0"/>
              <a:t>порошок.</a:t>
            </a:r>
            <a:r>
              <a:rPr lang="ru-RU" dirty="0" smtClean="0"/>
              <a:t> </a:t>
            </a:r>
          </a:p>
          <a:p>
            <a:pPr marL="269875"/>
            <a:r>
              <a:rPr lang="ru-RU" dirty="0" smtClean="0"/>
              <a:t>М.Г</a:t>
            </a:r>
            <a:r>
              <a:rPr lang="ru-RU" dirty="0"/>
              <a:t>. </a:t>
            </a:r>
            <a:r>
              <a:rPr lang="ru-RU" dirty="0" err="1"/>
              <a:t>Осмоловский</a:t>
            </a:r>
            <a:r>
              <a:rPr lang="ru-RU" dirty="0"/>
              <a:t>, </a:t>
            </a:r>
            <a:r>
              <a:rPr lang="ru-RU" b="1" dirty="0"/>
              <a:t>О.М. </a:t>
            </a:r>
            <a:r>
              <a:rPr lang="ru-RU" b="1" dirty="0" err="1"/>
              <a:t>Осмоловская</a:t>
            </a:r>
            <a:r>
              <a:rPr lang="ru-RU" b="1" dirty="0"/>
              <a:t>, М.А. Козлова, И.В. </a:t>
            </a:r>
            <a:r>
              <a:rPr lang="ru-RU" b="1" dirty="0" smtClean="0"/>
              <a:t>Мурин, </a:t>
            </a:r>
            <a:r>
              <a:rPr lang="ru-RU" dirty="0" smtClean="0"/>
              <a:t>А.В. </a:t>
            </a:r>
            <a:r>
              <a:rPr lang="ru-RU" dirty="0" err="1" smtClean="0"/>
              <a:t>Добродумов</a:t>
            </a:r>
            <a:r>
              <a:rPr lang="ru-RU" dirty="0" smtClean="0"/>
              <a:t>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288" y="2708920"/>
            <a:ext cx="6264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ctr"/>
            <a:r>
              <a:rPr lang="ru-RU" sz="2400" b="1" i="1" dirty="0"/>
              <a:t>По результатам разработок были получены патенты</a:t>
            </a:r>
            <a:endParaRPr lang="en-US" sz="2400" b="1" i="1" dirty="0"/>
          </a:p>
        </p:txBody>
      </p:sp>
      <p:pic>
        <p:nvPicPr>
          <p:cNvPr id="7" name="Picture 2" descr="C:\Users\D374~1\AppData\Local\Temp\Rar$DR50.432\IMGP10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r="2930" b="5686"/>
          <a:stretch/>
        </p:blipFill>
        <p:spPr bwMode="auto">
          <a:xfrm>
            <a:off x="6660232" y="2708920"/>
            <a:ext cx="2237959" cy="31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504" y="64440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63888" y="1484784"/>
            <a:ext cx="3456384" cy="383133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Font typeface="Arial" charset="0"/>
              <a:buNone/>
            </a:pPr>
            <a:r>
              <a:rPr lang="ru-RU" altLang="ru-RU" sz="2000" b="1" i="1" u="sng" dirty="0"/>
              <a:t>д</a:t>
            </a:r>
            <a:r>
              <a:rPr lang="ru-RU" altLang="ru-RU" sz="2000" b="1" i="1" u="sng" dirty="0" smtClean="0"/>
              <a:t>.х.н., проф. Мурин </a:t>
            </a:r>
            <a:r>
              <a:rPr lang="ru-RU" altLang="ru-RU" sz="2000" b="1" i="1" u="sng" dirty="0"/>
              <a:t>И.В</a:t>
            </a:r>
            <a:r>
              <a:rPr lang="ru-RU" altLang="ru-RU" sz="2000" b="1" i="1" u="sng" dirty="0" smtClean="0"/>
              <a:t>.</a:t>
            </a:r>
            <a:endParaRPr lang="ru-RU" altLang="ru-RU" sz="1600" b="1" i="1" dirty="0" smtClean="0"/>
          </a:p>
        </p:txBody>
      </p:sp>
      <p:pic>
        <p:nvPicPr>
          <p:cNvPr id="21514" name="Picture 13" descr="IVM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0"/>
          <a:stretch/>
        </p:blipFill>
        <p:spPr bwMode="auto">
          <a:xfrm>
            <a:off x="285749" y="285750"/>
            <a:ext cx="2061212" cy="26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anotub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6165304"/>
            <a:ext cx="1325562" cy="466725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8313" y="6236742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56545" y="1966054"/>
            <a:ext cx="6839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материалы ионики твердого тела в объемном и </a:t>
            </a:r>
            <a:r>
              <a:rPr lang="ru-RU" sz="1600" dirty="0" err="1" smtClean="0"/>
              <a:t>наноструктурированном</a:t>
            </a:r>
            <a:r>
              <a:rPr lang="ru-RU" sz="1600" dirty="0" smtClean="0"/>
              <a:t> состоянии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функциональная керамика с уникальными прочностными и электрофизическими свойствами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компьютерное моделирование композитных </a:t>
            </a:r>
            <a:r>
              <a:rPr lang="ru-RU" sz="1600" dirty="0" err="1" smtClean="0"/>
              <a:t>наноматериалов</a:t>
            </a:r>
            <a:r>
              <a:rPr lang="ru-RU" sz="1600" dirty="0" smtClean="0"/>
              <a:t> методом молекулярной динамики</a:t>
            </a:r>
            <a:endParaRPr lang="ru-RU" sz="1600" dirty="0"/>
          </a:p>
        </p:txBody>
      </p:sp>
      <p:pic>
        <p:nvPicPr>
          <p:cNvPr id="12" name="11_11_200ani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8931" t="5741" r="16729" b="5011"/>
          <a:stretch/>
        </p:blipFill>
        <p:spPr>
          <a:xfrm>
            <a:off x="1655019" y="4278014"/>
            <a:ext cx="2988989" cy="1959297"/>
          </a:xfrm>
          <a:prstGeom prst="rect">
            <a:avLst/>
          </a:prstGeom>
        </p:spPr>
      </p:pic>
      <p:pic>
        <p:nvPicPr>
          <p:cNvPr id="13" name="Picture 20" descr="swnt1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82" y="5215476"/>
            <a:ext cx="2988642" cy="74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swnt1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50" y="4005064"/>
            <a:ext cx="1184086" cy="117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798814" y="4343873"/>
            <a:ext cx="191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AgI</a:t>
            </a:r>
            <a:r>
              <a:rPr lang="en-US" b="1" baseline="-25000" dirty="0">
                <a:latin typeface="Calibri" pitchFamily="34" charset="0"/>
              </a:rPr>
              <a:t>x</a:t>
            </a:r>
            <a:r>
              <a:rPr lang="en-US" b="1" dirty="0">
                <a:latin typeface="Calibri" pitchFamily="34" charset="0"/>
              </a:rPr>
              <a:t>Br</a:t>
            </a:r>
            <a:r>
              <a:rPr lang="en-US" b="1" baseline="-25000" dirty="0">
                <a:latin typeface="Calibri" pitchFamily="34" charset="0"/>
              </a:rPr>
              <a:t>1-x</a:t>
            </a:r>
            <a:r>
              <a:rPr lang="ru-RU" b="1" baseline="-25000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@SWNT,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406946" y="4653136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SnF</a:t>
            </a:r>
            <a:r>
              <a:rPr lang="en-US" b="1" baseline="-25000" dirty="0">
                <a:latin typeface="Calibri" pitchFamily="34" charset="0"/>
              </a:rPr>
              <a:t>2</a:t>
            </a:r>
            <a:r>
              <a:rPr lang="en-US" b="1" dirty="0">
                <a:latin typeface="Calibri" pitchFamily="34" charset="0"/>
              </a:rPr>
              <a:t>@SWNT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232772"/>
            <a:ext cx="6480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/>
                <a:latin typeface="+mj-lt"/>
                <a:ea typeface="Calibri"/>
              </a:rPr>
              <a:t>Химический дизайн </a:t>
            </a:r>
            <a:r>
              <a:rPr lang="ru-RU" sz="2200" b="1" dirty="0" smtClean="0">
                <a:latin typeface="+mj-lt"/>
                <a:ea typeface="Calibri"/>
              </a:rPr>
              <a:t>и к</a:t>
            </a:r>
            <a:r>
              <a:rPr lang="ru-RU" sz="2200" b="1" dirty="0" smtClean="0">
                <a:latin typeface="+mj-lt"/>
              </a:rPr>
              <a:t>омпьютерное моделирование материалов ионики твердого тела и функциональной керамики</a:t>
            </a:r>
            <a:endParaRPr lang="ru-RU" sz="2200" b="1" dirty="0" smtClean="0">
              <a:effectLst/>
              <a:latin typeface="+mj-lt"/>
              <a:ea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637203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6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67744" y="5942608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ru-RU" b="1" dirty="0">
                <a:latin typeface="Arial" charset="0"/>
                <a:cs typeface="Arial" charset="0"/>
              </a:rPr>
              <a:t>Total citation </a:t>
            </a:r>
            <a:r>
              <a:rPr lang="en-US" altLang="ru-RU" dirty="0">
                <a:latin typeface="Arial" charset="0"/>
                <a:cs typeface="Arial" charset="0"/>
              </a:rPr>
              <a:t>1370, </a:t>
            </a:r>
            <a:r>
              <a:rPr lang="en-US" altLang="ru-RU" b="1" i="1" dirty="0">
                <a:latin typeface="Arial" charset="0"/>
                <a:cs typeface="Arial" charset="0"/>
              </a:rPr>
              <a:t>h</a:t>
            </a:r>
            <a:r>
              <a:rPr lang="en-US" altLang="ru-RU" b="1" dirty="0">
                <a:latin typeface="Arial" charset="0"/>
                <a:cs typeface="Arial" charset="0"/>
              </a:rPr>
              <a:t>-index</a:t>
            </a:r>
            <a:r>
              <a:rPr lang="en-US" altLang="ru-RU" dirty="0">
                <a:latin typeface="Arial" charset="0"/>
                <a:cs typeface="Arial" charset="0"/>
              </a:rPr>
              <a:t> = </a:t>
            </a:r>
            <a:r>
              <a:rPr lang="en-US" altLang="ru-RU" dirty="0" smtClean="0">
                <a:latin typeface="Arial" charset="0"/>
                <a:cs typeface="Arial" charset="0"/>
              </a:rPr>
              <a:t>1</a:t>
            </a:r>
            <a:r>
              <a:rPr lang="ru-RU" altLang="ru-RU" dirty="0" smtClean="0">
                <a:latin typeface="Arial" charset="0"/>
                <a:cs typeface="Arial" charset="0"/>
              </a:rPr>
              <a:t>3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23081" y="4995173"/>
            <a:ext cx="82253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altLang="ru-RU" sz="1400" b="1" dirty="0">
                <a:latin typeface="Arial" charset="0"/>
                <a:cs typeface="Arial" charset="0"/>
              </a:rPr>
              <a:t>Publications: </a:t>
            </a:r>
            <a:r>
              <a:rPr lang="en-US" altLang="ru-RU" sz="1400" i="1" u="sng" dirty="0">
                <a:solidFill>
                  <a:schemeClr val="accent6"/>
                </a:solidFill>
                <a:latin typeface="Arial" charset="0"/>
              </a:rPr>
              <a:t>Journal of Physical Chemistry C </a:t>
            </a:r>
            <a:r>
              <a:rPr lang="en-US" altLang="ru-RU" sz="1400" i="1" u="sng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ru-RU" altLang="ru-RU" sz="1400" dirty="0" smtClean="0">
                <a:latin typeface="Arial" charset="0"/>
              </a:rPr>
              <a:t>(</a:t>
            </a:r>
            <a:r>
              <a:rPr lang="en-US" altLang="ru-RU" sz="1400" dirty="0" smtClean="0">
                <a:latin typeface="Arial" charset="0"/>
              </a:rPr>
              <a:t>IF</a:t>
            </a:r>
            <a:r>
              <a:rPr lang="ru-RU" altLang="ru-RU" sz="1400" dirty="0" smtClean="0">
                <a:latin typeface="Arial" charset="0"/>
              </a:rPr>
              <a:t>=</a:t>
            </a:r>
            <a:r>
              <a:rPr lang="en-US" altLang="ru-RU" sz="1400" dirty="0" smtClean="0">
                <a:latin typeface="Arial" charset="0"/>
              </a:rPr>
              <a:t>4.814</a:t>
            </a:r>
            <a:r>
              <a:rPr lang="ru-RU" altLang="ru-RU" sz="1400" dirty="0" smtClean="0">
                <a:latin typeface="Arial" charset="0"/>
              </a:rPr>
              <a:t>)</a:t>
            </a:r>
            <a:r>
              <a:rPr lang="en-US" altLang="ru-RU" sz="1400" dirty="0" smtClean="0">
                <a:latin typeface="Arial" charset="0"/>
              </a:rPr>
              <a:t>, </a:t>
            </a:r>
            <a:r>
              <a:rPr lang="en-US" altLang="ru-RU" sz="1400" i="1" u="sng" dirty="0">
                <a:solidFill>
                  <a:schemeClr val="accent6"/>
                </a:solidFill>
                <a:latin typeface="Arial" charset="0"/>
              </a:rPr>
              <a:t>Solid State Ionics </a:t>
            </a:r>
            <a:r>
              <a:rPr lang="en-US" altLang="ru-RU" sz="1400" i="1" u="sng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ru-RU" altLang="ru-RU" sz="1400" dirty="0" smtClean="0">
                <a:latin typeface="Arial" charset="0"/>
              </a:rPr>
              <a:t>(</a:t>
            </a:r>
            <a:r>
              <a:rPr lang="en-US" altLang="ru-RU" sz="1400" dirty="0" smtClean="0">
                <a:latin typeface="Arial" charset="0"/>
              </a:rPr>
              <a:t>IF</a:t>
            </a:r>
            <a:r>
              <a:rPr lang="ru-RU" altLang="ru-RU" sz="1400" dirty="0" smtClean="0">
                <a:latin typeface="Arial" charset="0"/>
              </a:rPr>
              <a:t>=2.564)</a:t>
            </a:r>
            <a:r>
              <a:rPr lang="en-US" altLang="ru-RU" sz="1400" dirty="0" smtClean="0">
                <a:latin typeface="Arial" charset="0"/>
              </a:rPr>
              <a:t>, </a:t>
            </a:r>
            <a:r>
              <a:rPr lang="en-US" altLang="ru-RU" sz="1400" i="1" u="sng" dirty="0">
                <a:solidFill>
                  <a:schemeClr val="accent6"/>
                </a:solidFill>
                <a:latin typeface="Arial" charset="0"/>
              </a:rPr>
              <a:t>Journal of Physics C </a:t>
            </a:r>
            <a:r>
              <a:rPr lang="en-US" altLang="ru-RU" sz="1400" i="1" u="sng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ru-RU" altLang="ru-RU" sz="1400" dirty="0" smtClean="0">
                <a:latin typeface="Arial" charset="0"/>
              </a:rPr>
              <a:t>(</a:t>
            </a:r>
            <a:r>
              <a:rPr lang="en-US" altLang="ru-RU" sz="1400" dirty="0" smtClean="0">
                <a:latin typeface="Arial" charset="0"/>
              </a:rPr>
              <a:t>IF</a:t>
            </a:r>
            <a:r>
              <a:rPr lang="ru-RU" altLang="ru-RU" sz="1400" dirty="0" smtClean="0">
                <a:latin typeface="Arial" charset="0"/>
              </a:rPr>
              <a:t>=</a:t>
            </a:r>
            <a:r>
              <a:rPr lang="en-US" altLang="ru-RU" sz="1400" dirty="0" smtClean="0">
                <a:latin typeface="Arial" charset="0"/>
              </a:rPr>
              <a:t>2.355</a:t>
            </a:r>
            <a:r>
              <a:rPr lang="ru-RU" altLang="ru-RU" sz="1400" dirty="0" smtClean="0">
                <a:latin typeface="Arial" charset="0"/>
              </a:rPr>
              <a:t>)</a:t>
            </a:r>
            <a:r>
              <a:rPr lang="en-US" altLang="ru-RU" sz="1400" dirty="0" smtClean="0">
                <a:latin typeface="Arial" charset="0"/>
              </a:rPr>
              <a:t>, </a:t>
            </a:r>
            <a:r>
              <a:rPr lang="en-US" altLang="ru-RU" sz="1400" i="1" u="sng" dirty="0">
                <a:solidFill>
                  <a:schemeClr val="accent6"/>
                </a:solidFill>
                <a:latin typeface="Arial" charset="0"/>
              </a:rPr>
              <a:t>Applied Surface Science </a:t>
            </a:r>
            <a:r>
              <a:rPr lang="ru-RU" altLang="ru-RU" sz="1400" dirty="0" smtClean="0">
                <a:latin typeface="Arial" charset="0"/>
              </a:rPr>
              <a:t>(</a:t>
            </a:r>
            <a:r>
              <a:rPr lang="en-US" altLang="ru-RU" sz="1400" dirty="0" smtClean="0">
                <a:latin typeface="Arial" charset="0"/>
              </a:rPr>
              <a:t>IF</a:t>
            </a:r>
            <a:r>
              <a:rPr lang="ru-RU" altLang="ru-RU" sz="1400" dirty="0" smtClean="0">
                <a:latin typeface="Arial" charset="0"/>
              </a:rPr>
              <a:t>=</a:t>
            </a:r>
            <a:r>
              <a:rPr lang="en-US" altLang="ru-RU" sz="1400" dirty="0" smtClean="0">
                <a:latin typeface="Arial" charset="0"/>
              </a:rPr>
              <a:t>2.112</a:t>
            </a:r>
            <a:r>
              <a:rPr lang="ru-RU" altLang="ru-RU" sz="1400" dirty="0" smtClean="0">
                <a:latin typeface="Arial" charset="0"/>
              </a:rPr>
              <a:t>)</a:t>
            </a:r>
            <a:r>
              <a:rPr lang="en-US" altLang="ru-RU" sz="1400" dirty="0" smtClean="0">
                <a:latin typeface="Arial" charset="0"/>
              </a:rPr>
              <a:t>, </a:t>
            </a:r>
            <a:r>
              <a:rPr lang="en-US" altLang="ru-RU" sz="1400" i="1" u="sng" dirty="0">
                <a:solidFill>
                  <a:schemeClr val="accent6"/>
                </a:solidFill>
                <a:latin typeface="Arial" charset="0"/>
              </a:rPr>
              <a:t>Computational Materials Science  </a:t>
            </a:r>
            <a:r>
              <a:rPr lang="ru-RU" altLang="ru-RU" sz="1400" dirty="0" smtClean="0">
                <a:latin typeface="Arial" charset="0"/>
              </a:rPr>
              <a:t>(</a:t>
            </a:r>
            <a:r>
              <a:rPr lang="en-US" altLang="ru-RU" sz="1400" dirty="0" smtClean="0">
                <a:latin typeface="Arial" charset="0"/>
              </a:rPr>
              <a:t>IF</a:t>
            </a:r>
            <a:r>
              <a:rPr lang="ru-RU" altLang="ru-RU" sz="1400" dirty="0" smtClean="0">
                <a:latin typeface="Arial" charset="0"/>
              </a:rPr>
              <a:t>=1.965)</a:t>
            </a:r>
            <a:r>
              <a:rPr lang="en-US" altLang="ru-RU" sz="1400" dirty="0" smtClean="0">
                <a:latin typeface="Arial" charset="0"/>
              </a:rPr>
              <a:t>, </a:t>
            </a:r>
            <a:r>
              <a:rPr lang="en-US" altLang="ru-RU" sz="1400" i="1" u="sng" dirty="0">
                <a:solidFill>
                  <a:schemeClr val="accent6"/>
                </a:solidFill>
                <a:latin typeface="Arial" charset="0"/>
              </a:rPr>
              <a:t>Current Applied Physics </a:t>
            </a:r>
            <a:r>
              <a:rPr lang="ru-RU" altLang="ru-RU" sz="1400" dirty="0" smtClean="0">
                <a:latin typeface="Arial" charset="0"/>
              </a:rPr>
              <a:t>(</a:t>
            </a:r>
            <a:r>
              <a:rPr lang="en-US" altLang="ru-RU" sz="1400" dirty="0" smtClean="0">
                <a:latin typeface="Arial" charset="0"/>
              </a:rPr>
              <a:t>IF</a:t>
            </a:r>
            <a:r>
              <a:rPr lang="ru-RU" altLang="ru-RU" sz="1400" dirty="0" smtClean="0">
                <a:latin typeface="Arial" charset="0"/>
              </a:rPr>
              <a:t>=</a:t>
            </a:r>
            <a:r>
              <a:rPr lang="en-US" altLang="ru-RU" sz="1400" dirty="0" smtClean="0">
                <a:latin typeface="Arial" charset="0"/>
              </a:rPr>
              <a:t>1.814</a:t>
            </a:r>
            <a:r>
              <a:rPr lang="ru-RU" altLang="ru-RU" sz="1400" dirty="0" smtClean="0">
                <a:latin typeface="Arial" charset="0"/>
              </a:rPr>
              <a:t>)</a:t>
            </a:r>
            <a:r>
              <a:rPr lang="en-US" altLang="ru-RU" sz="1400" dirty="0" smtClean="0">
                <a:latin typeface="Arial" charset="0"/>
              </a:rPr>
              <a:t>, </a:t>
            </a:r>
            <a:r>
              <a:rPr lang="en-US" altLang="ru-RU" sz="1400" i="1" u="sng" dirty="0">
                <a:solidFill>
                  <a:schemeClr val="accent6"/>
                </a:solidFill>
                <a:latin typeface="Arial" charset="0"/>
              </a:rPr>
              <a:t>Ionics</a:t>
            </a:r>
            <a:r>
              <a:rPr lang="en-US" altLang="ru-RU" sz="1400" dirty="0">
                <a:latin typeface="Arial" charset="0"/>
              </a:rPr>
              <a:t> </a:t>
            </a:r>
            <a:r>
              <a:rPr lang="en-US" altLang="ru-RU" sz="1400" dirty="0" smtClean="0">
                <a:latin typeface="Arial" charset="0"/>
              </a:rPr>
              <a:t> </a:t>
            </a:r>
            <a:r>
              <a:rPr lang="ru-RU" altLang="ru-RU" sz="1400" dirty="0" smtClean="0">
                <a:latin typeface="Arial" charset="0"/>
              </a:rPr>
              <a:t>(</a:t>
            </a:r>
            <a:r>
              <a:rPr lang="en-US" altLang="ru-RU" sz="1400" dirty="0" smtClean="0">
                <a:latin typeface="Arial" charset="0"/>
              </a:rPr>
              <a:t>IF</a:t>
            </a:r>
            <a:r>
              <a:rPr lang="ru-RU" altLang="ru-RU" sz="1400" dirty="0" smtClean="0">
                <a:latin typeface="Arial" charset="0"/>
              </a:rPr>
              <a:t>=</a:t>
            </a:r>
            <a:r>
              <a:rPr lang="en-US" altLang="ru-RU" sz="1400" dirty="0" smtClean="0">
                <a:latin typeface="Arial" charset="0"/>
              </a:rPr>
              <a:t>1.674</a:t>
            </a:r>
            <a:r>
              <a:rPr lang="ru-RU" altLang="ru-RU" sz="1400" dirty="0" smtClean="0">
                <a:latin typeface="Arial" charset="0"/>
              </a:rPr>
              <a:t>)</a:t>
            </a:r>
            <a:r>
              <a:rPr lang="en-US" altLang="ru-RU" sz="1400" dirty="0" smtClean="0">
                <a:latin typeface="Arial" charset="0"/>
              </a:rPr>
              <a:t>, </a:t>
            </a:r>
            <a:r>
              <a:rPr lang="en-US" altLang="ru-RU" sz="1400" i="1" u="sng" dirty="0">
                <a:solidFill>
                  <a:schemeClr val="accent6"/>
                </a:solidFill>
                <a:latin typeface="Arial" charset="0"/>
              </a:rPr>
              <a:t>Journal of Non-Crystalline Solids </a:t>
            </a:r>
            <a:r>
              <a:rPr lang="ru-RU" altLang="ru-RU" sz="1400" dirty="0" smtClean="0">
                <a:latin typeface="Arial" charset="0"/>
              </a:rPr>
              <a:t>(</a:t>
            </a:r>
            <a:r>
              <a:rPr lang="en-US" altLang="ru-RU" sz="1400" dirty="0" smtClean="0">
                <a:latin typeface="Arial" charset="0"/>
              </a:rPr>
              <a:t>IF</a:t>
            </a:r>
            <a:r>
              <a:rPr lang="ru-RU" altLang="ru-RU" sz="1400" dirty="0" smtClean="0">
                <a:latin typeface="Arial" charset="0"/>
              </a:rPr>
              <a:t>=</a:t>
            </a:r>
            <a:r>
              <a:rPr lang="en-US" altLang="ru-RU" sz="1400" dirty="0" smtClean="0">
                <a:latin typeface="Arial" charset="0"/>
              </a:rPr>
              <a:t>1.597</a:t>
            </a:r>
            <a:r>
              <a:rPr lang="ru-RU" altLang="ru-RU" sz="1400" dirty="0" smtClean="0">
                <a:latin typeface="Arial" charset="0"/>
              </a:rPr>
              <a:t>)</a:t>
            </a:r>
            <a:r>
              <a:rPr lang="en-US" altLang="ru-RU" sz="1400" dirty="0" smtClean="0">
                <a:latin typeface="Arial" charset="0"/>
              </a:rPr>
              <a:t>, </a:t>
            </a:r>
            <a:r>
              <a:rPr lang="en-US" altLang="ru-RU" sz="1400" i="1" u="sng" dirty="0">
                <a:solidFill>
                  <a:schemeClr val="accent6"/>
                </a:solidFill>
                <a:latin typeface="Arial" charset="0"/>
              </a:rPr>
              <a:t>Journal of Physics and Chemistry of Solids</a:t>
            </a:r>
            <a:r>
              <a:rPr lang="en-US" altLang="ru-RU" sz="1400" dirty="0">
                <a:latin typeface="Arial" charset="0"/>
              </a:rPr>
              <a:t> </a:t>
            </a:r>
            <a:r>
              <a:rPr lang="ru-RU" altLang="ru-RU" sz="1400" dirty="0" smtClean="0">
                <a:latin typeface="Arial" charset="0"/>
              </a:rPr>
              <a:t>(</a:t>
            </a:r>
            <a:r>
              <a:rPr lang="en-US" altLang="ru-RU" sz="1400" dirty="0" smtClean="0">
                <a:latin typeface="Arial" charset="0"/>
              </a:rPr>
              <a:t>IF</a:t>
            </a:r>
            <a:r>
              <a:rPr lang="ru-RU" altLang="ru-RU" sz="1400" dirty="0" smtClean="0">
                <a:latin typeface="Arial" charset="0"/>
              </a:rPr>
              <a:t>=</a:t>
            </a:r>
            <a:r>
              <a:rPr lang="en-US" altLang="ru-RU" sz="1400" dirty="0" smtClean="0">
                <a:latin typeface="Arial" charset="0"/>
              </a:rPr>
              <a:t>1.527</a:t>
            </a:r>
            <a:r>
              <a:rPr lang="ru-RU" altLang="ru-RU" sz="1400" dirty="0" smtClean="0">
                <a:latin typeface="Arial" charset="0"/>
              </a:rPr>
              <a:t>)</a:t>
            </a:r>
            <a:r>
              <a:rPr lang="en-US" altLang="ru-RU" sz="1400" dirty="0" smtClean="0">
                <a:latin typeface="Arial" charset="0"/>
              </a:rPr>
              <a:t>.</a:t>
            </a:r>
            <a:endParaRPr lang="ru-RU" altLang="ru-RU" sz="1400" dirty="0">
              <a:latin typeface="Arial" charset="0"/>
            </a:endParaRPr>
          </a:p>
        </p:txBody>
      </p:sp>
      <p:pic>
        <p:nvPicPr>
          <p:cNvPr id="4" name="Picture 2" descr="nano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3411" y="6309320"/>
            <a:ext cx="1325562" cy="46672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9775" y="6374656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49" y="3301545"/>
            <a:ext cx="1382911" cy="135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1043682" y="2761183"/>
            <a:ext cx="1247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latin typeface="+mn-lt"/>
              </a:rPr>
              <a:t>Нафион-117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6300192" y="283319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b="1" dirty="0" err="1">
                <a:latin typeface="+mn-lt"/>
              </a:rPr>
              <a:t>Нафион</a:t>
            </a:r>
            <a:r>
              <a:rPr lang="ru-RU" sz="1400" b="1" dirty="0">
                <a:latin typeface="+mn-lt"/>
              </a:rPr>
              <a:t>+</a:t>
            </a:r>
            <a:r>
              <a:rPr lang="en-US" sz="1400" b="1" dirty="0">
                <a:latin typeface="+mn-lt"/>
              </a:rPr>
              <a:t>C</a:t>
            </a:r>
            <a:r>
              <a:rPr lang="ru-RU" sz="1400" b="1" baseline="-25000" dirty="0">
                <a:latin typeface="+mn-lt"/>
              </a:rPr>
              <a:t>60</a:t>
            </a:r>
            <a:r>
              <a:rPr lang="ru-RU" sz="1400" b="1" dirty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OH</a:t>
            </a:r>
            <a:r>
              <a:rPr lang="ru-RU" sz="1400" b="1" dirty="0" smtClean="0">
                <a:latin typeface="+mn-lt"/>
              </a:rPr>
              <a:t>)</a:t>
            </a:r>
            <a:r>
              <a:rPr lang="ru-RU" sz="1400" b="1" baseline="-25000" dirty="0" smtClean="0">
                <a:latin typeface="+mn-lt"/>
              </a:rPr>
              <a:t>18</a:t>
            </a:r>
            <a:endParaRPr lang="ru-RU" sz="1400" b="1" baseline="-25000" dirty="0">
              <a:latin typeface="+mn-lt"/>
            </a:endParaRPr>
          </a:p>
        </p:txBody>
      </p:sp>
      <p:pic>
        <p:nvPicPr>
          <p:cNvPr id="9" name="MyOnlineAnimation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9998" y="2810093"/>
            <a:ext cx="3286178" cy="2078812"/>
          </a:xfrm>
          <a:prstGeom prst="rect">
            <a:avLst/>
          </a:prstGeom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3275707" y="2564904"/>
            <a:ext cx="213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 err="1">
                <a:latin typeface="+mn-lt"/>
              </a:rPr>
              <a:t>Фуллеренол</a:t>
            </a:r>
            <a:r>
              <a:rPr lang="ru-RU" sz="1400" b="1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C</a:t>
            </a:r>
            <a:r>
              <a:rPr lang="ru-RU" sz="1400" b="1" baseline="-25000" dirty="0">
                <a:latin typeface="+mn-lt"/>
              </a:rPr>
              <a:t>60</a:t>
            </a:r>
            <a:r>
              <a:rPr lang="ru-RU" sz="1400" b="1" dirty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OH</a:t>
            </a:r>
            <a:r>
              <a:rPr lang="ru-RU" sz="1400" b="1" dirty="0">
                <a:latin typeface="+mn-lt"/>
              </a:rPr>
              <a:t>)</a:t>
            </a:r>
            <a:r>
              <a:rPr lang="en-US" sz="1400" b="1" baseline="-25000" dirty="0">
                <a:latin typeface="+mn-lt"/>
              </a:rPr>
              <a:t>24</a:t>
            </a:r>
            <a:endParaRPr lang="ru-RU" sz="1400" b="1" baseline="-25000" dirty="0">
              <a:latin typeface="+mn-lt"/>
            </a:endParaRPr>
          </a:p>
        </p:txBody>
      </p:sp>
      <p:pic>
        <p:nvPicPr>
          <p:cNvPr id="11" name="Picture 13" descr="Monomer2 - Copy.bmp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19953" r="12173" b="10884"/>
          <a:stretch/>
        </p:blipFill>
        <p:spPr bwMode="auto">
          <a:xfrm>
            <a:off x="683568" y="3284984"/>
            <a:ext cx="2088232" cy="144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6367617" y="4633391"/>
            <a:ext cx="2164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i="1" dirty="0">
                <a:latin typeface="+mn-lt"/>
              </a:rPr>
              <a:t>Каналы проводимости</a:t>
            </a:r>
            <a:r>
              <a:rPr lang="en-US" sz="1400" i="1" dirty="0">
                <a:latin typeface="+mn-lt"/>
              </a:rPr>
              <a:t> </a:t>
            </a:r>
            <a:endParaRPr lang="ru-RU" sz="1400" i="1" dirty="0">
              <a:latin typeface="+mn-lt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5375"/>
            <a:ext cx="2160239" cy="120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37" y="1844824"/>
            <a:ext cx="115087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4271" y="1036474"/>
            <a:ext cx="63219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ea typeface="Times New Roman"/>
              </a:rPr>
              <a:t>Разработка методик </a:t>
            </a:r>
            <a:r>
              <a:rPr lang="ru-RU" sz="1400" dirty="0" smtClean="0">
                <a:effectLst/>
                <a:latin typeface="+mn-lt"/>
                <a:ea typeface="Times New Roman"/>
              </a:rPr>
              <a:t>синтеза и исследование протонной проводимости композитов в системах </a:t>
            </a:r>
            <a:r>
              <a:rPr lang="ru-RU" sz="1400" dirty="0" err="1" smtClean="0">
                <a:effectLst/>
                <a:latin typeface="+mn-lt"/>
                <a:ea typeface="Times New Roman"/>
              </a:rPr>
              <a:t>Нафион</a:t>
            </a:r>
            <a:r>
              <a:rPr lang="ru-RU" sz="1400" dirty="0" smtClean="0">
                <a:effectLst/>
                <a:latin typeface="+mn-lt"/>
                <a:ea typeface="Times New Roman"/>
              </a:rPr>
              <a:t> – кремнеземные матрицы и </a:t>
            </a:r>
            <a:r>
              <a:rPr lang="ru-RU" sz="1400" dirty="0" err="1" smtClean="0">
                <a:effectLst/>
                <a:latin typeface="+mn-lt"/>
                <a:ea typeface="Times New Roman"/>
              </a:rPr>
              <a:t>Нафион</a:t>
            </a:r>
            <a:r>
              <a:rPr lang="ru-RU" sz="1400" dirty="0" smtClean="0">
                <a:effectLst/>
                <a:latin typeface="+mn-lt"/>
                <a:ea typeface="Times New Roman"/>
              </a:rPr>
              <a:t> - </a:t>
            </a:r>
            <a:r>
              <a:rPr lang="ru-RU" sz="1400" dirty="0" err="1" smtClean="0">
                <a:effectLst/>
                <a:latin typeface="+mn-lt"/>
                <a:ea typeface="Times New Roman"/>
              </a:rPr>
              <a:t>наноструктурированные</a:t>
            </a:r>
            <a:r>
              <a:rPr lang="ru-RU" sz="1400" dirty="0" smtClean="0">
                <a:effectLst/>
                <a:latin typeface="+mn-lt"/>
                <a:ea typeface="Times New Roman"/>
              </a:rPr>
              <a:t> </a:t>
            </a:r>
            <a:r>
              <a:rPr lang="ru-RU" sz="1400" dirty="0" err="1" smtClean="0">
                <a:effectLst/>
                <a:latin typeface="+mn-lt"/>
                <a:ea typeface="Times New Roman"/>
              </a:rPr>
              <a:t>допанты</a:t>
            </a:r>
            <a:r>
              <a:rPr lang="ru-RU" sz="1400" dirty="0" smtClean="0">
                <a:effectLst/>
                <a:latin typeface="+mn-lt"/>
                <a:ea typeface="Times New Roman"/>
              </a:rPr>
              <a:t> д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ля применения в электрохимических устройствах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Компьютерное моделирование </a:t>
            </a:r>
            <a:r>
              <a:rPr lang="ru-RU" sz="1400" dirty="0" err="1" smtClean="0">
                <a:latin typeface="+mn-lt"/>
                <a:cs typeface="Times New Roman" panose="02020603050405020304" pitchFamily="18" charset="0"/>
              </a:rPr>
              <a:t>протонпроводящих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 твердых электролитов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271" y="128826"/>
            <a:ext cx="689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Гибридные </a:t>
            </a:r>
            <a:r>
              <a:rPr lang="ru-RU" sz="2000" b="1" dirty="0" err="1"/>
              <a:t>ионпроводящие</a:t>
            </a:r>
            <a:r>
              <a:rPr lang="ru-RU" sz="2000" b="1" dirty="0"/>
              <a:t> мембраны на основе </a:t>
            </a:r>
            <a:r>
              <a:rPr lang="ru-RU" sz="2000" b="1" dirty="0" err="1"/>
              <a:t>Нафиона</a:t>
            </a:r>
            <a:r>
              <a:rPr lang="ru-RU" sz="2000" b="1" dirty="0"/>
              <a:t> и </a:t>
            </a:r>
            <a:r>
              <a:rPr lang="ru-RU" sz="2000" b="1" dirty="0" err="1"/>
              <a:t>наноуглеродных</a:t>
            </a:r>
            <a:r>
              <a:rPr lang="ru-RU" sz="2000" b="1" dirty="0"/>
              <a:t> материалов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6" y="63093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7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025051" y="6372036"/>
            <a:ext cx="50308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553454" y="1098844"/>
            <a:ext cx="397087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altLang="ru-RU" b="1" i="1" u="sng" dirty="0">
                <a:latin typeface="Arial" charset="0"/>
              </a:rPr>
              <a:t>д</a:t>
            </a:r>
            <a:r>
              <a:rPr lang="ru-RU" altLang="ru-RU" b="1" i="1" u="sng" dirty="0" smtClean="0">
                <a:latin typeface="Arial" charset="0"/>
              </a:rPr>
              <a:t>.х.н., проф</a:t>
            </a:r>
            <a:r>
              <a:rPr lang="ru-RU" altLang="ru-RU" b="1" i="1" u="sng" dirty="0">
                <a:latin typeface="Arial" charset="0"/>
              </a:rPr>
              <a:t>. В.П.</a:t>
            </a:r>
            <a:r>
              <a:rPr lang="en-US" altLang="ru-RU" b="1" i="1" u="sng" dirty="0">
                <a:latin typeface="Arial" charset="0"/>
              </a:rPr>
              <a:t> </a:t>
            </a:r>
            <a:r>
              <a:rPr lang="ru-RU" altLang="ru-RU" b="1" i="1" u="sng" dirty="0" smtClean="0">
                <a:latin typeface="Arial" charset="0"/>
              </a:rPr>
              <a:t>Толстой</a:t>
            </a:r>
            <a:endParaRPr lang="ru-RU" altLang="ru-RU" sz="1600" b="1" i="1" dirty="0">
              <a:latin typeface="Arial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123728" y="1309282"/>
            <a:ext cx="7020272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9875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Разработка научных основ послойного синтеза </a:t>
            </a:r>
            <a:r>
              <a:rPr lang="ru-RU" sz="1900" dirty="0" err="1" smtClean="0">
                <a:latin typeface="+mn-lt"/>
              </a:rPr>
              <a:t>наноматериалов</a:t>
            </a:r>
            <a:r>
              <a:rPr lang="en-US" sz="1900" dirty="0" smtClean="0">
                <a:latin typeface="+mn-lt"/>
              </a:rPr>
              <a:t> </a:t>
            </a:r>
            <a:r>
              <a:rPr lang="ru-RU" altLang="ru-RU" sz="1900" dirty="0">
                <a:latin typeface="+mn-lt"/>
              </a:rPr>
              <a:t>с использованием растворов реагентов</a:t>
            </a:r>
            <a:endParaRPr lang="ru-RU" sz="1900" dirty="0">
              <a:latin typeface="+mn-lt"/>
            </a:endParaRPr>
          </a:p>
          <a:p>
            <a:pPr marL="269875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Разработка </a:t>
            </a:r>
            <a:r>
              <a:rPr lang="ru-RU" sz="1900" dirty="0">
                <a:latin typeface="+mn-lt"/>
              </a:rPr>
              <a:t>новых лабораторных установок для послойного синтеза</a:t>
            </a:r>
          </a:p>
          <a:p>
            <a:pPr marL="269875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Электронная </a:t>
            </a:r>
            <a:r>
              <a:rPr lang="ru-RU" sz="1900" dirty="0">
                <a:latin typeface="+mn-lt"/>
              </a:rPr>
              <a:t>микроскопия, рентгеноспектральный микроанализ и оптическая микроскопия </a:t>
            </a:r>
            <a:r>
              <a:rPr lang="ru-RU" sz="1900" dirty="0" err="1">
                <a:latin typeface="+mn-lt"/>
              </a:rPr>
              <a:t>наноматериалов</a:t>
            </a:r>
            <a:endParaRPr lang="ru-RU" sz="1900" dirty="0">
              <a:latin typeface="+mn-lt"/>
            </a:endParaRPr>
          </a:p>
          <a:p>
            <a:pPr marL="269875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Синтез нано- </a:t>
            </a:r>
            <a:r>
              <a:rPr lang="ru-RU" sz="1900" dirty="0">
                <a:latin typeface="+mn-lt"/>
              </a:rPr>
              <a:t>и </a:t>
            </a:r>
            <a:r>
              <a:rPr lang="ru-RU" sz="1900" dirty="0" err="1">
                <a:latin typeface="+mn-lt"/>
              </a:rPr>
              <a:t>микротрубок</a:t>
            </a:r>
            <a:r>
              <a:rPr lang="ru-RU" sz="1900" dirty="0">
                <a:latin typeface="+mn-lt"/>
              </a:rPr>
              <a:t> неорганических </a:t>
            </a:r>
            <a:r>
              <a:rPr lang="ru-RU" sz="1900" dirty="0" smtClean="0">
                <a:latin typeface="+mn-lt"/>
              </a:rPr>
              <a:t>соединений</a:t>
            </a:r>
            <a:endParaRPr lang="ru-RU" sz="1900" dirty="0">
              <a:latin typeface="+mn-lt"/>
            </a:endParaRPr>
          </a:p>
          <a:p>
            <a:pPr marL="269875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Послойный </a:t>
            </a:r>
            <a:r>
              <a:rPr lang="ru-RU" sz="1900" dirty="0">
                <a:latin typeface="+mn-lt"/>
              </a:rPr>
              <a:t>синтез новых высокоэффективных электродов </a:t>
            </a:r>
            <a:r>
              <a:rPr lang="ru-RU" sz="1900" dirty="0" err="1" smtClean="0">
                <a:latin typeface="+mn-lt"/>
              </a:rPr>
              <a:t>суперконденсаторов</a:t>
            </a:r>
            <a:r>
              <a:rPr lang="ru-RU" sz="1900" dirty="0" smtClean="0">
                <a:latin typeface="+mn-lt"/>
              </a:rPr>
              <a:t>, </a:t>
            </a:r>
            <a:r>
              <a:rPr lang="ru-RU" sz="1900" dirty="0">
                <a:latin typeface="+mn-lt"/>
              </a:rPr>
              <a:t>газовых и электрохимических </a:t>
            </a:r>
            <a:r>
              <a:rPr lang="ru-RU" sz="1900" dirty="0" smtClean="0">
                <a:latin typeface="+mn-lt"/>
              </a:rPr>
              <a:t>сенсоров, </a:t>
            </a:r>
            <a:r>
              <a:rPr lang="ru-RU" sz="1900" dirty="0">
                <a:latin typeface="+mn-lt"/>
              </a:rPr>
              <a:t>мембран </a:t>
            </a:r>
            <a:r>
              <a:rPr lang="ru-RU" sz="1900" dirty="0" smtClean="0">
                <a:latin typeface="+mn-lt"/>
              </a:rPr>
              <a:t>топливных </a:t>
            </a:r>
            <a:r>
              <a:rPr lang="ru-RU" sz="1900" dirty="0">
                <a:latin typeface="+mn-lt"/>
              </a:rPr>
              <a:t>ячеек и т.д</a:t>
            </a:r>
            <a:r>
              <a:rPr lang="ru-RU" sz="1900" dirty="0" smtClean="0">
                <a:latin typeface="+mn-lt"/>
              </a:rPr>
              <a:t>.</a:t>
            </a:r>
            <a:r>
              <a:rPr lang="en-US" sz="1900" dirty="0" smtClean="0">
                <a:latin typeface="+mn-lt"/>
              </a:rPr>
              <a:t> </a:t>
            </a:r>
          </a:p>
          <a:p>
            <a:pPr marL="90487" indent="0">
              <a:spcBef>
                <a:spcPts val="0"/>
              </a:spcBef>
            </a:pPr>
            <a:r>
              <a:rPr lang="en-US" altLang="ru-RU" sz="2000" dirty="0" smtClean="0">
                <a:latin typeface="Arial" charset="0"/>
              </a:rPr>
              <a:t>            </a:t>
            </a:r>
            <a:r>
              <a:rPr lang="ru-RU" altLang="ru-RU" sz="2000" i="1" dirty="0" smtClean="0">
                <a:latin typeface="Arial" charset="0"/>
              </a:rPr>
              <a:t>Общее </a:t>
            </a:r>
            <a:r>
              <a:rPr lang="ru-RU" altLang="ru-RU" sz="2000" i="1" dirty="0">
                <a:latin typeface="Arial" charset="0"/>
              </a:rPr>
              <a:t>цитирование работ более 1000</a:t>
            </a:r>
            <a:endParaRPr lang="ru-RU" altLang="ru-RU" sz="2000" b="1" i="1" dirty="0">
              <a:latin typeface="Arial" charset="0"/>
            </a:endParaRPr>
          </a:p>
          <a:p>
            <a:pPr marL="269875" indent="-179388">
              <a:spcBef>
                <a:spcPts val="0"/>
              </a:spcBef>
              <a:buFont typeface="Arial" pitchFamily="34" charset="0"/>
              <a:buChar char="•"/>
            </a:pPr>
            <a:endParaRPr lang="ru-RU" sz="1900" dirty="0">
              <a:latin typeface="+mn-lt"/>
            </a:endParaRPr>
          </a:p>
        </p:txBody>
      </p:sp>
      <p:pic>
        <p:nvPicPr>
          <p:cNvPr id="2064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" r="52795" b="58620"/>
          <a:stretch>
            <a:fillRect/>
          </a:stretch>
        </p:blipFill>
        <p:spPr bwMode="auto">
          <a:xfrm>
            <a:off x="4129342" y="5704240"/>
            <a:ext cx="822251" cy="52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Группа 11"/>
          <p:cNvGrpSpPr>
            <a:grpSpLocks/>
          </p:cNvGrpSpPr>
          <p:nvPr/>
        </p:nvGrpSpPr>
        <p:grpSpPr bwMode="auto">
          <a:xfrm>
            <a:off x="508413" y="5704241"/>
            <a:ext cx="1175435" cy="1053351"/>
            <a:chOff x="3494506" y="1484784"/>
            <a:chExt cx="2589661" cy="1989613"/>
          </a:xfrm>
        </p:grpSpPr>
        <p:pic>
          <p:nvPicPr>
            <p:cNvPr id="20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" t="1265" r="1617" b="9789"/>
            <a:stretch>
              <a:fillRect/>
            </a:stretch>
          </p:blipFill>
          <p:spPr bwMode="auto">
            <a:xfrm rot="5400000">
              <a:off x="3794530" y="1184760"/>
              <a:ext cx="1989613" cy="258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" name="Группа 10"/>
            <p:cNvGrpSpPr>
              <a:grpSpLocks/>
            </p:cNvGrpSpPr>
            <p:nvPr/>
          </p:nvGrpSpPr>
          <p:grpSpPr bwMode="auto">
            <a:xfrm>
              <a:off x="3635896" y="2780928"/>
              <a:ext cx="951729" cy="346438"/>
              <a:chOff x="3635896" y="2780928"/>
              <a:chExt cx="951729" cy="346438"/>
            </a:xfrm>
          </p:grpSpPr>
          <p:sp>
            <p:nvSpPr>
              <p:cNvPr id="2068" name="TextBox 2"/>
              <p:cNvSpPr txBox="1">
                <a:spLocks noChangeArrowheads="1"/>
              </p:cNvSpPr>
              <p:nvPr/>
            </p:nvSpPr>
            <p:spPr bwMode="auto">
              <a:xfrm>
                <a:off x="3635896" y="2780928"/>
                <a:ext cx="951729" cy="346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1200">
                    <a:solidFill>
                      <a:schemeClr val="bg1"/>
                    </a:solidFill>
                  </a:rPr>
                  <a:t>100 </a:t>
                </a:r>
                <a:r>
                  <a:rPr lang="en-US" altLang="ru-RU" sz="120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ru-RU" sz="1200">
                    <a:solidFill>
                      <a:schemeClr val="bg1"/>
                    </a:solidFill>
                  </a:rPr>
                  <a:t>m</a:t>
                </a:r>
                <a:endParaRPr lang="ru-RU" altLang="ru-RU" sz="12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3853039" y="3069292"/>
                <a:ext cx="28774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53039" y="3033371"/>
                <a:ext cx="0" cy="7184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140779" y="3033371"/>
                <a:ext cx="0" cy="7184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72" name="Рисунок 7" descr="Описание: J:\PenScope_foto\Sulph-2\Bi2S3_c2H5OH_tubes-200-28-11-2013-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r="15546" b="10471"/>
          <a:stretch>
            <a:fillRect/>
          </a:stretch>
        </p:blipFill>
        <p:spPr bwMode="auto">
          <a:xfrm>
            <a:off x="7443381" y="5526695"/>
            <a:ext cx="1552655" cy="123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76" y="4771768"/>
            <a:ext cx="9024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i="1" dirty="0"/>
              <a:t>Статьи в журналах:</a:t>
            </a:r>
            <a:r>
              <a:rPr lang="en-US" altLang="ru-RU" sz="1600" i="1" dirty="0"/>
              <a:t> </a:t>
            </a:r>
            <a:r>
              <a:rPr lang="en-US" altLang="ru-RU" sz="1600" i="1" u="sng" dirty="0">
                <a:solidFill>
                  <a:schemeClr val="accent6"/>
                </a:solidFill>
              </a:rPr>
              <a:t>International Journal of Hydrogen Energy</a:t>
            </a:r>
            <a:r>
              <a:rPr lang="en-US" altLang="ru-RU" sz="1600" i="1" dirty="0">
                <a:solidFill>
                  <a:schemeClr val="accent6"/>
                </a:solidFill>
              </a:rPr>
              <a:t> </a:t>
            </a:r>
            <a:r>
              <a:rPr lang="en-US" altLang="ru-RU" sz="1600" i="1" dirty="0"/>
              <a:t>(IF=4,086), </a:t>
            </a:r>
            <a:r>
              <a:rPr lang="en-US" altLang="ru-RU" sz="1600" i="1" u="sng" dirty="0">
                <a:solidFill>
                  <a:schemeClr val="accent6"/>
                </a:solidFill>
              </a:rPr>
              <a:t>Sensors and Actuators, B: Chemical</a:t>
            </a:r>
            <a:r>
              <a:rPr lang="en-US" altLang="ru-RU" sz="1600" i="1" dirty="0">
                <a:solidFill>
                  <a:schemeClr val="accent6"/>
                </a:solidFill>
              </a:rPr>
              <a:t> </a:t>
            </a:r>
            <a:r>
              <a:rPr lang="en-US" altLang="ru-RU" sz="1600" i="1" dirty="0"/>
              <a:t>(IF=3,668), </a:t>
            </a:r>
            <a:r>
              <a:rPr lang="en-US" altLang="ru-RU" sz="1600" i="1" u="sng" dirty="0">
                <a:solidFill>
                  <a:schemeClr val="accent6"/>
                </a:solidFill>
              </a:rPr>
              <a:t>Materials Chemistry and Physics</a:t>
            </a:r>
            <a:r>
              <a:rPr lang="en-US" altLang="ru-RU" sz="1600" i="1" dirty="0">
                <a:solidFill>
                  <a:schemeClr val="accent6"/>
                </a:solidFill>
              </a:rPr>
              <a:t> </a:t>
            </a:r>
            <a:r>
              <a:rPr lang="en-US" altLang="ru-RU" sz="1600" i="1" dirty="0"/>
              <a:t>(IF=2,395), </a:t>
            </a:r>
            <a:r>
              <a:rPr lang="en-US" altLang="ru-RU" sz="1600" i="1" u="sng" dirty="0">
                <a:solidFill>
                  <a:schemeClr val="accent6"/>
                </a:solidFill>
              </a:rPr>
              <a:t>Current Applied Physics </a:t>
            </a:r>
            <a:r>
              <a:rPr lang="en-US" altLang="ru-RU" sz="1600" i="1" dirty="0"/>
              <a:t>(IF=1,814), </a:t>
            </a:r>
            <a:r>
              <a:rPr lang="en-US" altLang="ru-RU" sz="1600" i="1" u="sng" dirty="0">
                <a:solidFill>
                  <a:schemeClr val="accent6"/>
                </a:solidFill>
              </a:rPr>
              <a:t>Journal of Materials Science</a:t>
            </a:r>
            <a:r>
              <a:rPr lang="en-US" altLang="ru-RU" sz="1600" i="1" dirty="0">
                <a:solidFill>
                  <a:schemeClr val="accent6"/>
                </a:solidFill>
              </a:rPr>
              <a:t> </a:t>
            </a:r>
            <a:r>
              <a:rPr lang="en-US" altLang="ru-RU" sz="1600" i="1" dirty="0"/>
              <a:t>(IF = 2,100)</a:t>
            </a:r>
            <a:r>
              <a:rPr lang="ru-RU" altLang="ru-RU" sz="1600" i="1" dirty="0"/>
              <a:t> и др.</a:t>
            </a:r>
            <a:endParaRPr lang="en-US" altLang="ru-RU" sz="1600" i="1" dirty="0"/>
          </a:p>
        </p:txBody>
      </p:sp>
      <p:pic>
        <p:nvPicPr>
          <p:cNvPr id="20" name="Picture 2" descr="G:\Гулина\САйт кафедры\ХТТ-внутр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32144" r="63712" b="38748"/>
          <a:stretch/>
        </p:blipFill>
        <p:spPr bwMode="auto">
          <a:xfrm>
            <a:off x="169729" y="201164"/>
            <a:ext cx="1553434" cy="20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6252" y="44624"/>
            <a:ext cx="733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Послойный синтез </a:t>
            </a:r>
            <a:r>
              <a:rPr lang="ru-RU" sz="3000" b="1" dirty="0" err="1" smtClean="0"/>
              <a:t>наноматериалов</a:t>
            </a:r>
            <a:r>
              <a:rPr lang="ru-RU" sz="3000" b="1" dirty="0" smtClean="0"/>
              <a:t> в условиях «мягкой химии»</a:t>
            </a:r>
            <a:endParaRPr lang="ru-RU" sz="3000" b="1" dirty="0"/>
          </a:p>
        </p:txBody>
      </p:sp>
      <p:pic>
        <p:nvPicPr>
          <p:cNvPr id="22" name="Picture 2" descr="ромаш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" y="2379338"/>
            <a:ext cx="2286260" cy="227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496" y="63093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2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ano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661248"/>
            <a:ext cx="1325562" cy="466725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8313" y="5761261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Научно-исследовательская работа</a:t>
            </a:r>
            <a:endParaRPr lang="en-US" b="1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516722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д.х.н</a:t>
            </a:r>
            <a:r>
              <a:rPr lang="ru-RU" sz="2000" b="1" i="1" u="sng" dirty="0"/>
              <a:t>. проф. Смирнов В.М</a:t>
            </a:r>
            <a:r>
              <a:rPr lang="ru-RU" sz="2000" b="1" i="1" u="sng" dirty="0" smtClean="0"/>
              <a:t>.</a:t>
            </a:r>
          </a:p>
        </p:txBody>
      </p:sp>
      <p:pic>
        <p:nvPicPr>
          <p:cNvPr id="8" name="Picture 2" descr="G:\Гулина\САйт кафедры\ХТТ-внутр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62191" r="63911" b="8513"/>
          <a:stretch/>
        </p:blipFill>
        <p:spPr bwMode="auto">
          <a:xfrm>
            <a:off x="539552" y="771824"/>
            <a:ext cx="1683345" cy="230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3214" y="437763"/>
            <a:ext cx="6067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Химическое </a:t>
            </a:r>
            <a:r>
              <a:rPr lang="ru-RU" sz="2400" b="1" dirty="0" err="1"/>
              <a:t>наноструктурирование</a:t>
            </a:r>
            <a:r>
              <a:rPr lang="ru-RU" sz="2400" b="1" dirty="0"/>
              <a:t> объема   твердого вещества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8961" y="2222862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Получение </a:t>
            </a:r>
            <a:r>
              <a:rPr lang="ru-RU" dirty="0"/>
              <a:t>жаропрочных керамических </a:t>
            </a:r>
            <a:r>
              <a:rPr lang="ru-RU" dirty="0" smtClean="0"/>
              <a:t>и металлических композиционных </a:t>
            </a:r>
            <a:r>
              <a:rPr lang="ru-RU" dirty="0"/>
              <a:t>материалов на основе трехмерного структурирования </a:t>
            </a:r>
            <a:r>
              <a:rPr lang="ru-RU" dirty="0" err="1"/>
              <a:t>нанонитями</a:t>
            </a:r>
            <a:r>
              <a:rPr lang="ru-RU" dirty="0"/>
              <a:t> </a:t>
            </a:r>
            <a:r>
              <a:rPr lang="ru-RU" dirty="0" err="1"/>
              <a:t>TiC</a:t>
            </a:r>
            <a:r>
              <a:rPr lang="ru-RU" dirty="0"/>
              <a:t> и </a:t>
            </a:r>
            <a:r>
              <a:rPr lang="ru-RU" dirty="0" err="1" smtClean="0"/>
              <a:t>SiC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Получение полимерных </a:t>
            </a:r>
            <a:r>
              <a:rPr lang="ru-RU" dirty="0"/>
              <a:t>композиционных </a:t>
            </a:r>
            <a:r>
              <a:rPr lang="ru-RU" dirty="0" err="1" smtClean="0"/>
              <a:t>наноматериалов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материалов </a:t>
            </a:r>
            <a:r>
              <a:rPr lang="ru-RU" dirty="0"/>
              <a:t>с заданными магнитными </a:t>
            </a:r>
            <a:r>
              <a:rPr lang="ru-RU" dirty="0" smtClean="0"/>
              <a:t>свойствами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Синтез </a:t>
            </a:r>
            <a:r>
              <a:rPr lang="ru-RU" dirty="0" err="1" smtClean="0"/>
              <a:t>наноразмерных</a:t>
            </a:r>
            <a:r>
              <a:rPr lang="ru-RU" dirty="0" smtClean="0"/>
              <a:t> оксидных порошков золь-гель методом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63093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ano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877272"/>
            <a:ext cx="1325562" cy="466725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5948710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842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95163" y="1342509"/>
            <a:ext cx="8424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/>
              <a:t>В течение 2009-2013 гг</a:t>
            </a:r>
            <a:r>
              <a:rPr lang="ru-RU" b="1" dirty="0"/>
              <a:t>. </a:t>
            </a:r>
            <a:r>
              <a:rPr lang="ru-RU" b="1" dirty="0" smtClean="0"/>
              <a:t>получено </a:t>
            </a:r>
          </a:p>
          <a:p>
            <a:pPr algn="ctr">
              <a:spcBef>
                <a:spcPts val="0"/>
              </a:spcBef>
            </a:pPr>
            <a:r>
              <a:rPr lang="ru-RU" b="1" dirty="0" smtClean="0"/>
              <a:t>29 грантов </a:t>
            </a:r>
            <a:r>
              <a:rPr lang="ru-RU" b="1" dirty="0"/>
              <a:t>российских и зарубежных фондов</a:t>
            </a:r>
            <a:r>
              <a:rPr lang="ru-RU" b="1" dirty="0" smtClean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3" y="506874"/>
            <a:ext cx="845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Внешнее финансирование</a:t>
            </a:r>
            <a:endParaRPr lang="ru-RU" sz="3600" b="1" i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577139"/>
              </p:ext>
            </p:extLst>
          </p:nvPr>
        </p:nvGraphicFramePr>
        <p:xfrm>
          <a:off x="4340309" y="2996952"/>
          <a:ext cx="4479841" cy="298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59420" y="2276872"/>
            <a:ext cx="2273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n-lt"/>
              </a:rPr>
              <a:t>Цифрами показано количество текущих грантов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763754"/>
              </p:ext>
            </p:extLst>
          </p:nvPr>
        </p:nvGraphicFramePr>
        <p:xfrm>
          <a:off x="0" y="2276872"/>
          <a:ext cx="4596546" cy="270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63720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8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ano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6165304"/>
            <a:ext cx="1325562" cy="466725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8313" y="6236742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842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400" b="1" i="1" dirty="0"/>
              <a:t>Издательская </a:t>
            </a:r>
            <a:r>
              <a:rPr lang="ru-RU" sz="2400" b="1" i="1" dirty="0" smtClean="0"/>
              <a:t>деятельность</a:t>
            </a:r>
            <a:endParaRPr lang="ru-RU" sz="24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238" y="2954555"/>
            <a:ext cx="817321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Главы в монографиях</a:t>
            </a:r>
            <a:endParaRPr lang="en-US" b="1" i="1" dirty="0" smtClean="0"/>
          </a:p>
          <a:p>
            <a:pPr marL="2057400" algn="just"/>
            <a:r>
              <a:rPr lang="en-US" sz="1600" b="1" dirty="0" smtClean="0"/>
              <a:t>V.P. Tolstoy</a:t>
            </a:r>
            <a:r>
              <a:rPr lang="en-US" sz="1600" dirty="0" smtClean="0"/>
              <a:t>, S.D. Han</a:t>
            </a:r>
            <a:r>
              <a:rPr lang="en-US" sz="1600" dirty="0"/>
              <a:t>, </a:t>
            </a:r>
            <a:r>
              <a:rPr lang="en-US" sz="1600" dirty="0" smtClean="0"/>
              <a:t>G. </a:t>
            </a:r>
            <a:r>
              <a:rPr lang="en-US" sz="1600" dirty="0" err="1" smtClean="0"/>
              <a:t>Korotcenkov</a:t>
            </a:r>
            <a:r>
              <a:rPr lang="en-US" sz="1600" dirty="0" smtClean="0"/>
              <a:t>. // </a:t>
            </a:r>
            <a:r>
              <a:rPr lang="en-US" sz="1600" dirty="0"/>
              <a:t>CHAPTER 9</a:t>
            </a:r>
            <a:r>
              <a:rPr lang="en-US" sz="1600" b="1" dirty="0"/>
              <a:t>.</a:t>
            </a:r>
            <a:r>
              <a:rPr lang="en-US" sz="1600" dirty="0"/>
              <a:t> Successive Ionic Layer Deposition (SILD): Advanced Method for Deposition and Modification of Functional Nanostructured Metal Oxides Aimed for Gas Sensor Applications, </a:t>
            </a:r>
            <a:r>
              <a:rPr lang="en-US" sz="1600" b="1" dirty="0" smtClean="0"/>
              <a:t>In</a:t>
            </a:r>
            <a:r>
              <a:rPr lang="ru-RU" sz="1600" b="1" dirty="0" smtClean="0"/>
              <a:t> </a:t>
            </a:r>
            <a:r>
              <a:rPr lang="en-US" sz="1600" b="1" dirty="0" smtClean="0"/>
              <a:t>book: </a:t>
            </a:r>
            <a:r>
              <a:rPr lang="en-US" sz="1600" dirty="0"/>
              <a:t>Metal Oxide Nanostructures and Their Application.</a:t>
            </a:r>
            <a:r>
              <a:rPr lang="en-US" sz="1600" dirty="0" smtClean="0"/>
              <a:t>, </a:t>
            </a:r>
            <a:r>
              <a:rPr lang="en-US" sz="1600" dirty="0"/>
              <a:t>Vol. 3, (Eds. Ahmad Umar and Yoon-Bong Hahn) American Scientific Publishers, California, 2010, pp. 384-436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algn="just"/>
            <a:r>
              <a:rPr lang="ru-RU" sz="1600" b="1" dirty="0" err="1" smtClean="0"/>
              <a:t>Постнов</a:t>
            </a:r>
            <a:r>
              <a:rPr lang="ru-RU" sz="1600" b="1" dirty="0" smtClean="0"/>
              <a:t> В.Н.</a:t>
            </a:r>
            <a:r>
              <a:rPr lang="ru-RU" sz="1600" dirty="0" smtClean="0"/>
              <a:t> Матричный </a:t>
            </a:r>
            <a:r>
              <a:rPr lang="ru-RU" sz="1600" dirty="0"/>
              <a:t>синтез привитых поверхностных соединений на кремнеземе, его использование для создания функциональных материалов и перспективы применения в </a:t>
            </a:r>
            <a:r>
              <a:rPr lang="ru-RU" sz="1600" dirty="0" err="1"/>
              <a:t>наномедицине</a:t>
            </a:r>
            <a:r>
              <a:rPr lang="ru-RU" sz="1600" dirty="0"/>
              <a:t>. </a:t>
            </a:r>
            <a:r>
              <a:rPr lang="en-US" sz="1600" dirty="0" smtClean="0"/>
              <a:t>// </a:t>
            </a:r>
            <a:r>
              <a:rPr lang="ru-RU" sz="1600" b="1" dirty="0" smtClean="0"/>
              <a:t>В книге </a:t>
            </a:r>
            <a:r>
              <a:rPr lang="ru-RU" sz="1600" dirty="0" smtClean="0"/>
              <a:t>«Нанотехнологии </a:t>
            </a:r>
            <a:r>
              <a:rPr lang="ru-RU" sz="1600" dirty="0"/>
              <a:t>в биологии и </a:t>
            </a:r>
            <a:r>
              <a:rPr lang="ru-RU" sz="1600" dirty="0" smtClean="0"/>
              <a:t>медицине» под </a:t>
            </a:r>
            <a:r>
              <a:rPr lang="ru-RU" sz="1600" dirty="0"/>
              <a:t>ред. </a:t>
            </a:r>
            <a:r>
              <a:rPr lang="ru-RU" sz="1600" dirty="0" smtClean="0"/>
              <a:t>Е.В</a:t>
            </a:r>
            <a:r>
              <a:rPr lang="ru-RU" sz="1600" dirty="0"/>
              <a:t>. </a:t>
            </a:r>
            <a:r>
              <a:rPr lang="ru-RU" sz="1600" dirty="0" err="1"/>
              <a:t>Шляхто</a:t>
            </a:r>
            <a:r>
              <a:rPr lang="ru-RU" sz="1600" dirty="0"/>
              <a:t>. </a:t>
            </a:r>
            <a:r>
              <a:rPr lang="ru-RU" sz="1600" dirty="0" smtClean="0"/>
              <a:t>СПб.: изд-во </a:t>
            </a:r>
            <a:r>
              <a:rPr lang="ru-RU" sz="1600" dirty="0"/>
              <a:t>«</a:t>
            </a:r>
            <a:r>
              <a:rPr lang="ru-RU" sz="1600" dirty="0" err="1"/>
              <a:t>Любавич</a:t>
            </a:r>
            <a:r>
              <a:rPr lang="ru-RU" sz="1600" dirty="0"/>
              <a:t>» </a:t>
            </a:r>
            <a:r>
              <a:rPr lang="ru-RU" sz="1600" dirty="0" smtClean="0"/>
              <a:t>2009 </a:t>
            </a:r>
            <a:r>
              <a:rPr lang="ru-RU" sz="1600" dirty="0"/>
              <a:t>г</a:t>
            </a:r>
            <a:r>
              <a:rPr lang="ru-RU" sz="1600" dirty="0" smtClean="0"/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mona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123769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268760"/>
            <a:ext cx="5406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b="1" i="1" dirty="0" smtClean="0"/>
              <a:t>                                      </a:t>
            </a:r>
            <a:r>
              <a:rPr lang="ru-RU" b="1" i="1" dirty="0" smtClean="0"/>
              <a:t>Монографии</a:t>
            </a:r>
            <a:endParaRPr lang="ru-RU" b="1" i="1" dirty="0"/>
          </a:p>
          <a:p>
            <a:pPr algn="just"/>
            <a:r>
              <a:rPr lang="ru-RU" dirty="0"/>
              <a:t>А.К.</a:t>
            </a:r>
            <a:r>
              <a:rPr lang="en-US" dirty="0"/>
              <a:t> </a:t>
            </a:r>
            <a:r>
              <a:rPr lang="ru-RU" dirty="0"/>
              <a:t>Иванов-</a:t>
            </a:r>
            <a:r>
              <a:rPr lang="ru-RU" dirty="0" err="1"/>
              <a:t>Шиц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b="1" dirty="0"/>
              <a:t>И.В.</a:t>
            </a:r>
            <a:r>
              <a:rPr lang="en-US" b="1" dirty="0"/>
              <a:t> </a:t>
            </a:r>
            <a:r>
              <a:rPr lang="ru-RU" b="1" dirty="0"/>
              <a:t>Мурин</a:t>
            </a:r>
            <a:r>
              <a:rPr lang="ru-RU" dirty="0"/>
              <a:t>. </a:t>
            </a:r>
            <a:r>
              <a:rPr lang="ru-RU" dirty="0" smtClean="0"/>
              <a:t>Ионика </a:t>
            </a:r>
            <a:r>
              <a:rPr lang="ru-RU" dirty="0"/>
              <a:t>твердого тела </a:t>
            </a:r>
            <a:r>
              <a:rPr lang="en-US" dirty="0"/>
              <a:t>// </a:t>
            </a:r>
            <a:r>
              <a:rPr lang="ru-RU" dirty="0"/>
              <a:t>Издательство Санкт-Петербургского университета</a:t>
            </a:r>
            <a:r>
              <a:rPr lang="en-US" dirty="0"/>
              <a:t>, 2010, 1000 c.</a:t>
            </a:r>
          </a:p>
        </p:txBody>
      </p:sp>
      <p:pic>
        <p:nvPicPr>
          <p:cNvPr id="10" name="Picture 5" descr="&amp;Icy;&amp;ocy;&amp;ncy;&amp;icy;&amp;kcy;&amp;acy; &amp;tcy;&amp;vcy;&amp;iecy;&amp;rcy;&amp;dcy;&amp;ocy;&amp;gcy;&amp;ocy; &amp;tcy;&amp;iecy;&amp;lcy;&amp;acy;. &amp;Vcy; 2 &amp;tcy;&amp;ocy;&amp;mcy;&amp;acy;&amp;khcy;. &amp;Tcy;&amp;ocy;&amp;mcy;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7012632" y="980728"/>
            <a:ext cx="17313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6102945" y="980728"/>
            <a:ext cx="1349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96" y="64440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962196"/>
              </p:ext>
            </p:extLst>
          </p:nvPr>
        </p:nvGraphicFramePr>
        <p:xfrm>
          <a:off x="529208" y="1425469"/>
          <a:ext cx="8085584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4864"/>
                <a:gridCol w="2448272"/>
                <a:gridCol w="2448272"/>
                <a:gridCol w="1584176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Статьи на русском языке в журналах, индексируемых РИНЦ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Статьи в журналах, индексируемых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WoS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или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Scopus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Доклады на конференциях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2009-2013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334397"/>
            <a:ext cx="716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Публикационная активность</a:t>
            </a:r>
            <a:endParaRPr lang="ru-RU" sz="3600" b="1" i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478846"/>
              </p:ext>
            </p:extLst>
          </p:nvPr>
        </p:nvGraphicFramePr>
        <p:xfrm>
          <a:off x="2718048" y="2348880"/>
          <a:ext cx="49502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9581" y="3033355"/>
            <a:ext cx="1346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Количество </a:t>
            </a:r>
          </a:p>
          <a:p>
            <a:r>
              <a:rPr lang="ru-RU" sz="1600" dirty="0" smtClean="0"/>
              <a:t>публикаций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37321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сравнению с периодом 2004-2008 гг. общее количество публикаций возросло с 68 до 114, а докладов на конференциях с 85 до 168</a:t>
            </a:r>
            <a:endParaRPr lang="ru-RU" dirty="0"/>
          </a:p>
        </p:txBody>
      </p:sp>
      <p:pic>
        <p:nvPicPr>
          <p:cNvPr id="8" name="Picture 2" descr="nano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130627"/>
            <a:ext cx="1325562" cy="466725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8313" y="6202065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496" y="63720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8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rovsk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4988" y="5373688"/>
            <a:ext cx="715962" cy="1216025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9552" y="1268760"/>
            <a:ext cx="8136904" cy="758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 spcCol="18000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Технический </a:t>
            </a:r>
            <a:r>
              <a:rPr lang="ru-RU" sz="1400" dirty="0"/>
              <a:t>университет г. Дармштадта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Гамбургский </a:t>
            </a:r>
            <a:r>
              <a:rPr lang="ru-RU" sz="1400" dirty="0"/>
              <a:t>университет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err="1"/>
              <a:t>Gwangju</a:t>
            </a:r>
            <a:r>
              <a:rPr lang="en-US" sz="1400" dirty="0"/>
              <a:t> Institute of Science and Technology</a:t>
            </a:r>
            <a:r>
              <a:rPr lang="ru-RU" sz="1400" dirty="0"/>
              <a:t> (</a:t>
            </a:r>
            <a:r>
              <a:rPr lang="en-US" sz="1400" dirty="0"/>
              <a:t>South Korea</a:t>
            </a:r>
            <a:r>
              <a:rPr lang="ru-RU" sz="1400" dirty="0"/>
              <a:t>)</a:t>
            </a:r>
            <a:endParaRPr lang="ru-RU" sz="1400" strike="sngStrike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smtClean="0"/>
              <a:t>University of Santiago de </a:t>
            </a:r>
            <a:r>
              <a:rPr lang="en-US" sz="1400" dirty="0" err="1" smtClean="0"/>
              <a:t>Compostela</a:t>
            </a:r>
            <a:r>
              <a:rPr lang="ru-RU" sz="1400" dirty="0" smtClean="0"/>
              <a:t> (</a:t>
            </a:r>
            <a:r>
              <a:rPr lang="en-US" sz="1400" dirty="0" smtClean="0"/>
              <a:t>Spain</a:t>
            </a:r>
            <a:r>
              <a:rPr lang="ru-RU" sz="1400" dirty="0" smtClean="0"/>
              <a:t>)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smtClean="0"/>
              <a:t>University </a:t>
            </a:r>
            <a:r>
              <a:rPr lang="en-US" sz="1400" dirty="0"/>
              <a:t>of Porto (Portugal)</a:t>
            </a:r>
            <a:endParaRPr lang="ru-RU" sz="1400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Киевский </a:t>
            </a:r>
            <a:r>
              <a:rPr lang="ru-RU" sz="1400" dirty="0"/>
              <a:t>государственный университет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Физико-технический </a:t>
            </a:r>
            <a:r>
              <a:rPr lang="ru-RU" sz="1400" dirty="0"/>
              <a:t>институт А.Ф</a:t>
            </a:r>
            <a:r>
              <a:rPr lang="ru-RU" sz="1400" dirty="0" smtClean="0"/>
              <a:t>. Иоффе </a:t>
            </a:r>
            <a:r>
              <a:rPr lang="ru-RU" sz="1400" dirty="0"/>
              <a:t>РАН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err="1" smtClean="0"/>
              <a:t>СПбГТИ</a:t>
            </a:r>
            <a:r>
              <a:rPr lang="ru-RU" sz="1400" dirty="0" smtClean="0"/>
              <a:t> (</a:t>
            </a:r>
            <a:r>
              <a:rPr lang="ru-RU" sz="1400" dirty="0"/>
              <a:t>Технический университет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err="1" smtClean="0"/>
              <a:t>СПбГЭТУ</a:t>
            </a:r>
            <a:r>
              <a:rPr lang="ru-RU" sz="1400" dirty="0" smtClean="0"/>
              <a:t> (ЛЭТИ), 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err="1" smtClean="0"/>
              <a:t>СПбГПУ</a:t>
            </a:r>
            <a:endParaRPr lang="ru-RU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/>
              <a:t>Институт кристаллографии РАН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/>
              <a:t>Вятский государственный университет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НГТУ </a:t>
            </a:r>
            <a:r>
              <a:rPr lang="ru-RU" sz="1400" dirty="0"/>
              <a:t>им. Н.И. </a:t>
            </a:r>
            <a:r>
              <a:rPr lang="ru-RU" sz="1400" dirty="0" smtClean="0"/>
              <a:t>Алексеева (Нижний </a:t>
            </a:r>
            <a:r>
              <a:rPr lang="ru-RU" sz="1400" dirty="0"/>
              <a:t>Новгород</a:t>
            </a:r>
            <a:r>
              <a:rPr lang="ru-RU" sz="1400" dirty="0" smtClean="0"/>
              <a:t>)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 smtClean="0"/>
          </a:p>
          <a:p>
            <a:pPr algn="just">
              <a:lnSpc>
                <a:spcPct val="120000"/>
              </a:lnSpc>
            </a:pPr>
            <a:endParaRPr lang="ru-RU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/>
              <a:t>ННГУ им. Лобачевского (Нижний Новгород</a:t>
            </a:r>
            <a:r>
              <a:rPr lang="ru-RU" sz="1400" dirty="0" smtClean="0"/>
              <a:t>)</a:t>
            </a:r>
            <a:endParaRPr lang="ru-RU" sz="1400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Лаборатория </a:t>
            </a:r>
            <a:r>
              <a:rPr lang="ru-RU" sz="1400" dirty="0"/>
              <a:t>Исследований </a:t>
            </a:r>
            <a:r>
              <a:rPr lang="ru-RU" sz="1400" dirty="0" err="1"/>
              <a:t>наноструктур</a:t>
            </a:r>
            <a:r>
              <a:rPr lang="ru-RU" sz="1400" dirty="0"/>
              <a:t> ИХС </a:t>
            </a:r>
            <a:r>
              <a:rPr lang="ru-RU" sz="1400" dirty="0" smtClean="0"/>
              <a:t>РАН</a:t>
            </a:r>
            <a:endParaRPr lang="en-US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Федеральный центр </a:t>
            </a:r>
            <a:r>
              <a:rPr lang="ru-RU" sz="1400" dirty="0"/>
              <a:t>сердца, крови и эндокринологии им. В.А. </a:t>
            </a:r>
            <a:r>
              <a:rPr lang="ru-RU" sz="1400" dirty="0" err="1" smtClean="0"/>
              <a:t>Алмазова</a:t>
            </a:r>
            <a:endParaRPr lang="ru-RU" sz="1400" dirty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каф</a:t>
            </a:r>
            <a:r>
              <a:rPr lang="ru-RU" sz="1400" dirty="0"/>
              <a:t>. Авиационно-космической техники </a:t>
            </a:r>
            <a:r>
              <a:rPr lang="ru-RU" sz="1400" dirty="0" smtClean="0"/>
              <a:t>МАИ им. С. Орджоникидзе 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/>
              <a:t>Национальный исследовательский центр "Курчатовский институт"</a:t>
            </a:r>
            <a:endParaRPr lang="ru-RU" sz="1400" dirty="0" smtClean="0"/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/>
              <a:t>ГНЦ ФГУП </a:t>
            </a:r>
            <a:r>
              <a:rPr lang="ru-RU" sz="1400" dirty="0" smtClean="0"/>
              <a:t>«Центр Келдыша»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МГУ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ЗАО </a:t>
            </a:r>
            <a:r>
              <a:rPr lang="ru-RU" sz="1400" dirty="0"/>
              <a:t>«ИЛИП»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err="1"/>
              <a:t>NTechno</a:t>
            </a:r>
            <a:r>
              <a:rPr lang="en-US" sz="1400" dirty="0"/>
              <a:t> </a:t>
            </a:r>
            <a:r>
              <a:rPr lang="ru-RU" sz="1400" dirty="0"/>
              <a:t>(г. Рига, Латвия)</a:t>
            </a:r>
            <a:r>
              <a:rPr lang="en-US" sz="1400" dirty="0"/>
              <a:t> 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/>
              <a:t>ООО «</a:t>
            </a:r>
            <a:r>
              <a:rPr lang="ru-RU" sz="1400" dirty="0" err="1"/>
              <a:t>Аэротехнокосмос</a:t>
            </a:r>
            <a:r>
              <a:rPr lang="ru-RU" sz="1400" dirty="0"/>
              <a:t>» (г. Москва)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552" y="5877272"/>
            <a:ext cx="6840537" cy="40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Творческое сотрудничество</a:t>
            </a:r>
            <a:endParaRPr lang="en-US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265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200" b="1" i="1" dirty="0"/>
              <a:t>Творческое </a:t>
            </a:r>
            <a:r>
              <a:rPr lang="ru-RU" sz="3200" b="1" i="1" dirty="0" smtClean="0"/>
              <a:t>сотрудничество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3720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rap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661025"/>
            <a:ext cx="942975" cy="855663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36438" y="1615844"/>
            <a:ext cx="8528050" cy="37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ru-RU" sz="1600" dirty="0" smtClean="0"/>
              <a:t>Объединенный научный Совет </a:t>
            </a:r>
            <a:r>
              <a:rPr lang="ru-RU" sz="1600" dirty="0"/>
              <a:t>по химическим наукам СПб НЦ </a:t>
            </a:r>
            <a:r>
              <a:rPr lang="ru-RU" sz="1600" dirty="0" smtClean="0"/>
              <a:t>РАН</a:t>
            </a: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ru-RU" sz="1600" dirty="0" smtClean="0"/>
              <a:t>Диссертационные </a:t>
            </a:r>
            <a:r>
              <a:rPr lang="ru-RU" sz="1600" dirty="0"/>
              <a:t>советы по защите докторских </a:t>
            </a:r>
            <a:r>
              <a:rPr lang="ru-RU" sz="1600" dirty="0" smtClean="0"/>
              <a:t>диссертаций </a:t>
            </a:r>
            <a:r>
              <a:rPr lang="ru-RU" sz="1600" dirty="0"/>
              <a:t>Д </a:t>
            </a:r>
            <a:r>
              <a:rPr lang="ru-RU" sz="1600" dirty="0" smtClean="0"/>
              <a:t>212.232.37, </a:t>
            </a:r>
          </a:p>
          <a:p>
            <a:pPr marL="265113">
              <a:lnSpc>
                <a:spcPct val="140000"/>
              </a:lnSpc>
            </a:pPr>
            <a:r>
              <a:rPr lang="ru-RU" sz="1600" dirty="0" smtClean="0"/>
              <a:t>Д </a:t>
            </a:r>
            <a:r>
              <a:rPr lang="ru-RU" sz="1600" dirty="0"/>
              <a:t>212.232.41, Д. </a:t>
            </a:r>
            <a:r>
              <a:rPr lang="ru-RU" sz="1600" dirty="0" smtClean="0"/>
              <a:t>212.230.09.</a:t>
            </a:r>
            <a:endParaRPr lang="ru-RU" sz="1600" dirty="0"/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ru-RU" sz="1600" dirty="0"/>
              <a:t>Российское отделение общества </a:t>
            </a:r>
            <a:r>
              <a:rPr lang="en-US" sz="1600" dirty="0"/>
              <a:t>Solid</a:t>
            </a:r>
            <a:r>
              <a:rPr lang="ru-RU" sz="1600" dirty="0"/>
              <a:t> </a:t>
            </a:r>
            <a:r>
              <a:rPr lang="en-US" sz="1600" dirty="0"/>
              <a:t>State</a:t>
            </a:r>
            <a:r>
              <a:rPr lang="ru-RU" sz="1600" dirty="0"/>
              <a:t> </a:t>
            </a:r>
            <a:r>
              <a:rPr lang="en-US" sz="1600" dirty="0"/>
              <a:t>Ionics</a:t>
            </a:r>
            <a:endParaRPr lang="ru-RU" sz="1600" dirty="0"/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ru-RU" sz="1600" dirty="0"/>
              <a:t>Российское общество материаловедов</a:t>
            </a: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ru-RU" sz="1600" dirty="0"/>
              <a:t>УМО по направлению </a:t>
            </a:r>
            <a:r>
              <a:rPr lang="ru-RU" sz="1600" dirty="0" smtClean="0"/>
              <a:t>«Химия, физика и механика материалов»</a:t>
            </a:r>
            <a:endParaRPr lang="ru-RU" sz="1600" dirty="0"/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ru-RU" sz="1600" dirty="0" smtClean="0"/>
              <a:t>Редколлегии журналов </a:t>
            </a:r>
            <a:r>
              <a:rPr lang="en-US" sz="1600" dirty="0"/>
              <a:t>Solid State </a:t>
            </a:r>
            <a:r>
              <a:rPr lang="en-US" sz="1600" dirty="0" smtClean="0"/>
              <a:t>Ionics</a:t>
            </a:r>
            <a:r>
              <a:rPr lang="ru-RU" sz="1600" dirty="0" smtClean="0"/>
              <a:t>, </a:t>
            </a:r>
            <a:r>
              <a:rPr lang="en-US" sz="1600" dirty="0"/>
              <a:t>Journal of </a:t>
            </a:r>
            <a:r>
              <a:rPr lang="en-US" sz="1600" dirty="0" err="1" smtClean="0"/>
              <a:t>Nanomaterials</a:t>
            </a:r>
            <a:r>
              <a:rPr lang="en-US" sz="1600" dirty="0" smtClean="0"/>
              <a:t> </a:t>
            </a:r>
            <a:r>
              <a:rPr lang="en-US" sz="1600" dirty="0"/>
              <a:t>(USA), World Science Journal of Applied Chemistry &amp; Physics (WSO), World Science Journal of Applied Research (WSO</a:t>
            </a:r>
            <a:r>
              <a:rPr lang="en-US" sz="1600" dirty="0" smtClean="0"/>
              <a:t>), </a:t>
            </a:r>
            <a:r>
              <a:rPr lang="en-US" sz="1600" dirty="0" err="1"/>
              <a:t>Nanoscience</a:t>
            </a:r>
            <a:r>
              <a:rPr lang="en-US" sz="1600" dirty="0"/>
              <a:t> and </a:t>
            </a:r>
            <a:r>
              <a:rPr lang="en-US" sz="1600" dirty="0" err="1"/>
              <a:t>Nanoengineering</a:t>
            </a:r>
            <a:r>
              <a:rPr lang="en-US" sz="1600" dirty="0"/>
              <a:t> (USA)</a:t>
            </a:r>
            <a:endParaRPr lang="ru-RU" sz="1600" dirty="0"/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r>
              <a:rPr lang="ru-RU" sz="1600" dirty="0" smtClean="0"/>
              <a:t>Экспертно-консультативный </a:t>
            </a:r>
            <a:r>
              <a:rPr lang="ru-RU" sz="1600" dirty="0"/>
              <a:t>совет при Законодательном собрании </a:t>
            </a:r>
            <a:r>
              <a:rPr lang="ru-RU" sz="1600" dirty="0" smtClean="0"/>
              <a:t>Ленинградской области</a:t>
            </a:r>
            <a:endParaRPr lang="ru-RU" sz="16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5288" y="334397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/>
              <a:t>Представительство </a:t>
            </a:r>
            <a:r>
              <a:rPr lang="ru-RU" sz="3600" b="1" i="1" dirty="0" smtClean="0"/>
              <a:t>кафедры</a:t>
            </a:r>
            <a:endParaRPr lang="en-US" sz="3600" b="1" i="1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68313" y="5942608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Представительство кафедры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79512" y="63720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68313" y="5877272"/>
            <a:ext cx="72723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Кафедра химии твёрдого тела</a:t>
            </a:r>
            <a:endParaRPr lang="en-US" b="1" dirty="0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589588"/>
            <a:ext cx="7477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06708218"/>
              </p:ext>
            </p:extLst>
          </p:nvPr>
        </p:nvGraphicFramePr>
        <p:xfrm>
          <a:off x="684337" y="620688"/>
          <a:ext cx="7848103" cy="453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7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625" y="2996952"/>
            <a:ext cx="853560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Целевые индикаторы </a:t>
            </a:r>
            <a:endParaRPr lang="ru-RU" sz="2800" dirty="0" smtClean="0"/>
          </a:p>
          <a:p>
            <a:pPr algn="ctr"/>
            <a:r>
              <a:rPr lang="ru-RU" sz="2800" dirty="0" smtClean="0"/>
              <a:t>Программы развития СПбГУ: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клад колл</a:t>
            </a:r>
            <a:r>
              <a:rPr lang="ru-RU" sz="2800" dirty="0"/>
              <a:t>ектива кафедры Химии твердого тела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1804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75040648"/>
              </p:ext>
            </p:extLst>
          </p:nvPr>
        </p:nvGraphicFramePr>
        <p:xfrm>
          <a:off x="395536" y="836712"/>
          <a:ext cx="8476033" cy="59510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1494"/>
                <a:gridCol w="1296144"/>
                <a:gridCol w="705679"/>
                <a:gridCol w="705679"/>
                <a:gridCol w="705679"/>
                <a:gridCol w="705679"/>
                <a:gridCol w="705679"/>
              </a:tblGrid>
              <a:tr h="5870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Индикатор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Ед. 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2010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2012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2013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2014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8502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студентов, принятых на обучение по программам магистратуры, в общей численности обучающихся по программам высшего и послевузовского профессионального </a:t>
                      </a:r>
                      <a:r>
                        <a:rPr lang="ru-RU" sz="1600" dirty="0" smtClean="0">
                          <a:effectLst/>
                        </a:rPr>
                        <a:t>образования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Программа,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0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Кафедра, %</a:t>
                      </a:r>
                      <a:endParaRPr lang="ru-RU" sz="14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02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аспирантов, принятых на обучение  по программам аспирантуры,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в общей численности обучающихся по программам высшего и послевузовского профессионального </a:t>
                      </a:r>
                      <a:r>
                        <a:rPr lang="ru-RU" sz="1600" dirty="0" smtClean="0">
                          <a:effectLst/>
                        </a:rPr>
                        <a:t>образования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Программа,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0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Кафедра, %</a:t>
                      </a:r>
                      <a:endParaRPr lang="ru-RU" sz="14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02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выпускников </a:t>
                      </a:r>
                      <a:r>
                        <a:rPr lang="ru-RU" sz="1600" dirty="0" err="1">
                          <a:effectLst/>
                        </a:rPr>
                        <a:t>бакалавриата</a:t>
                      </a:r>
                      <a:r>
                        <a:rPr lang="ru-RU" sz="1600" dirty="0">
                          <a:effectLst/>
                        </a:rPr>
                        <a:t> других вузов в общей численности принятых в магистратуру Санкт-Петербургского </a:t>
                      </a:r>
                      <a:r>
                        <a:rPr lang="ru-RU" sz="1600" dirty="0" smtClean="0">
                          <a:effectLst/>
                        </a:rPr>
                        <a:t>университета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Программа,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850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Кафедра, %</a:t>
                      </a:r>
                      <a:endParaRPr lang="ru-RU" sz="1400" dirty="0"/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50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008" y="200253"/>
            <a:ext cx="8964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I. Системное развитие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8663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23528" y="44624"/>
            <a:ext cx="8568952" cy="85010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>
                <a:latin typeface="+mj-lt"/>
              </a:rPr>
              <a:t>II. Системное развитие научных исследований, </a:t>
            </a:r>
            <a:r>
              <a:rPr lang="ru-RU" sz="2400" b="1" i="1" dirty="0" smtClean="0">
                <a:latin typeface="+mj-lt"/>
              </a:rPr>
              <a:t>экспертной </a:t>
            </a:r>
            <a:r>
              <a:rPr lang="ru-RU" sz="2400" b="1" i="1" dirty="0">
                <a:latin typeface="+mj-lt"/>
              </a:rPr>
              <a:t>и инновационной деятельности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12771"/>
              </p:ext>
            </p:extLst>
          </p:nvPr>
        </p:nvGraphicFramePr>
        <p:xfrm>
          <a:off x="395536" y="980728"/>
          <a:ext cx="8496943" cy="5679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98778"/>
                <a:gridCol w="1353750"/>
                <a:gridCol w="748883"/>
                <a:gridCol w="748883"/>
                <a:gridCol w="748883"/>
                <a:gridCol w="748883"/>
                <a:gridCol w="748883"/>
              </a:tblGrid>
              <a:tr h="2750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Индикатор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2883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научно-педагогических работников, публикующих статьи в журналах, входящих в </a:t>
                      </a:r>
                      <a:r>
                        <a:rPr lang="ru-RU" sz="1200" dirty="0" err="1">
                          <a:effectLst/>
                        </a:rPr>
                        <a:t>наукометрические</a:t>
                      </a:r>
                      <a:r>
                        <a:rPr lang="ru-RU" sz="1200" dirty="0">
                          <a:effectLst/>
                        </a:rPr>
                        <a:t> базы </a:t>
                      </a:r>
                      <a:r>
                        <a:rPr lang="ru-RU" sz="1200" dirty="0" err="1">
                          <a:effectLst/>
                        </a:rPr>
                        <a:t>Web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of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Science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Scopus</a:t>
                      </a:r>
                      <a:r>
                        <a:rPr lang="ru-RU" sz="1200" dirty="0">
                          <a:effectLst/>
                        </a:rPr>
                        <a:t> и </a:t>
                      </a:r>
                      <a:r>
                        <a:rPr lang="ru-RU" sz="1200" dirty="0" smtClean="0">
                          <a:effectLst/>
                        </a:rPr>
                        <a:t>РИНЦ в </a:t>
                      </a:r>
                      <a:r>
                        <a:rPr lang="ru-RU" sz="1200" dirty="0">
                          <a:effectLst/>
                        </a:rPr>
                        <a:t>общей численности научно-педагогических работников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628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Кафедра, %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66859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научно-педагогических работников, ведущих научную работу в рамках финансирования по </a:t>
                      </a:r>
                      <a:r>
                        <a:rPr lang="ru-RU" sz="1200" dirty="0" smtClean="0">
                          <a:effectLst/>
                        </a:rPr>
                        <a:t>федеральным </a:t>
                      </a:r>
                      <a:r>
                        <a:rPr lang="ru-RU" sz="1200" dirty="0">
                          <a:effectLst/>
                        </a:rPr>
                        <a:t>целевым научно-техническим программам, грантам российских и зарубежных фондов, в общей численности научно-педагогических </a:t>
                      </a:r>
                      <a:r>
                        <a:rPr lang="ru-RU" sz="1200" dirty="0" smtClean="0">
                          <a:effectLst/>
                        </a:rPr>
                        <a:t>работников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6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Кафедра,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69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59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кандидатов наук </a:t>
                      </a:r>
                      <a:r>
                        <a:rPr lang="ru-RU" sz="1200" dirty="0" smtClean="0">
                          <a:effectLst/>
                        </a:rPr>
                        <a:t>моложе 35</a:t>
                      </a:r>
                      <a:r>
                        <a:rPr lang="ru-RU" sz="1200" dirty="0">
                          <a:effectLst/>
                        </a:rPr>
                        <a:t> лет в общей численности научно-педагогических работников, имеющих ученую степень кандидата </a:t>
                      </a:r>
                      <a:r>
                        <a:rPr lang="ru-RU" sz="1200" dirty="0" smtClean="0">
                          <a:effectLst/>
                        </a:rPr>
                        <a:t>наук.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Кафедра, %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59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научных публикаций на иностранных языках в общем количестве научных публикаций научно-педагогических </a:t>
                      </a:r>
                      <a:r>
                        <a:rPr lang="ru-RU" sz="1200" dirty="0" smtClean="0">
                          <a:effectLst/>
                        </a:rPr>
                        <a:t>работников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Кафедра, %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+mj-lt"/>
              </a:rPr>
              <a:t>Приоритетные задачи</a:t>
            </a:r>
            <a:endParaRPr lang="ru-RU" sz="3600" b="1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712" y="1136933"/>
            <a:ext cx="78179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В сфере учебной деятельности</a:t>
            </a:r>
            <a:r>
              <a:rPr lang="ru-RU" sz="1600" dirty="0" smtClean="0"/>
              <a:t>: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ru-RU" sz="1600" dirty="0" smtClean="0"/>
              <a:t>Подготовка и издание новых учебных пособий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ru-RU" sz="1600" dirty="0" smtClean="0"/>
              <a:t>Модернизация учебных практикумов с использованием ресурсов образовательного центра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ru-RU" sz="1600" dirty="0" smtClean="0"/>
              <a:t>Привлечение в магистратуру выпускников других ВУЗов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ru-RU" sz="1600" dirty="0"/>
              <a:t>Привлечение иностранных </a:t>
            </a:r>
            <a:r>
              <a:rPr lang="ru-RU" sz="1600" dirty="0" smtClean="0"/>
              <a:t> кандидатов в аспирантуру и на позиции </a:t>
            </a:r>
            <a:r>
              <a:rPr lang="ru-RU" sz="1600" dirty="0" err="1" smtClean="0"/>
              <a:t>постдоков</a:t>
            </a:r>
            <a:endParaRPr lang="ru-RU" sz="1600" dirty="0" smtClean="0"/>
          </a:p>
          <a:p>
            <a:pPr marL="631825" indent="-631825">
              <a:buFont typeface="Arial" pitchFamily="34" charset="0"/>
              <a:buChar char="•"/>
            </a:pPr>
            <a:r>
              <a:rPr lang="ru-RU" sz="1600" dirty="0"/>
              <a:t>Повышение квалификации научно-педагогических </a:t>
            </a:r>
            <a:r>
              <a:rPr lang="ru-RU" sz="1600" dirty="0" smtClean="0"/>
              <a:t>работников</a:t>
            </a:r>
          </a:p>
          <a:p>
            <a:pPr marL="631825" indent="-631825">
              <a:buFont typeface="Arial" pitchFamily="34" charset="0"/>
              <a:buChar char="•"/>
            </a:pPr>
            <a:endParaRPr lang="ru-RU" sz="1600" dirty="0" smtClean="0"/>
          </a:p>
          <a:p>
            <a:r>
              <a:rPr lang="ru-RU" sz="1600" u="sng" dirty="0" smtClean="0"/>
              <a:t>В сфере научной деятельности:</a:t>
            </a:r>
          </a:p>
          <a:p>
            <a:pPr marL="631825" indent="-631825">
              <a:buFont typeface="Arial" panose="020B0604020202020204" pitchFamily="34" charset="0"/>
              <a:buChar char="•"/>
            </a:pPr>
            <a:r>
              <a:rPr lang="ru-RU" sz="1600" dirty="0" smtClean="0"/>
              <a:t>Развитие приоритетных направлений исследования:</a:t>
            </a:r>
          </a:p>
          <a:p>
            <a:pPr marL="1519238" indent="-88900"/>
            <a:r>
              <a:rPr lang="ru-RU" sz="1600" dirty="0" smtClean="0"/>
              <a:t>– создание и исследование </a:t>
            </a:r>
            <a:r>
              <a:rPr lang="ru-RU" sz="1600" dirty="0" err="1" smtClean="0"/>
              <a:t>наноуглеродных</a:t>
            </a:r>
            <a:r>
              <a:rPr lang="ru-RU" sz="1600" dirty="0" smtClean="0"/>
              <a:t> материалов</a:t>
            </a:r>
          </a:p>
          <a:p>
            <a:pPr marL="1519238" indent="-88900"/>
            <a:r>
              <a:rPr lang="ru-RU" sz="1600" dirty="0"/>
              <a:t>– </a:t>
            </a:r>
            <a:r>
              <a:rPr lang="en-US" sz="1600" dirty="0" smtClean="0"/>
              <a:t>ALD</a:t>
            </a:r>
            <a:r>
              <a:rPr lang="ru-RU" sz="1600" dirty="0" smtClean="0"/>
              <a:t>-МН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технологии и современные методы «мягкой» химии</a:t>
            </a:r>
          </a:p>
          <a:p>
            <a:pPr marL="1519238" indent="-88900"/>
            <a:r>
              <a:rPr lang="ru-RU" sz="1600" dirty="0"/>
              <a:t>– и</a:t>
            </a:r>
            <a:r>
              <a:rPr lang="ru-RU" sz="1600" dirty="0" smtClean="0"/>
              <a:t>сследование конструкционной и функциональной керамики 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ru-RU" sz="1600" dirty="0" smtClean="0"/>
              <a:t>Рост публикационной активности научно-педагогических работников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ru-RU" sz="1600" dirty="0" smtClean="0"/>
              <a:t>Увеличение количества объектов интеллектуальной собственности</a:t>
            </a:r>
          </a:p>
        </p:txBody>
      </p:sp>
      <p:pic>
        <p:nvPicPr>
          <p:cNvPr id="4" name="Picture 5" descr="nanotub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5589588"/>
            <a:ext cx="473075" cy="1004887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8313" y="6014616"/>
            <a:ext cx="72723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Кафедра химии твёрдого тела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3720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5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3600" b="1" i="1" dirty="0" smtClean="0"/>
              <a:t>Данные о кандидате</a:t>
            </a:r>
            <a:endParaRPr lang="ru-RU" sz="36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38106"/>
              </p:ext>
            </p:extLst>
          </p:nvPr>
        </p:nvGraphicFramePr>
        <p:xfrm>
          <a:off x="539552" y="1268760"/>
          <a:ext cx="8229599" cy="480060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1296144"/>
                <a:gridCol w="780937"/>
                <a:gridCol w="966946"/>
                <a:gridCol w="1374832"/>
                <a:gridCol w="727920"/>
                <a:gridCol w="3082820"/>
              </a:tblGrid>
              <a:tr h="117256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Ф.И.О.,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 рождения, место работы (организация), должность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Ученая степень, ученое звание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Научно-</a:t>
                      </a:r>
                      <a:r>
                        <a:rPr lang="ru-RU" sz="1100" dirty="0" err="1" smtClean="0">
                          <a:effectLst/>
                        </a:rPr>
                        <a:t>педагогич</a:t>
                      </a:r>
                      <a:r>
                        <a:rPr lang="ru-RU" sz="1100" dirty="0" smtClean="0">
                          <a:effectLst/>
                        </a:rPr>
                        <a:t>. стаж,</a:t>
                      </a:r>
                      <a:endParaRPr lang="ru-RU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кол-во </a:t>
                      </a:r>
                      <a:r>
                        <a:rPr lang="ru-RU" sz="1100" dirty="0">
                          <a:effectLst/>
                        </a:rPr>
                        <a:t>работ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всего </a:t>
                      </a:r>
                      <a:r>
                        <a:rPr lang="ru-RU" sz="1100" dirty="0">
                          <a:effectLst/>
                        </a:rPr>
                        <a:t>/ за последние 5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 публикаций в журналах, входящих в </a:t>
                      </a:r>
                      <a:r>
                        <a:rPr lang="ru-RU" sz="1100" dirty="0" err="1">
                          <a:effectLst/>
                        </a:rPr>
                        <a:t>наукометрические</a:t>
                      </a:r>
                      <a:r>
                        <a:rPr lang="ru-RU" sz="1100" dirty="0">
                          <a:effectLst/>
                        </a:rPr>
                        <a:t> базы данных </a:t>
                      </a:r>
                      <a:r>
                        <a:rPr lang="en-US" sz="1100" dirty="0">
                          <a:effectLst/>
                        </a:rPr>
                        <a:t>Scopus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en-US" sz="1100" dirty="0">
                          <a:effectLst/>
                        </a:rPr>
                        <a:t>Web of </a:t>
                      </a:r>
                      <a:r>
                        <a:rPr lang="en-US" sz="1100" dirty="0" smtClean="0">
                          <a:effectLst/>
                        </a:rPr>
                        <a:t>Science</a:t>
                      </a:r>
                      <a:r>
                        <a:rPr lang="ru-RU" sz="1100" dirty="0" smtClean="0">
                          <a:effectLst/>
                        </a:rPr>
                        <a:t> за </a:t>
                      </a:r>
                      <a:r>
                        <a:rPr lang="ru-RU" sz="1100" dirty="0">
                          <a:effectLst/>
                        </a:rPr>
                        <a:t>последние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года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Индекс </a:t>
                      </a:r>
                      <a:r>
                        <a:rPr lang="ru-RU" sz="1100" dirty="0" err="1">
                          <a:effectLst/>
                        </a:rPr>
                        <a:t>Хирша</a:t>
                      </a:r>
                      <a:r>
                        <a:rPr lang="ru-RU" sz="1100" dirty="0">
                          <a:effectLst/>
                        </a:rPr>
                        <a:t> по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Scopus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/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Web of Science</a:t>
                      </a:r>
                      <a:endParaRPr lang="ru-RU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выигранных за последние 3 года грантов российских и зарубежных фондов на выполнение научных исследований с указанием названия и объема финансирования каждого гранта и проекта СПбГУ (Мероприятия 1, 2, 3)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</a:tr>
              <a:tr h="2860684">
                <a:tc>
                  <a:txBody>
                    <a:bodyPr/>
                    <a:lstStyle/>
                    <a:p>
                      <a:pPr marL="114300" indent="-114300" algn="ctr" hangingPunct="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Мурин </a:t>
                      </a:r>
                    </a:p>
                    <a:p>
                      <a:pPr marL="114300" indent="-114300" algn="ctr" hangingPunct="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Игорь </a:t>
                      </a:r>
                      <a:r>
                        <a:rPr lang="ru-RU" sz="1000" dirty="0">
                          <a:effectLst/>
                        </a:rPr>
                        <a:t>Васильевич,</a:t>
                      </a:r>
                      <a:endParaRPr lang="ru-RU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29.05.1940 </a:t>
                      </a:r>
                      <a:r>
                        <a:rPr lang="ru-RU" sz="1000" dirty="0">
                          <a:effectLst/>
                        </a:rPr>
                        <a:t>г.р.,</a:t>
                      </a:r>
                      <a:endParaRPr lang="ru-RU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СПбГУ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Зав</a:t>
                      </a:r>
                      <a:r>
                        <a:rPr lang="ru-RU" sz="1000" dirty="0">
                          <a:effectLst/>
                        </a:rPr>
                        <a:t>. кафедрой Химии твердого тела.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Д.х.н.,</a:t>
                      </a:r>
                      <a:endParaRPr lang="ru-RU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профессор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50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лет,</a:t>
                      </a:r>
                      <a:endParaRPr lang="ru-RU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230 </a:t>
                      </a:r>
                      <a:r>
                        <a:rPr lang="en-US" sz="1000" dirty="0">
                          <a:effectLst/>
                        </a:rPr>
                        <a:t>/ </a:t>
                      </a: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Scopus</a:t>
                      </a:r>
                      <a:r>
                        <a:rPr lang="ru-RU" sz="1000" dirty="0" smtClean="0">
                          <a:effectLst/>
                        </a:rPr>
                        <a:t>  </a:t>
                      </a:r>
                      <a:r>
                        <a:rPr lang="ru-RU" sz="10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WoS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17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Scopus</a:t>
                      </a:r>
                      <a:r>
                        <a:rPr lang="ru-RU" sz="1000" dirty="0" smtClean="0">
                          <a:effectLst/>
                        </a:rPr>
                        <a:t>  </a:t>
                      </a: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WoS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1.      № 12.15.615.2011. Химический </a:t>
                      </a:r>
                      <a:r>
                        <a:rPr lang="ru-RU" sz="1000" dirty="0">
                          <a:effectLst/>
                        </a:rPr>
                        <a:t>дизайн и компьютерное моделирование </a:t>
                      </a:r>
                      <a:r>
                        <a:rPr lang="ru-RU" sz="1000" dirty="0" err="1">
                          <a:effectLst/>
                        </a:rPr>
                        <a:t>наноструктурированных</a:t>
                      </a:r>
                      <a:r>
                        <a:rPr lang="ru-RU" sz="1000" dirty="0">
                          <a:effectLst/>
                        </a:rPr>
                        <a:t> композитов на основе полимерных твердых электролитов с частицами кремнезема и </a:t>
                      </a:r>
                      <a:r>
                        <a:rPr lang="ru-RU" sz="1000" dirty="0" err="1">
                          <a:effectLst/>
                        </a:rPr>
                        <a:t>наноуглерода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РФФИ.</a:t>
                      </a:r>
                      <a:endParaRPr lang="ru-RU" sz="1100" dirty="0">
                        <a:effectLst/>
                      </a:endParaRPr>
                    </a:p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2. </a:t>
                      </a:r>
                      <a:r>
                        <a:rPr lang="ru-RU" sz="1000" dirty="0" smtClean="0">
                          <a:effectLst/>
                        </a:rPr>
                        <a:t>   НИР </a:t>
                      </a:r>
                      <a:r>
                        <a:rPr lang="ru-RU" sz="1000" dirty="0">
                          <a:effectLst/>
                        </a:rPr>
                        <a:t>№12.37.135.2011. "</a:t>
                      </a:r>
                      <a:r>
                        <a:rPr lang="ru-RU" sz="1000" dirty="0" err="1">
                          <a:effectLst/>
                        </a:rPr>
                        <a:t>Наноструктурирование</a:t>
                      </a:r>
                      <a:r>
                        <a:rPr lang="ru-RU" sz="1000" dirty="0">
                          <a:effectLst/>
                        </a:rPr>
                        <a:t> материалов ионики твердого тела как основа для создания твердых электролитов нового поколения" - Мероприятие 1. </a:t>
                      </a:r>
                      <a:endParaRPr lang="ru-RU" sz="1100" dirty="0">
                        <a:effectLst/>
                      </a:endParaRPr>
                    </a:p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  <a:r>
                        <a:rPr lang="ru-RU" sz="1000" dirty="0" smtClean="0">
                          <a:effectLst/>
                        </a:rPr>
                        <a:t>     НИР </a:t>
                      </a:r>
                      <a:r>
                        <a:rPr lang="ru-RU" sz="1000" dirty="0">
                          <a:effectLst/>
                        </a:rPr>
                        <a:t>№ 12.39.151.2011. Внедрение инновационных исследований в области </a:t>
                      </a:r>
                      <a:r>
                        <a:rPr lang="ru-RU" sz="1000" dirty="0" err="1">
                          <a:effectLst/>
                        </a:rPr>
                        <a:t>нанотехнологий</a:t>
                      </a:r>
                      <a:r>
                        <a:rPr lang="ru-RU" sz="1000" dirty="0">
                          <a:effectLst/>
                        </a:rPr>
                        <a:t> и материаловедения в основную образовательную программу подготовки в СПбГУ магистров по направлению «Химия, физика и механика материалов» - Мероприятие 3.</a:t>
                      </a:r>
                      <a:endParaRPr lang="ru-RU" sz="1100" dirty="0">
                        <a:effectLst/>
                      </a:endParaRPr>
                    </a:p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4.       Грант </a:t>
                      </a:r>
                      <a:r>
                        <a:rPr lang="ru-RU" sz="1000" dirty="0">
                          <a:effectLst/>
                        </a:rPr>
                        <a:t>РФФИ № </a:t>
                      </a:r>
                      <a:r>
                        <a:rPr lang="ru-RU" sz="1000" dirty="0" smtClean="0">
                          <a:effectLst/>
                        </a:rPr>
                        <a:t>14-08-00885. </a:t>
                      </a:r>
                      <a:r>
                        <a:rPr lang="ru-RU" sz="1000" dirty="0">
                          <a:effectLst/>
                        </a:rPr>
                        <a:t>Химическое конструирование новых композиционных материалов на основе мембран типа </a:t>
                      </a:r>
                      <a:r>
                        <a:rPr lang="ru-RU" sz="1000" dirty="0" err="1">
                          <a:effectLst/>
                        </a:rPr>
                        <a:t>Нафион</a:t>
                      </a:r>
                      <a:r>
                        <a:rPr lang="ru-RU" sz="1000" dirty="0">
                          <a:effectLst/>
                        </a:rPr>
                        <a:t> и </a:t>
                      </a:r>
                      <a:r>
                        <a:rPr lang="ru-RU" sz="1000" dirty="0" err="1">
                          <a:effectLst/>
                        </a:rPr>
                        <a:t>нанодисперсных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допантов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08" marR="32508" marT="0" marB="0" anchor="ctr"/>
                </a:tc>
              </a:tr>
            </a:tbl>
          </a:graphicData>
        </a:graphic>
      </p:graphicFrame>
      <p:pic>
        <p:nvPicPr>
          <p:cNvPr id="4" name="Picture 5" descr="nanotub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153499" y="5971406"/>
            <a:ext cx="473075" cy="1004887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0023" y="6302648"/>
            <a:ext cx="72723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Кафедра химии твёрдого тела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63093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2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anotub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5589588"/>
            <a:ext cx="473075" cy="1004887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55650" y="2565400"/>
            <a:ext cx="79930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Спасибо за внимание</a:t>
            </a:r>
            <a:endParaRPr lang="en-US" sz="3200" b="1" dirty="0"/>
          </a:p>
          <a:p>
            <a:pPr algn="ctr">
              <a:spcBef>
                <a:spcPct val="50000"/>
              </a:spcBef>
            </a:pPr>
            <a:endParaRPr lang="ru-RU" sz="2800" b="1" dirty="0"/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i.murin@spbu.ru</a:t>
            </a:r>
            <a:endParaRPr lang="ru-RU" b="1" dirty="0" smtClean="0"/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igormurin@mail.ru</a:t>
            </a:r>
            <a:endParaRPr lang="en-US" b="1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8313" y="5805488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1" y="4974267"/>
            <a:ext cx="4104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Тонкие однородные многослойные углеродные </a:t>
            </a:r>
            <a:r>
              <a:rPr lang="ru-RU" sz="1200" i="1" dirty="0" err="1" smtClean="0"/>
              <a:t>нанотрубки</a:t>
            </a:r>
            <a:r>
              <a:rPr lang="ru-RU" sz="1200" i="1" dirty="0" smtClean="0"/>
              <a:t>, синтезированные  </a:t>
            </a:r>
            <a:r>
              <a:rPr lang="ru-RU" sz="1200" i="1" dirty="0"/>
              <a:t>с использованием </a:t>
            </a:r>
            <a:r>
              <a:rPr lang="ru-RU" sz="1200" i="1" dirty="0" err="1"/>
              <a:t>наноструктурированного</a:t>
            </a:r>
            <a:r>
              <a:rPr lang="ru-RU" sz="1200" i="1" dirty="0"/>
              <a:t> кобальтсодержащего катализатора.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10206"/>
            <a:ext cx="2665640" cy="19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ano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130627"/>
            <a:ext cx="1325562" cy="466725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8313" y="6202065"/>
            <a:ext cx="68405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pic>
        <p:nvPicPr>
          <p:cNvPr id="10" name="Рисунок 8" descr="сним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" y="2982214"/>
            <a:ext cx="2616826" cy="19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536" y="5013176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200" i="1" dirty="0" smtClean="0"/>
              <a:t>Углеродный материал </a:t>
            </a:r>
            <a:r>
              <a:rPr lang="ru-RU" sz="1200" i="1" dirty="0"/>
              <a:t>с высокой пористостью </a:t>
            </a:r>
            <a:endParaRPr lang="ru-RU" sz="1200" i="1" dirty="0" smtClean="0"/>
          </a:p>
          <a:p>
            <a:pPr>
              <a:spcBef>
                <a:spcPts val="0"/>
              </a:spcBef>
            </a:pPr>
            <a:r>
              <a:rPr lang="ru-RU" sz="1200" i="1" dirty="0" smtClean="0"/>
              <a:t>(</a:t>
            </a:r>
            <a:r>
              <a:rPr lang="en-US" sz="1200" b="1" i="1" dirty="0"/>
              <a:t>V</a:t>
            </a:r>
            <a:r>
              <a:rPr lang="ru-RU" sz="1200" b="1" i="1" dirty="0"/>
              <a:t> пор = 6,2 см</a:t>
            </a:r>
            <a:r>
              <a:rPr lang="ru-RU" sz="1200" b="1" i="1" baseline="30000" dirty="0"/>
              <a:t>3</a:t>
            </a:r>
            <a:r>
              <a:rPr lang="ru-RU" sz="1200" b="1" i="1" dirty="0"/>
              <a:t>/г, </a:t>
            </a:r>
            <a:r>
              <a:rPr lang="en-US" sz="1200" b="1" i="1" dirty="0"/>
              <a:t>S</a:t>
            </a:r>
            <a:r>
              <a:rPr lang="ru-RU" sz="1200" b="1" i="1" dirty="0"/>
              <a:t> = 2800 м</a:t>
            </a:r>
            <a:r>
              <a:rPr lang="ru-RU" sz="1200" b="1" i="1" baseline="30000" dirty="0"/>
              <a:t>2</a:t>
            </a:r>
            <a:r>
              <a:rPr lang="ru-RU" sz="1200" b="1" i="1" dirty="0"/>
              <a:t>/г</a:t>
            </a:r>
            <a:r>
              <a:rPr lang="ru-RU" sz="1200" i="1" dirty="0" smtClean="0"/>
              <a:t>), синтезированный методом </a:t>
            </a:r>
            <a:r>
              <a:rPr lang="ru-RU" sz="1200" i="1" dirty="0" err="1" smtClean="0"/>
              <a:t>темплатного</a:t>
            </a:r>
            <a:r>
              <a:rPr lang="ru-RU" sz="1200" i="1" dirty="0" smtClean="0"/>
              <a:t> синтеза</a:t>
            </a:r>
            <a:endParaRPr lang="ru-RU" sz="1200" i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370366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/>
              <a:t>к.х.н., доц. </a:t>
            </a:r>
            <a:r>
              <a:rPr lang="ru-RU" sz="2000" b="1" i="1" u="sng" dirty="0" err="1"/>
              <a:t>Постнов</a:t>
            </a:r>
            <a:r>
              <a:rPr lang="ru-RU" sz="2000" b="1" i="1" u="sng" dirty="0"/>
              <a:t> В.Н.</a:t>
            </a:r>
            <a:r>
              <a:rPr lang="ru-RU" sz="1600" b="1" i="1" dirty="0"/>
              <a:t>, к.х.н., </a:t>
            </a:r>
            <a:r>
              <a:rPr lang="ru-RU" sz="1600" b="1" i="1" dirty="0" err="1"/>
              <a:t>с.н.с</a:t>
            </a:r>
            <a:r>
              <a:rPr lang="ru-RU" sz="1600" b="1" i="1" dirty="0"/>
              <a:t>. Новиков А.Г., </a:t>
            </a:r>
            <a:r>
              <a:rPr lang="ru-RU" sz="1600" b="1" i="1" dirty="0" err="1" smtClean="0"/>
              <a:t>инж</a:t>
            </a:r>
            <a:r>
              <a:rPr lang="ru-RU" sz="1600" b="1" i="1" dirty="0" smtClean="0"/>
              <a:t>. </a:t>
            </a:r>
            <a:r>
              <a:rPr lang="ru-RU" sz="1600" b="1" i="1" dirty="0"/>
              <a:t>Крохина О.А.</a:t>
            </a:r>
          </a:p>
        </p:txBody>
      </p:sp>
      <p:pic>
        <p:nvPicPr>
          <p:cNvPr id="12" name="Picture 2" descr="G:\Гулина\САйт кафедры\ХТТ-внутр2-sta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69890" r="64907" b="8513"/>
          <a:stretch/>
        </p:blipFill>
        <p:spPr bwMode="auto">
          <a:xfrm>
            <a:off x="302294" y="332655"/>
            <a:ext cx="1677418" cy="18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95737" y="521385"/>
            <a:ext cx="6552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Синтез пористых углеродных </a:t>
            </a:r>
            <a:r>
              <a:rPr lang="ru-RU" sz="1600" dirty="0" smtClean="0"/>
              <a:t>материалов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Синтез </a:t>
            </a:r>
            <a:r>
              <a:rPr lang="ru-RU" sz="1600" dirty="0" err="1" smtClean="0"/>
              <a:t>наноструктурированных</a:t>
            </a:r>
            <a:r>
              <a:rPr lang="ru-RU" sz="1600" dirty="0" smtClean="0"/>
              <a:t> гетерогенных катализаторов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Химия привитых поверхностных органических соединений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Разработка новых методов синтеза неорганических носителей для адресной доставки лекарственных препаратов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1268760"/>
            <a:ext cx="8856984" cy="2160240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Разработаны методики синтеза химически модифицированных </a:t>
            </a:r>
            <a:r>
              <a:rPr lang="ru-RU" dirty="0" err="1" smtClean="0"/>
              <a:t>аэросилов</a:t>
            </a:r>
            <a:r>
              <a:rPr lang="ru-RU" dirty="0" smtClean="0"/>
              <a:t> путем последовательной обработки поверхности </a:t>
            </a:r>
            <a:r>
              <a:rPr lang="ru-RU" dirty="0" err="1" smtClean="0"/>
              <a:t>алкоксисиланом</a:t>
            </a:r>
            <a:r>
              <a:rPr lang="ru-RU" dirty="0" smtClean="0"/>
              <a:t> и </a:t>
            </a:r>
            <a:r>
              <a:rPr lang="en-US" dirty="0" smtClean="0"/>
              <a:t>N-</a:t>
            </a:r>
            <a:r>
              <a:rPr lang="ru-RU" dirty="0" smtClean="0"/>
              <a:t>защищенными аминокислотами.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Показана возможность ковалентной иммобилизации </a:t>
            </a:r>
            <a:r>
              <a:rPr lang="ru-RU" dirty="0" err="1" smtClean="0"/>
              <a:t>кардиопротекторов</a:t>
            </a:r>
            <a:r>
              <a:rPr lang="ru-RU" dirty="0" smtClean="0"/>
              <a:t> (аденозина и </a:t>
            </a:r>
            <a:r>
              <a:rPr lang="ru-RU" dirty="0" err="1" smtClean="0"/>
              <a:t>брадикинина</a:t>
            </a:r>
            <a:r>
              <a:rPr lang="ru-RU" dirty="0" smtClean="0"/>
              <a:t>) и </a:t>
            </a:r>
            <a:r>
              <a:rPr lang="en-US" dirty="0" smtClean="0"/>
              <a:t>Zn</a:t>
            </a:r>
            <a:r>
              <a:rPr lang="ru-RU" dirty="0" smtClean="0"/>
              <a:t>-</a:t>
            </a:r>
            <a:r>
              <a:rPr lang="ru-RU" dirty="0" err="1" smtClean="0"/>
              <a:t>протопорфирина</a:t>
            </a:r>
            <a:r>
              <a:rPr lang="ru-RU" dirty="0" smtClean="0"/>
              <a:t> на поверхности модифицированных кремнеземных матриц.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Установлено, что многократное введение </a:t>
            </a:r>
            <a:r>
              <a:rPr lang="ru-RU" dirty="0" err="1" smtClean="0"/>
              <a:t>наночастиц</a:t>
            </a:r>
            <a:r>
              <a:rPr lang="ru-RU" dirty="0" smtClean="0"/>
              <a:t> модифицированного кремнезема не сказывается на системных гемодинамических показателях и дыхании животного, что косвенно свидетельствует о хорошей биологической совместимости модифицированных кремнеземных </a:t>
            </a:r>
            <a:r>
              <a:rPr lang="ru-RU" dirty="0" err="1" smtClean="0"/>
              <a:t>нанотранспортеров</a:t>
            </a:r>
            <a:r>
              <a:rPr lang="ru-RU" dirty="0" smtClean="0"/>
              <a:t>.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Установлено, что наночастицы с иммобилизованным аденозином аккумулируются в сердце при ишемии и повышают инфаркт-лимитирующее действие аденозина.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39975" y="5445001"/>
            <a:ext cx="612045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altLang="ru-RU" sz="1200" i="1" dirty="0" smtClean="0">
                <a:latin typeface="Arial" pitchFamily="34" charset="0"/>
              </a:rPr>
              <a:t>а</a:t>
            </a:r>
            <a:r>
              <a:rPr lang="en-US" altLang="ru-RU" sz="1200" i="1" dirty="0" smtClean="0">
                <a:latin typeface="Arial" pitchFamily="34" charset="0"/>
              </a:rPr>
              <a:t> </a:t>
            </a:r>
            <a:r>
              <a:rPr lang="ru-RU" altLang="ru-RU" sz="1200" i="1" dirty="0" smtClean="0">
                <a:latin typeface="Arial" pitchFamily="34" charset="0"/>
              </a:rPr>
              <a:t>- </a:t>
            </a:r>
            <a:r>
              <a:rPr lang="ru-RU" altLang="ru-RU" sz="1200" i="1" dirty="0">
                <a:latin typeface="Arial" pitchFamily="34" charset="0"/>
              </a:rPr>
              <a:t>контроль </a:t>
            </a:r>
            <a:r>
              <a:rPr lang="ru-RU" altLang="ru-RU" sz="1200" i="1" dirty="0" smtClean="0">
                <a:latin typeface="Arial" pitchFamily="34" charset="0"/>
              </a:rPr>
              <a:t>                                       </a:t>
            </a:r>
            <a:r>
              <a:rPr lang="ru-RU" altLang="ru-RU" sz="1200" i="1" dirty="0">
                <a:latin typeface="Arial" pitchFamily="34" charset="0"/>
              </a:rPr>
              <a:t>б - после введения препарата </a:t>
            </a:r>
          </a:p>
        </p:txBody>
      </p:sp>
      <p:pic>
        <p:nvPicPr>
          <p:cNvPr id="205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9" b="5090"/>
          <a:stretch>
            <a:fillRect/>
          </a:stretch>
        </p:blipFill>
        <p:spPr bwMode="auto">
          <a:xfrm>
            <a:off x="1835696" y="3789239"/>
            <a:ext cx="22828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153" r="3380" b="2705"/>
          <a:stretch>
            <a:fillRect/>
          </a:stretch>
        </p:blipFill>
        <p:spPr bwMode="auto">
          <a:xfrm>
            <a:off x="4980459" y="3786064"/>
            <a:ext cx="2255837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38335" y="3429000"/>
            <a:ext cx="8266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Фотография люминесценции сердца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ультрафиолетовом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свете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3279" y="5661248"/>
            <a:ext cx="849719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400" dirty="0">
                <a:latin typeface="+mn-lt"/>
              </a:rPr>
              <a:t>M</a:t>
            </a:r>
            <a:r>
              <a:rPr lang="ru-RU" sz="1400" dirty="0">
                <a:latin typeface="+mn-lt"/>
              </a:rPr>
              <a:t>.</a:t>
            </a:r>
            <a:r>
              <a:rPr lang="en-US" sz="1400" dirty="0" err="1">
                <a:latin typeface="+mn-lt"/>
              </a:rPr>
              <a:t>Galagudza</a:t>
            </a:r>
            <a:r>
              <a:rPr lang="ru-RU" sz="1400" dirty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D</a:t>
            </a:r>
            <a:r>
              <a:rPr lang="ru-RU" sz="1400" dirty="0">
                <a:latin typeface="+mn-lt"/>
              </a:rPr>
              <a:t>.</a:t>
            </a:r>
            <a:r>
              <a:rPr lang="en-US" sz="1400" dirty="0" err="1">
                <a:latin typeface="+mn-lt"/>
              </a:rPr>
              <a:t>Korolev</a:t>
            </a:r>
            <a:r>
              <a:rPr lang="ru-RU" sz="1400" dirty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V</a:t>
            </a:r>
            <a:r>
              <a:rPr lang="ru-RU" sz="1400" dirty="0">
                <a:latin typeface="+mn-lt"/>
              </a:rPr>
              <a:t>.</a:t>
            </a:r>
            <a:r>
              <a:rPr lang="en-US" sz="1400" dirty="0" err="1">
                <a:latin typeface="+mn-lt"/>
              </a:rPr>
              <a:t>Postnov</a:t>
            </a:r>
            <a:r>
              <a:rPr lang="ru-RU" sz="1400" dirty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E</a:t>
            </a:r>
            <a:r>
              <a:rPr lang="ru-RU" sz="1400" dirty="0">
                <a:latin typeface="+mn-lt"/>
              </a:rPr>
              <a:t>.</a:t>
            </a:r>
            <a:r>
              <a:rPr lang="en-US" sz="1400" dirty="0" err="1">
                <a:latin typeface="+mn-lt"/>
              </a:rPr>
              <a:t>Naumisheva</a:t>
            </a:r>
            <a:r>
              <a:rPr lang="ru-RU" sz="1400" dirty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Y</a:t>
            </a:r>
            <a:r>
              <a:rPr lang="ru-RU" sz="1400" dirty="0">
                <a:latin typeface="+mn-lt"/>
              </a:rPr>
              <a:t>.</a:t>
            </a:r>
            <a:r>
              <a:rPr lang="en-US" sz="1400" dirty="0" err="1">
                <a:latin typeface="+mn-lt"/>
              </a:rPr>
              <a:t>Grigorova</a:t>
            </a:r>
            <a:r>
              <a:rPr lang="ru-RU" sz="1400" dirty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I</a:t>
            </a:r>
            <a:r>
              <a:rPr lang="ru-RU" sz="1400" dirty="0">
                <a:latin typeface="+mn-lt"/>
              </a:rPr>
              <a:t>.</a:t>
            </a:r>
            <a:r>
              <a:rPr lang="en-US" sz="1400" dirty="0" err="1">
                <a:latin typeface="+mn-lt"/>
              </a:rPr>
              <a:t>Uskov</a:t>
            </a:r>
            <a:r>
              <a:rPr lang="ru-RU" sz="1400" dirty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E</a:t>
            </a:r>
            <a:r>
              <a:rPr lang="ru-RU" sz="1400" dirty="0">
                <a:latin typeface="+mn-lt"/>
              </a:rPr>
              <a:t>.</a:t>
            </a:r>
            <a:r>
              <a:rPr lang="en-US" sz="1400" dirty="0" err="1">
                <a:latin typeface="+mn-lt"/>
              </a:rPr>
              <a:t>Shlyakhto</a:t>
            </a:r>
            <a:r>
              <a:rPr lang="en-US" sz="1400" dirty="0">
                <a:latin typeface="+mn-lt"/>
              </a:rPr>
              <a:t> </a:t>
            </a:r>
            <a:endParaRPr lang="en-US" sz="1400" dirty="0" smtClean="0">
              <a:latin typeface="+mn-lt"/>
            </a:endParaRPr>
          </a:p>
          <a:p>
            <a:pPr algn="ctr" eaLnBrk="0" hangingPunct="0"/>
            <a:r>
              <a:rPr lang="en-US" sz="1400" i="1" dirty="0" smtClean="0">
                <a:latin typeface="+mn-lt"/>
              </a:rPr>
              <a:t>International </a:t>
            </a:r>
            <a:r>
              <a:rPr lang="en-US" sz="1400" i="1" dirty="0">
                <a:latin typeface="+mn-lt"/>
              </a:rPr>
              <a:t>Journal of </a:t>
            </a:r>
            <a:r>
              <a:rPr lang="en-US" sz="1400" i="1" dirty="0" err="1">
                <a:latin typeface="+mn-lt"/>
              </a:rPr>
              <a:t>Nanomedicine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2012:7 1-8</a:t>
            </a:r>
            <a:endParaRPr lang="ru-RU" sz="14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693" y="293747"/>
            <a:ext cx="8288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Создание материалов для адресной доставки лекарственных </a:t>
            </a:r>
            <a:r>
              <a:rPr lang="ru-RU" sz="2400" b="1" dirty="0" smtClean="0">
                <a:latin typeface="+mj-lt"/>
              </a:rPr>
              <a:t>препаратов</a:t>
            </a:r>
            <a:endParaRPr lang="ru-RU" sz="2400" dirty="0"/>
          </a:p>
        </p:txBody>
      </p:sp>
      <p:pic>
        <p:nvPicPr>
          <p:cNvPr id="9" name="Picture 2" descr="nanotub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3411" y="6202635"/>
            <a:ext cx="1325562" cy="466725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536" y="6274073"/>
            <a:ext cx="6840537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ano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21288"/>
            <a:ext cx="1325562" cy="466725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8313" y="6092726"/>
            <a:ext cx="6840537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9511" y="188640"/>
            <a:ext cx="87698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ALD</a:t>
            </a:r>
            <a:r>
              <a:rPr lang="ru-RU" sz="2400" b="1" dirty="0" smtClean="0">
                <a:latin typeface="+mj-lt"/>
              </a:rPr>
              <a:t> – технология для создания материалов </a:t>
            </a:r>
          </a:p>
          <a:p>
            <a:pPr algn="ctr"/>
            <a:r>
              <a:rPr lang="ru-RU" sz="2400" b="1" dirty="0" smtClean="0">
                <a:latin typeface="+mj-lt"/>
              </a:rPr>
              <a:t>микро- и </a:t>
            </a:r>
            <a:r>
              <a:rPr lang="ru-RU" sz="2400" b="1" dirty="0" err="1" smtClean="0">
                <a:latin typeface="+mj-lt"/>
              </a:rPr>
              <a:t>наноэлектроники</a:t>
            </a:r>
            <a:endParaRPr lang="en-US" sz="2400" b="1" dirty="0">
              <a:latin typeface="+mj-lt"/>
            </a:endParaRPr>
          </a:p>
        </p:txBody>
      </p:sp>
      <p:pic>
        <p:nvPicPr>
          <p:cNvPr id="2050" name="Picture 2" descr="C:\Users\D374~1\AppData\Local\Temp\Rar$DR50.432\IMGP10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r="2930" b="5686"/>
          <a:stretch/>
        </p:blipFill>
        <p:spPr bwMode="auto">
          <a:xfrm>
            <a:off x="7395481" y="1194370"/>
            <a:ext cx="1569007" cy="223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60810"/>
            <a:ext cx="64208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Синтезированы  и исследованы пленки диэлектриков на основе оксидов металлов (</a:t>
            </a:r>
            <a:r>
              <a:rPr lang="en-US" sz="1400" dirty="0" smtClean="0"/>
              <a:t>Ta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5</a:t>
            </a:r>
            <a:r>
              <a:rPr lang="en-US" sz="1400" dirty="0" smtClean="0"/>
              <a:t>, Al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err="1" smtClean="0"/>
              <a:t>ZnO</a:t>
            </a:r>
            <a:r>
              <a:rPr lang="en-US" sz="1400" dirty="0" smtClean="0"/>
              <a:t>, HfO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SiO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</a:t>
            </a:r>
            <a:r>
              <a:rPr lang="ru-RU" sz="1400" dirty="0" smtClean="0"/>
              <a:t>и др.), а также полупроводниковые пленки соединений </a:t>
            </a:r>
            <a:r>
              <a:rPr lang="en-US" sz="1400" dirty="0" smtClean="0"/>
              <a:t>II-VI</a:t>
            </a:r>
            <a:r>
              <a:rPr lang="ru-RU" sz="1400" dirty="0" smtClean="0"/>
              <a:t> на примере </a:t>
            </a:r>
            <a:r>
              <a:rPr lang="ru-RU" sz="1400" dirty="0" err="1" smtClean="0"/>
              <a:t>теллурида</a:t>
            </a:r>
            <a:r>
              <a:rPr lang="ru-RU" sz="1400" dirty="0" smtClean="0"/>
              <a:t> кадмия.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На основе синтезированных оксидных слоев были получены и исследованы </a:t>
            </a:r>
            <a:r>
              <a:rPr lang="ru-RU" sz="1400" dirty="0" err="1" smtClean="0"/>
              <a:t>наноламинированные</a:t>
            </a:r>
            <a:r>
              <a:rPr lang="ru-RU" sz="1400" dirty="0" smtClean="0"/>
              <a:t> многослойные структуры методом Молекулярного Наслаивания. </a:t>
            </a:r>
          </a:p>
        </p:txBody>
      </p:sp>
      <p:pic>
        <p:nvPicPr>
          <p:cNvPr id="2051" name="Picture 3" descr="C:\Users\D374~1\AppData\Local\Temp\Rar$DI12.952\IMGP08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15296"/>
          <a:stretch/>
        </p:blipFill>
        <p:spPr bwMode="auto">
          <a:xfrm>
            <a:off x="236799" y="1916832"/>
            <a:ext cx="23189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4296" y="182972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Создана установка для прецизионного синтеза сверхтонких пленок на поверхности различных подложек: полупроводников, металлов, диэлектриков методом Молекулярного Наслаивания (</a:t>
            </a:r>
            <a:r>
              <a:rPr lang="en-US" sz="1400" dirty="0" smtClean="0"/>
              <a:t>ALD)</a:t>
            </a:r>
            <a:r>
              <a:rPr lang="ru-RU" sz="1400" dirty="0" smtClean="0"/>
              <a:t>. Эта технология находит широкое применение для изготовления сверхбольших интегральных схем для </a:t>
            </a:r>
            <a:r>
              <a:rPr lang="ru-RU" sz="1400" dirty="0" err="1" smtClean="0"/>
              <a:t>подзатворных</a:t>
            </a:r>
            <a:r>
              <a:rPr lang="ru-RU" sz="1400" dirty="0" smtClean="0"/>
              <a:t> диэлектриков, 3-мерных конденсаторов для флэш-памяти, </a:t>
            </a:r>
            <a:r>
              <a:rPr lang="ru-RU" sz="1400" dirty="0"/>
              <a:t>ф</a:t>
            </a:r>
            <a:r>
              <a:rPr lang="ru-RU" sz="1400" dirty="0" smtClean="0"/>
              <a:t>отонных кристаллов, </a:t>
            </a:r>
            <a:r>
              <a:rPr lang="ru-RU" sz="1400" dirty="0" err="1" smtClean="0"/>
              <a:t>мемристоров</a:t>
            </a:r>
            <a:r>
              <a:rPr lang="ru-RU" sz="1400" dirty="0" smtClean="0"/>
              <a:t>, </a:t>
            </a:r>
            <a:r>
              <a:rPr lang="ru-RU" sz="1400" dirty="0" err="1" smtClean="0"/>
              <a:t>метаматериалов</a:t>
            </a:r>
            <a:r>
              <a:rPr lang="ru-RU" sz="1400" dirty="0"/>
              <a:t> </a:t>
            </a:r>
            <a:r>
              <a:rPr lang="ru-RU" sz="1400" dirty="0" smtClean="0"/>
              <a:t>и др.</a:t>
            </a:r>
          </a:p>
        </p:txBody>
      </p:sp>
      <p:pic>
        <p:nvPicPr>
          <p:cNvPr id="12" name="Picture 4" descr="C:\Users\D374~1\AppData\Local\Temp\Rar$DI07.952\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/>
          <a:stretch/>
        </p:blipFill>
        <p:spPr bwMode="auto">
          <a:xfrm>
            <a:off x="6960404" y="3645024"/>
            <a:ext cx="1932076" cy="16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006" y="1290246"/>
            <a:ext cx="5977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к.ф.-м.н., доц. Дрозд В.Е., к.ф.-</a:t>
            </a:r>
            <a:r>
              <a:rPr lang="ru-RU" sz="1600" i="1" dirty="0" err="1" smtClean="0"/>
              <a:t>м.н</a:t>
            </a:r>
            <a:r>
              <a:rPr lang="en-US" sz="1600" i="1" dirty="0" smtClean="0"/>
              <a:t>.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инж</a:t>
            </a:r>
            <a:r>
              <a:rPr lang="ru-RU" sz="1600" i="1" dirty="0" smtClean="0"/>
              <a:t>. Никифорова И.О.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14937" y="5373216"/>
            <a:ext cx="269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Пленка </a:t>
            </a:r>
            <a:r>
              <a:rPr lang="en-US" sz="1200" i="1" dirty="0" err="1" smtClean="0"/>
              <a:t>CdTe</a:t>
            </a:r>
            <a:r>
              <a:rPr lang="en-US" sz="1200" i="1" dirty="0" smtClean="0"/>
              <a:t>/Si</a:t>
            </a:r>
            <a:r>
              <a:rPr lang="ru-RU" sz="1200" i="1" dirty="0" smtClean="0"/>
              <a:t> </a:t>
            </a:r>
          </a:p>
          <a:p>
            <a:pPr algn="ctr"/>
            <a:r>
              <a:rPr lang="en-US" sz="1200" i="1" dirty="0" smtClean="0"/>
              <a:t>(</a:t>
            </a:r>
            <a:r>
              <a:rPr lang="ru-RU" sz="1200" i="1" dirty="0" smtClean="0"/>
              <a:t>ускоренная технология МН-</a:t>
            </a:r>
            <a:r>
              <a:rPr lang="en-US" sz="1200" i="1" dirty="0" smtClean="0"/>
              <a:t>ALD</a:t>
            </a:r>
            <a:r>
              <a:rPr lang="ru-RU" sz="1200" i="1" dirty="0" smtClean="0"/>
              <a:t>)</a:t>
            </a:r>
            <a:endParaRPr lang="ru-RU" sz="1200" i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ano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914603"/>
            <a:ext cx="1325562" cy="466725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5986041"/>
            <a:ext cx="6840537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842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95163" y="1024275"/>
            <a:ext cx="84249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 smtClean="0"/>
              <a:t>В течение 2009-2013 гг</a:t>
            </a:r>
            <a:r>
              <a:rPr lang="ru-RU" b="1" dirty="0"/>
              <a:t>. </a:t>
            </a:r>
            <a:r>
              <a:rPr lang="ru-RU" b="1" dirty="0" smtClean="0"/>
              <a:t>получено 29 грантов </a:t>
            </a:r>
            <a:r>
              <a:rPr lang="ru-RU" b="1" dirty="0"/>
              <a:t>российских и зарубежных фондов</a:t>
            </a:r>
            <a:r>
              <a:rPr lang="ru-RU" b="1" dirty="0" smtClean="0"/>
              <a:t>: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smtClean="0"/>
              <a:t>№ 12.27.370.2009</a:t>
            </a:r>
            <a:r>
              <a:rPr lang="en-US" sz="1200" b="1" dirty="0" smtClean="0"/>
              <a:t>.</a:t>
            </a:r>
            <a:r>
              <a:rPr lang="ru-RU" sz="1200" dirty="0" smtClean="0"/>
              <a:t> </a:t>
            </a:r>
            <a:r>
              <a:rPr lang="ru-RU" sz="1200" dirty="0"/>
              <a:t>«Разработка научных основ получения нового класса </a:t>
            </a:r>
            <a:r>
              <a:rPr lang="ru-RU" sz="1200" dirty="0" err="1"/>
              <a:t>наноструктурированных</a:t>
            </a:r>
            <a:r>
              <a:rPr lang="ru-RU" sz="1200" dirty="0"/>
              <a:t> </a:t>
            </a:r>
            <a:r>
              <a:rPr lang="ru-RU" sz="1200" dirty="0" err="1"/>
              <a:t>ферромагнитных</a:t>
            </a:r>
            <a:r>
              <a:rPr lang="ru-RU" sz="1200" dirty="0"/>
              <a:t> материалов для сверхплотной записи информации» </a:t>
            </a:r>
          </a:p>
          <a:p>
            <a:pPr algn="just"/>
            <a:r>
              <a:rPr lang="ru-RU" sz="1200" b="1" dirty="0"/>
              <a:t>№ </a:t>
            </a:r>
            <a:r>
              <a:rPr lang="ru-RU" sz="1200" b="1" dirty="0" smtClean="0"/>
              <a:t>12.27.371.2009</a:t>
            </a:r>
            <a:r>
              <a:rPr lang="en-US" sz="1200" b="1" dirty="0" smtClean="0"/>
              <a:t>.</a:t>
            </a:r>
            <a:r>
              <a:rPr lang="ru-RU" sz="1200" b="1" dirty="0" smtClean="0"/>
              <a:t> </a:t>
            </a:r>
            <a:r>
              <a:rPr lang="ru-RU" sz="1200" dirty="0"/>
              <a:t>«Получение </a:t>
            </a:r>
            <a:r>
              <a:rPr lang="ru-RU" sz="1200" dirty="0" err="1"/>
              <a:t>ферромагнитных</a:t>
            </a:r>
            <a:r>
              <a:rPr lang="ru-RU" sz="1200" dirty="0"/>
              <a:t> </a:t>
            </a:r>
            <a:r>
              <a:rPr lang="ru-RU" sz="1200" dirty="0" err="1"/>
              <a:t>наноматериалов</a:t>
            </a:r>
            <a:r>
              <a:rPr lang="ru-RU" sz="1200" dirty="0"/>
              <a:t> на основе </a:t>
            </a:r>
            <a:r>
              <a:rPr lang="ru-RU" sz="1200" dirty="0" err="1"/>
              <a:t>мезопористых</a:t>
            </a:r>
            <a:r>
              <a:rPr lang="ru-RU" sz="1200" dirty="0"/>
              <a:t> матриц»</a:t>
            </a:r>
          </a:p>
          <a:p>
            <a:pPr algn="just"/>
            <a:r>
              <a:rPr lang="ru-RU" sz="1200" b="1" dirty="0"/>
              <a:t>№ </a:t>
            </a:r>
            <a:r>
              <a:rPr lang="ru-RU" sz="1200" b="1" dirty="0" smtClean="0"/>
              <a:t>12.27.373.2009</a:t>
            </a:r>
            <a:r>
              <a:rPr lang="en-US" sz="1200" b="1" dirty="0" smtClean="0"/>
              <a:t>.</a:t>
            </a:r>
            <a:r>
              <a:rPr lang="ru-RU" sz="1200" dirty="0" smtClean="0"/>
              <a:t> </a:t>
            </a:r>
            <a:r>
              <a:rPr lang="ru-RU" sz="1200" dirty="0"/>
              <a:t>«Создание композиционного </a:t>
            </a:r>
            <a:r>
              <a:rPr lang="ru-RU" sz="1200" dirty="0" err="1"/>
              <a:t>наноструктурированного</a:t>
            </a:r>
            <a:r>
              <a:rPr lang="ru-RU" sz="1200" dirty="0"/>
              <a:t> сорбционного материала обладающего </a:t>
            </a:r>
            <a:r>
              <a:rPr lang="ru-RU" sz="1200" dirty="0" err="1"/>
              <a:t>ферромагнитными</a:t>
            </a:r>
            <a:r>
              <a:rPr lang="ru-RU" sz="1200" dirty="0"/>
              <a:t> свойствами»</a:t>
            </a:r>
          </a:p>
          <a:p>
            <a:pPr algn="just"/>
            <a:r>
              <a:rPr lang="ru-RU" sz="1200" b="1" dirty="0"/>
              <a:t>№ </a:t>
            </a:r>
            <a:r>
              <a:rPr lang="ru-RU" sz="1200" b="1" dirty="0" smtClean="0"/>
              <a:t>12.2.71.2009</a:t>
            </a:r>
            <a:r>
              <a:rPr lang="en-US" sz="1200" b="1" dirty="0" smtClean="0"/>
              <a:t>.</a:t>
            </a:r>
            <a:r>
              <a:rPr lang="ru-RU" sz="1200" dirty="0" smtClean="0"/>
              <a:t> </a:t>
            </a:r>
            <a:r>
              <a:rPr lang="ru-RU" sz="1200" dirty="0"/>
              <a:t>«Синтез </a:t>
            </a:r>
            <a:r>
              <a:rPr lang="ru-RU" sz="1200" dirty="0" err="1"/>
              <a:t>наноструктурированного</a:t>
            </a:r>
            <a:r>
              <a:rPr lang="ru-RU" sz="1200" dirty="0"/>
              <a:t> диоксида ванадия на поверхности кремнезема и кремния </a:t>
            </a:r>
            <a:r>
              <a:rPr lang="ru-RU" sz="1200" dirty="0" err="1"/>
              <a:t>ивыявление</a:t>
            </a:r>
            <a:r>
              <a:rPr lang="ru-RU" sz="1200" dirty="0"/>
              <a:t> квантово-размерного эффекта на основе изучения изменения параметров фазового перехода металл-полупроводник</a:t>
            </a:r>
            <a:r>
              <a:rPr lang="ru-RU" sz="1200" dirty="0" smtClean="0"/>
              <a:t>»</a:t>
            </a:r>
            <a:r>
              <a:rPr lang="en-US" sz="1200" dirty="0" smtClean="0"/>
              <a:t>.</a:t>
            </a:r>
            <a:endParaRPr lang="ru-RU" sz="1200" dirty="0"/>
          </a:p>
          <a:p>
            <a:pPr algn="just"/>
            <a:r>
              <a:rPr lang="ru-RU" sz="1200" b="1" dirty="0" smtClean="0"/>
              <a:t>№ 12.15.201.2009 (Грант РФФИ) </a:t>
            </a:r>
            <a:r>
              <a:rPr lang="ru-RU" sz="1200" dirty="0" smtClean="0"/>
              <a:t>«Синтез</a:t>
            </a:r>
            <a:r>
              <a:rPr lang="ru-RU" sz="1200" dirty="0"/>
              <a:t>, разделение и выделение индивидуальных тяжелых </a:t>
            </a:r>
            <a:r>
              <a:rPr lang="ru-RU" sz="1200" dirty="0" smtClean="0"/>
              <a:t>фуллеренов».</a:t>
            </a:r>
            <a:endParaRPr lang="ru-RU" sz="1200" dirty="0"/>
          </a:p>
          <a:p>
            <a:pPr algn="just"/>
            <a:r>
              <a:rPr lang="ru-RU" sz="1200" b="1" dirty="0"/>
              <a:t>№12.15.505.2009 </a:t>
            </a:r>
            <a:r>
              <a:rPr lang="ru-RU" sz="1200" b="1" dirty="0" smtClean="0"/>
              <a:t>(Грант РФФИ) </a:t>
            </a:r>
            <a:r>
              <a:rPr lang="ru-RU" sz="1200" dirty="0" smtClean="0"/>
              <a:t>«</a:t>
            </a:r>
            <a:r>
              <a:rPr lang="ru-RU" sz="1200" dirty="0"/>
              <a:t>Разработка научных основ получения нового класса </a:t>
            </a:r>
            <a:r>
              <a:rPr lang="ru-RU" sz="1200" dirty="0" err="1"/>
              <a:t>наноструктурированных</a:t>
            </a:r>
            <a:r>
              <a:rPr lang="ru-RU" sz="1200" dirty="0"/>
              <a:t> магнитных материалов методом химической сборки на основе формирования на матрицах пространственно-упорядоченных массивов магнитных наночастиц металлов с контролируемыми размерами</a:t>
            </a:r>
            <a:r>
              <a:rPr lang="ru-RU" sz="1200" dirty="0" smtClean="0"/>
              <a:t>».</a:t>
            </a:r>
            <a:endParaRPr lang="ru-RU" sz="1200" dirty="0"/>
          </a:p>
          <a:p>
            <a:pPr algn="just"/>
            <a:r>
              <a:rPr lang="ru-RU" sz="1200" b="1" dirty="0" smtClean="0"/>
              <a:t>Грант </a:t>
            </a:r>
            <a:r>
              <a:rPr lang="ru-RU" sz="1200" b="1" dirty="0"/>
              <a:t>РФФИ № 09-03-00892а.</a:t>
            </a:r>
            <a:r>
              <a:rPr lang="ru-RU" sz="1200" dirty="0"/>
              <a:t> </a:t>
            </a:r>
            <a:r>
              <a:rPr lang="ru-RU" sz="1200" dirty="0" smtClean="0"/>
              <a:t>«Новые </a:t>
            </a:r>
            <a:r>
              <a:rPr lang="ru-RU" sz="1200" dirty="0"/>
              <a:t>функциональные материалы на основе </a:t>
            </a:r>
            <a:r>
              <a:rPr lang="ru-RU" sz="1200" dirty="0" err="1"/>
              <a:t>мультислоев</a:t>
            </a:r>
            <a:r>
              <a:rPr lang="ru-RU" sz="1200" dirty="0"/>
              <a:t> металл - оксидных и металл – сульфидных </a:t>
            </a:r>
            <a:r>
              <a:rPr lang="ru-RU" sz="1200" dirty="0" err="1"/>
              <a:t>нанокомпозитов</a:t>
            </a:r>
            <a:r>
              <a:rPr lang="ru-RU" sz="1200" dirty="0"/>
              <a:t>, синтезируемых по схеме «слой за слоем</a:t>
            </a:r>
            <a:r>
              <a:rPr lang="ru-RU" sz="1200" dirty="0" smtClean="0"/>
              <a:t>».</a:t>
            </a:r>
            <a:endParaRPr lang="ru-RU" sz="1200" dirty="0"/>
          </a:p>
          <a:p>
            <a:pPr algn="just"/>
            <a:r>
              <a:rPr lang="ru-RU" sz="1200" b="1" dirty="0"/>
              <a:t>НИР №</a:t>
            </a:r>
            <a:r>
              <a:rPr lang="ru-RU" sz="1200" b="1" dirty="0" smtClean="0"/>
              <a:t>12.0.103.2010.</a:t>
            </a:r>
            <a:r>
              <a:rPr lang="ru-RU" sz="1200" dirty="0" smtClean="0"/>
              <a:t> «Неорганическое </a:t>
            </a:r>
            <a:r>
              <a:rPr lang="ru-RU" sz="1200" dirty="0"/>
              <a:t>материаловедение: направленный синтез и исследование кристаллических, аморфных и </a:t>
            </a:r>
            <a:r>
              <a:rPr lang="ru-RU" sz="1200" dirty="0" err="1"/>
              <a:t>наноструктурированных</a:t>
            </a:r>
            <a:r>
              <a:rPr lang="ru-RU" sz="1200" dirty="0"/>
              <a:t> материалов различного функционального </a:t>
            </a:r>
            <a:r>
              <a:rPr lang="ru-RU" sz="1200" dirty="0" smtClean="0"/>
              <a:t>назначения»</a:t>
            </a:r>
            <a:endParaRPr lang="ru-RU" sz="1200" dirty="0"/>
          </a:p>
          <a:p>
            <a:pPr algn="just"/>
            <a:r>
              <a:rPr lang="ru-RU" sz="1200" b="1" dirty="0"/>
              <a:t>№ 12.27.583.2010.</a:t>
            </a:r>
            <a:r>
              <a:rPr lang="ru-RU" sz="1200" dirty="0"/>
              <a:t> «Получение </a:t>
            </a:r>
            <a:r>
              <a:rPr lang="ru-RU" sz="1200" dirty="0" err="1"/>
              <a:t>наноразмерного</a:t>
            </a:r>
            <a:r>
              <a:rPr lang="ru-RU" sz="1200" dirty="0"/>
              <a:t> диоксида ванадия на поверхности монокристаллического кремния с широким диапазоном характеристик фазового перехода полупроводник-металл для использования в качестве термочувствительных элементов</a:t>
            </a:r>
            <a:r>
              <a:rPr lang="ru-RU" sz="1200" dirty="0" smtClean="0"/>
              <a:t>».</a:t>
            </a:r>
            <a:endParaRPr lang="ru-RU" sz="1200" dirty="0"/>
          </a:p>
          <a:p>
            <a:pPr algn="just"/>
            <a:r>
              <a:rPr lang="ru-RU" sz="1200" b="1" dirty="0"/>
              <a:t>№ 12.27.484.2010.</a:t>
            </a:r>
            <a:r>
              <a:rPr lang="ru-RU" sz="1200" dirty="0"/>
              <a:t> «Исследование поверхностных и </a:t>
            </a:r>
            <a:r>
              <a:rPr lang="ru-RU" sz="1200" dirty="0" err="1"/>
              <a:t>электроповерхностных</a:t>
            </a:r>
            <a:r>
              <a:rPr lang="ru-RU" sz="1200" dirty="0"/>
              <a:t> характеристик элемент (</a:t>
            </a:r>
            <a:r>
              <a:rPr lang="ru-RU" sz="1200" dirty="0" err="1"/>
              <a:t>Fe,Ti</a:t>
            </a:r>
            <a:r>
              <a:rPr lang="ru-RU" sz="1200" dirty="0"/>
              <a:t>) кислородных </a:t>
            </a:r>
            <a:r>
              <a:rPr lang="ru-RU" sz="1200" dirty="0" err="1"/>
              <a:t>нанослоев</a:t>
            </a:r>
            <a:r>
              <a:rPr lang="ru-RU" sz="1200" dirty="0"/>
              <a:t> на поверхности непористого кремнезема с целью разработки направленного синтеза нового поколения дисперсных пигментных материалов</a:t>
            </a:r>
            <a:r>
              <a:rPr lang="ru-RU" sz="1200" dirty="0" smtClean="0"/>
              <a:t>».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3" y="188640"/>
            <a:ext cx="845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Внешнее финансирование</a:t>
            </a:r>
            <a:endParaRPr lang="ru-RU" sz="36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2924944"/>
            <a:ext cx="8229600" cy="150162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b="1" dirty="0" smtClean="0"/>
              <a:t>Многоуровневое образование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548680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6"/>
                </a:solidFill>
              </a:rPr>
              <a:t>«Развитие </a:t>
            </a:r>
            <a:r>
              <a:rPr lang="ru-RU" sz="1600" dirty="0" smtClean="0">
                <a:solidFill>
                  <a:schemeClr val="accent6"/>
                </a:solidFill>
              </a:rPr>
              <a:t>должно </a:t>
            </a:r>
            <a:r>
              <a:rPr lang="ru-RU" sz="1600" dirty="0">
                <a:solidFill>
                  <a:schemeClr val="accent6"/>
                </a:solidFill>
              </a:rPr>
              <a:t>быть реализовано в сочетании двух </a:t>
            </a:r>
            <a:r>
              <a:rPr lang="ru-RU" sz="1600" dirty="0" smtClean="0">
                <a:solidFill>
                  <a:schemeClr val="accent6"/>
                </a:solidFill>
              </a:rPr>
              <a:t>традиционных областей </a:t>
            </a:r>
            <a:r>
              <a:rPr lang="ru-RU" sz="1600" dirty="0">
                <a:solidFill>
                  <a:schemeClr val="accent6"/>
                </a:solidFill>
              </a:rPr>
              <a:t>деятельности </a:t>
            </a:r>
            <a:r>
              <a:rPr lang="ru-RU" sz="1600" dirty="0" smtClean="0">
                <a:solidFill>
                  <a:schemeClr val="accent6"/>
                </a:solidFill>
              </a:rPr>
              <a:t> классического университета: многоуровневого </a:t>
            </a:r>
            <a:r>
              <a:rPr lang="ru-RU" sz="1600" dirty="0">
                <a:solidFill>
                  <a:schemeClr val="accent6"/>
                </a:solidFill>
              </a:rPr>
              <a:t>образования </a:t>
            </a:r>
            <a:r>
              <a:rPr lang="ru-RU" sz="1600" dirty="0" smtClean="0">
                <a:solidFill>
                  <a:schemeClr val="accent6"/>
                </a:solidFill>
              </a:rPr>
              <a:t>и научных </a:t>
            </a:r>
            <a:r>
              <a:rPr lang="ru-RU" sz="1600" dirty="0">
                <a:solidFill>
                  <a:schemeClr val="accent6"/>
                </a:solidFill>
              </a:rPr>
              <a:t>исследований.»</a:t>
            </a:r>
          </a:p>
          <a:p>
            <a:endParaRPr lang="ru-RU" sz="1600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en-US" sz="1600" dirty="0">
                <a:solidFill>
                  <a:schemeClr val="accent6"/>
                </a:solidFill>
              </a:rPr>
              <a:t>(</a:t>
            </a:r>
            <a:r>
              <a:rPr lang="ru-RU" sz="1600" dirty="0">
                <a:solidFill>
                  <a:schemeClr val="accent6"/>
                </a:solidFill>
              </a:rPr>
              <a:t>Программа развития СПбГУ</a:t>
            </a:r>
            <a:r>
              <a:rPr lang="en-US" sz="1600" dirty="0">
                <a:solidFill>
                  <a:schemeClr val="accent6"/>
                </a:solidFill>
              </a:rPr>
              <a:t>)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№ 12.27.583.2010. </a:t>
            </a:r>
            <a:r>
              <a:rPr lang="ru-RU" sz="1200" dirty="0"/>
              <a:t>«Получение </a:t>
            </a:r>
            <a:r>
              <a:rPr lang="ru-RU" sz="1200" dirty="0" err="1"/>
              <a:t>наноразмерного</a:t>
            </a:r>
            <a:r>
              <a:rPr lang="ru-RU" sz="1200" dirty="0"/>
              <a:t> диоксида ванадия на поверхности монокристаллического кремния с широким диапазоном характеристик фазового перехода полупроводник-металл для использования в качестве термочувствительных элементов».</a:t>
            </a:r>
          </a:p>
          <a:p>
            <a:pPr algn="just"/>
            <a:r>
              <a:rPr lang="ru-RU" sz="1200" b="1" dirty="0"/>
              <a:t>Грант РФФИ №</a:t>
            </a:r>
            <a:r>
              <a:rPr lang="ru-RU" sz="1200" b="1" dirty="0" smtClean="0"/>
              <a:t>10-03-00941-а.</a:t>
            </a:r>
            <a:r>
              <a:rPr lang="ru-RU" sz="1200" dirty="0" smtClean="0"/>
              <a:t> «Синтез </a:t>
            </a:r>
            <a:r>
              <a:rPr lang="ru-RU" sz="1200" dirty="0" err="1"/>
              <a:t>титанкислородных</a:t>
            </a:r>
            <a:r>
              <a:rPr lang="ru-RU" sz="1200" dirty="0"/>
              <a:t> </a:t>
            </a:r>
            <a:r>
              <a:rPr lang="ru-RU" sz="1200" dirty="0" err="1"/>
              <a:t>наноструктур</a:t>
            </a:r>
            <a:r>
              <a:rPr lang="ru-RU" sz="1200" dirty="0"/>
              <a:t> на </a:t>
            </a:r>
            <a:r>
              <a:rPr lang="ru-RU" sz="1200" dirty="0" err="1"/>
              <a:t>аэросиле</a:t>
            </a:r>
            <a:r>
              <a:rPr lang="ru-RU" sz="1200" dirty="0"/>
              <a:t> и изучение влияния химического состава и строения поверхности наночастиц на процессы структурообразования и устойчивости дисперсной системы (водная и органическая среды</a:t>
            </a:r>
            <a:r>
              <a:rPr lang="ru-RU" sz="1200" dirty="0" smtClean="0"/>
              <a:t>)».</a:t>
            </a:r>
            <a:endParaRPr lang="ru-RU" sz="1200" dirty="0"/>
          </a:p>
          <a:p>
            <a:pPr algn="just"/>
            <a:r>
              <a:rPr lang="ru-RU" sz="1200" b="1" dirty="0"/>
              <a:t>НИР №</a:t>
            </a:r>
            <a:r>
              <a:rPr lang="ru-RU" sz="1200" b="1" dirty="0" smtClean="0"/>
              <a:t>12.39.151.2011.</a:t>
            </a:r>
            <a:r>
              <a:rPr lang="ru-RU" sz="1200" dirty="0" smtClean="0"/>
              <a:t> </a:t>
            </a:r>
            <a:r>
              <a:rPr lang="ru-RU" sz="1200" dirty="0"/>
              <a:t>«Внедрение инновационных исследований в области </a:t>
            </a:r>
            <a:r>
              <a:rPr lang="ru-RU" sz="1200" dirty="0" err="1"/>
              <a:t>нанотехнологий</a:t>
            </a:r>
            <a:r>
              <a:rPr lang="ru-RU" sz="1200" dirty="0"/>
              <a:t> и материаловедения в основную образовательную программу подготовки в СПбГУ магистров по направлению </a:t>
            </a:r>
            <a:r>
              <a:rPr lang="en-US" sz="1200" dirty="0"/>
              <a:t>“</a:t>
            </a:r>
            <a:r>
              <a:rPr lang="ru-RU" sz="1200" dirty="0"/>
              <a:t>Химия, физика и механика материалов</a:t>
            </a:r>
            <a:r>
              <a:rPr lang="en-US" sz="1200" dirty="0"/>
              <a:t>”</a:t>
            </a:r>
            <a:r>
              <a:rPr lang="ru-RU" sz="1200" dirty="0"/>
              <a:t>»</a:t>
            </a:r>
          </a:p>
          <a:p>
            <a:pPr algn="just"/>
            <a:r>
              <a:rPr lang="ru-RU" sz="1200" b="1" dirty="0"/>
              <a:t>№ 12.4.666.2011.</a:t>
            </a:r>
            <a:r>
              <a:rPr lang="ru-RU" sz="1200" dirty="0"/>
              <a:t> </a:t>
            </a:r>
            <a:r>
              <a:rPr lang="ru-RU" sz="1200" dirty="0" smtClean="0"/>
              <a:t>«Разработка </a:t>
            </a:r>
            <a:r>
              <a:rPr lang="ru-RU" sz="1200" dirty="0"/>
              <a:t>научно-технических основ </a:t>
            </a:r>
            <a:r>
              <a:rPr lang="ru-RU" sz="1200" dirty="0" err="1"/>
              <a:t>нанотехнологии</a:t>
            </a:r>
            <a:r>
              <a:rPr lang="ru-RU" sz="1200" dirty="0"/>
              <a:t> получения керамических композиционных высокопрочных и </a:t>
            </a:r>
            <a:r>
              <a:rPr lang="ru-RU" sz="1200" dirty="0" err="1"/>
              <a:t>высокотермостойких</a:t>
            </a:r>
            <a:r>
              <a:rPr lang="ru-RU" sz="1200" dirty="0"/>
              <a:t> материалов на основе трехмерного структурирования </a:t>
            </a:r>
            <a:r>
              <a:rPr lang="ru-RU" sz="1200" dirty="0" err="1"/>
              <a:t>нанонитями</a:t>
            </a:r>
            <a:r>
              <a:rPr lang="ru-RU" sz="1200" dirty="0"/>
              <a:t> </a:t>
            </a:r>
            <a:r>
              <a:rPr lang="ru-RU" sz="1200" dirty="0" err="1"/>
              <a:t>TiN</a:t>
            </a:r>
            <a:r>
              <a:rPr lang="ru-RU" sz="1200" dirty="0"/>
              <a:t> алюмокислородной керамики для применения в материалах машиностроения, в том числе двигателестроения, работающих в экстремальных </a:t>
            </a:r>
            <a:r>
              <a:rPr lang="ru-RU" sz="1200" dirty="0" smtClean="0"/>
              <a:t>условиях».</a:t>
            </a:r>
            <a:endParaRPr lang="ru-RU" sz="1200" dirty="0"/>
          </a:p>
          <a:p>
            <a:pPr algn="just"/>
            <a:r>
              <a:rPr lang="ru-RU" sz="1200" b="1" dirty="0"/>
              <a:t>№ 12.4.667.2011.</a:t>
            </a:r>
            <a:r>
              <a:rPr lang="ru-RU" sz="1200" dirty="0"/>
              <a:t> </a:t>
            </a:r>
            <a:r>
              <a:rPr lang="ru-RU" sz="1200" dirty="0" smtClean="0"/>
              <a:t>«Разработка </a:t>
            </a:r>
            <a:r>
              <a:rPr lang="ru-RU" sz="1200" dirty="0"/>
              <a:t>метода получения магнитного композиционного </a:t>
            </a:r>
            <a:r>
              <a:rPr lang="ru-RU" sz="1200" dirty="0" err="1"/>
              <a:t>наноматериала</a:t>
            </a:r>
            <a:r>
              <a:rPr lang="ru-RU" sz="1200" dirty="0"/>
              <a:t> на основе создания ориентированных </a:t>
            </a:r>
            <a:r>
              <a:rPr lang="ru-RU" sz="1200" dirty="0" err="1"/>
              <a:t>мезопористых</a:t>
            </a:r>
            <a:r>
              <a:rPr lang="ru-RU" sz="1200" dirty="0"/>
              <a:t> </a:t>
            </a:r>
            <a:r>
              <a:rPr lang="ru-RU" sz="1200" dirty="0" err="1"/>
              <a:t>мезоструктурированных</a:t>
            </a:r>
            <a:r>
              <a:rPr lang="ru-RU" sz="1200" dirty="0"/>
              <a:t> пленок на планарных матрицах армированных магнитными </a:t>
            </a:r>
            <a:r>
              <a:rPr lang="ru-RU" sz="1200" dirty="0" err="1"/>
              <a:t>нанонитями</a:t>
            </a:r>
            <a:r>
              <a:rPr lang="ru-RU" sz="1200" dirty="0"/>
              <a:t> для сверхплотной записи информации»</a:t>
            </a:r>
          </a:p>
          <a:p>
            <a:pPr algn="just"/>
            <a:r>
              <a:rPr lang="ru-RU" sz="1200" b="1" dirty="0"/>
              <a:t>НИР №12.37.135.2011.</a:t>
            </a:r>
            <a:r>
              <a:rPr lang="ru-RU" sz="1200" dirty="0"/>
              <a:t> </a:t>
            </a:r>
            <a:r>
              <a:rPr lang="ru-RU" sz="1200" dirty="0" smtClean="0"/>
              <a:t>«</a:t>
            </a:r>
            <a:r>
              <a:rPr lang="ru-RU" sz="1200" dirty="0" err="1" smtClean="0"/>
              <a:t>Наноструктурирование</a:t>
            </a:r>
            <a:r>
              <a:rPr lang="ru-RU" sz="1200" dirty="0" smtClean="0"/>
              <a:t> </a:t>
            </a:r>
            <a:r>
              <a:rPr lang="ru-RU" sz="1200" dirty="0"/>
              <a:t>материалов ионики твердого тела как основа для создания твердых электролитов нового поколения»</a:t>
            </a:r>
          </a:p>
          <a:p>
            <a:pPr algn="just"/>
            <a:r>
              <a:rPr lang="ru-RU" sz="1200" b="1" dirty="0"/>
              <a:t>Грант РФФИ № 11-03-12123-офи-м.</a:t>
            </a:r>
            <a:r>
              <a:rPr lang="ru-RU" sz="1200" dirty="0"/>
              <a:t> </a:t>
            </a:r>
            <a:r>
              <a:rPr lang="ru-RU" sz="1200" dirty="0" smtClean="0"/>
              <a:t>«Исследование </a:t>
            </a:r>
            <a:r>
              <a:rPr lang="ru-RU" sz="1200" dirty="0"/>
              <a:t>процессов </a:t>
            </a:r>
            <a:r>
              <a:rPr lang="ru-RU" sz="1200" dirty="0" err="1"/>
              <a:t>наноструктурирования</a:t>
            </a:r>
            <a:r>
              <a:rPr lang="ru-RU" sz="1200" dirty="0"/>
              <a:t> металлической (железной) матрицы с целью создания в её объёме неоднородностей различной мерности на основе нитрида титана для направленного регулирования механических </a:t>
            </a:r>
            <a:r>
              <a:rPr lang="ru-RU" sz="1200" dirty="0" smtClean="0"/>
              <a:t>свойств».</a:t>
            </a:r>
            <a:endParaRPr lang="ru-RU" sz="1200" dirty="0"/>
          </a:p>
          <a:p>
            <a:pPr algn="just"/>
            <a:r>
              <a:rPr lang="ru-RU" sz="1200" b="1" dirty="0"/>
              <a:t>Грант РФФИ №</a:t>
            </a:r>
            <a:r>
              <a:rPr lang="ru-RU" sz="1200" b="1" dirty="0" smtClean="0"/>
              <a:t>11-03-00099-а.</a:t>
            </a:r>
            <a:r>
              <a:rPr lang="ru-RU" sz="1200" dirty="0" smtClean="0"/>
              <a:t> «Изучение </a:t>
            </a:r>
            <a:r>
              <a:rPr lang="ru-RU" sz="1200" dirty="0"/>
              <a:t>процесса </a:t>
            </a:r>
            <a:r>
              <a:rPr lang="ru-RU" sz="1200" dirty="0" err="1"/>
              <a:t>наноструктурирования</a:t>
            </a:r>
            <a:r>
              <a:rPr lang="ru-RU" sz="1200" dirty="0"/>
              <a:t> оксидной матрицы на основе частиц оксида алюминия с целью получения керамики с улучшенными функциональными свойствами».</a:t>
            </a:r>
          </a:p>
          <a:p>
            <a:pPr algn="just"/>
            <a:r>
              <a:rPr lang="ru-RU" sz="1200" b="1" dirty="0"/>
              <a:t>Грант РФФИ № </a:t>
            </a:r>
            <a:r>
              <a:rPr lang="ru-RU" sz="1200" b="1" dirty="0" smtClean="0"/>
              <a:t>11-03-90451-Укр_ф_а.</a:t>
            </a:r>
            <a:r>
              <a:rPr lang="ru-RU" sz="1200" dirty="0" smtClean="0"/>
              <a:t> «Закономерности </a:t>
            </a:r>
            <a:r>
              <a:rPr lang="ru-RU" sz="1200" dirty="0"/>
              <a:t>формирования и свойства </a:t>
            </a:r>
            <a:r>
              <a:rPr lang="ru-RU" sz="1200" dirty="0" err="1"/>
              <a:t>наноматериалов</a:t>
            </a:r>
            <a:r>
              <a:rPr lang="ru-RU" sz="1200" dirty="0"/>
              <a:t> на основе пористого кремния и </a:t>
            </a:r>
            <a:r>
              <a:rPr lang="ru-RU" sz="1200" dirty="0" err="1"/>
              <a:t>мультинанослоев</a:t>
            </a:r>
            <a:r>
              <a:rPr lang="ru-RU" sz="1200" dirty="0"/>
              <a:t>, синтезируемых методом ионного </a:t>
            </a:r>
            <a:r>
              <a:rPr lang="ru-RU" sz="1200" dirty="0" smtClean="0"/>
              <a:t>наслаивания».</a:t>
            </a:r>
            <a:endParaRPr lang="ru-RU" sz="1200" dirty="0"/>
          </a:p>
          <a:p>
            <a:pPr algn="just"/>
            <a:r>
              <a:rPr lang="ru-RU" sz="1200" b="1" dirty="0"/>
              <a:t>Грант РФФИ №11-03-00327а</a:t>
            </a:r>
            <a:r>
              <a:rPr lang="ru-RU" sz="1200" dirty="0"/>
              <a:t> «Химический дизайн и компьютерное моделирование </a:t>
            </a:r>
            <a:r>
              <a:rPr lang="ru-RU" sz="1200" dirty="0" err="1"/>
              <a:t>наноструктурированных</a:t>
            </a:r>
            <a:r>
              <a:rPr lang="ru-RU" sz="1200" dirty="0"/>
              <a:t> композитов на основе полимерных твердых электролитов с частицами кремнезема и </a:t>
            </a:r>
            <a:r>
              <a:rPr lang="ru-RU" sz="1200" dirty="0" err="1"/>
              <a:t>наноуглерода</a:t>
            </a:r>
            <a:r>
              <a:rPr lang="ru-RU" sz="1200" dirty="0"/>
              <a:t>»</a:t>
            </a:r>
          </a:p>
          <a:p>
            <a:pPr algn="just"/>
            <a:r>
              <a:rPr lang="ru-RU" sz="1200" b="1" dirty="0"/>
              <a:t>№ 12.48.1864.2012.</a:t>
            </a:r>
            <a:r>
              <a:rPr lang="ru-RU" sz="1200" dirty="0"/>
              <a:t> «Разработка </a:t>
            </a:r>
            <a:r>
              <a:rPr lang="ru-RU" sz="1200" dirty="0" err="1"/>
              <a:t>нанотехнологии</a:t>
            </a:r>
            <a:r>
              <a:rPr lang="ru-RU" sz="1200" dirty="0"/>
              <a:t> получения нового поколения жаропрочных композиционных металлических материалов на основе железной матрицы, структурированной </a:t>
            </a:r>
            <a:r>
              <a:rPr lang="ru-RU" sz="1200" dirty="0" err="1"/>
              <a:t>нанонитями</a:t>
            </a:r>
            <a:r>
              <a:rPr lang="ru-RU" sz="1200" dirty="0"/>
              <a:t> карбида кремния для энергетического машиностроения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pic>
        <p:nvPicPr>
          <p:cNvPr id="4" name="Picture 2" descr="nano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6058619"/>
            <a:ext cx="1325562" cy="46672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8313" y="6130057"/>
            <a:ext cx="6840537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80387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Грант РФФИ № </a:t>
            </a:r>
            <a:r>
              <a:rPr lang="ru-RU" sz="1200" b="1" dirty="0" smtClean="0"/>
              <a:t>12-03-00805-а.</a:t>
            </a:r>
            <a:r>
              <a:rPr lang="ru-RU" sz="1200" dirty="0" smtClean="0"/>
              <a:t> «Нано- </a:t>
            </a:r>
            <a:r>
              <a:rPr lang="ru-RU" sz="1200" dirty="0"/>
              <a:t>и </a:t>
            </a:r>
            <a:r>
              <a:rPr lang="ru-RU" sz="1200" dirty="0" err="1"/>
              <a:t>микротрубки</a:t>
            </a:r>
            <a:r>
              <a:rPr lang="ru-RU" sz="1200" dirty="0"/>
              <a:t> оксидов (гидроксидов) и сульфидов металлов, полученные на основе </a:t>
            </a:r>
            <a:r>
              <a:rPr lang="ru-RU" sz="1200" dirty="0" err="1"/>
              <a:t>наноплоскостей</a:t>
            </a:r>
            <a:r>
              <a:rPr lang="ru-RU" sz="1200" dirty="0"/>
              <a:t> соответствующих соединений, синтезированных методами ионного и ионно-коллоидного </a:t>
            </a:r>
            <a:r>
              <a:rPr lang="ru-RU" sz="1200" dirty="0" smtClean="0"/>
              <a:t>наслаивания».</a:t>
            </a:r>
            <a:endParaRPr lang="ru-RU" sz="1200" dirty="0"/>
          </a:p>
          <a:p>
            <a:pPr algn="just"/>
            <a:r>
              <a:rPr lang="ru-RU" sz="1200" b="1" dirty="0"/>
              <a:t>Грант РФФИ № </a:t>
            </a:r>
            <a:r>
              <a:rPr lang="ru-RU" sz="1200" b="1" dirty="0" smtClean="0"/>
              <a:t>12-03-00244-а.</a:t>
            </a:r>
            <a:r>
              <a:rPr lang="ru-RU" sz="1200" dirty="0" smtClean="0"/>
              <a:t> «Изучение </a:t>
            </a:r>
            <a:r>
              <a:rPr lang="ru-RU" sz="1200" dirty="0"/>
              <a:t>особенностей фазового перехода полупроводник-металл в </a:t>
            </a:r>
            <a:r>
              <a:rPr lang="ru-RU" sz="1200" dirty="0" err="1"/>
              <a:t>наноразмерных</a:t>
            </a:r>
            <a:r>
              <a:rPr lang="ru-RU" sz="1200" dirty="0"/>
              <a:t> структурах на примере исследования магнитных и электрических свойств </a:t>
            </a:r>
            <a:r>
              <a:rPr lang="ru-RU" sz="1200" dirty="0" err="1"/>
              <a:t>нанослоев</a:t>
            </a:r>
            <a:r>
              <a:rPr lang="ru-RU" sz="1200" dirty="0"/>
              <a:t> и наночастиц диоксида ванадия»</a:t>
            </a:r>
          </a:p>
          <a:p>
            <a:pPr algn="just"/>
            <a:r>
              <a:rPr lang="ru-RU" sz="1200" b="1" dirty="0"/>
              <a:t>Грант РФФИ № 12-03-90037-Бел_а.</a:t>
            </a:r>
            <a:r>
              <a:rPr lang="ru-RU" sz="1200" dirty="0"/>
              <a:t> «Исследование процессов модифицирования металлических пористых матриц поверхностными </a:t>
            </a:r>
            <a:r>
              <a:rPr lang="ru-RU" sz="1200" dirty="0" err="1"/>
              <a:t>нанослоями</a:t>
            </a:r>
            <a:r>
              <a:rPr lang="ru-RU" sz="1200" dirty="0"/>
              <a:t> с целью регулирования механических свойств композиционных материалов».</a:t>
            </a:r>
          </a:p>
          <a:p>
            <a:pPr algn="just"/>
            <a:r>
              <a:rPr lang="ru-RU" sz="1200" b="1" dirty="0"/>
              <a:t>№ 12.19.150.2013.</a:t>
            </a:r>
            <a:r>
              <a:rPr lang="ru-RU" sz="1200" dirty="0"/>
              <a:t> «</a:t>
            </a:r>
            <a:r>
              <a:rPr lang="ru-RU" sz="1200" dirty="0" err="1"/>
              <a:t>Наногетероструктурные</a:t>
            </a:r>
            <a:r>
              <a:rPr lang="ru-RU" sz="1200" dirty="0"/>
              <a:t> магнитные материалы».</a:t>
            </a:r>
          </a:p>
          <a:p>
            <a:pPr algn="just"/>
            <a:r>
              <a:rPr lang="ru-RU" sz="1200" b="1" dirty="0"/>
              <a:t>№ 12.17.2538.2013.</a:t>
            </a:r>
            <a:r>
              <a:rPr lang="ru-RU" sz="1200" dirty="0"/>
              <a:t> «Создание полимерных материалов обладающих полифункциональными свойствами».</a:t>
            </a:r>
          </a:p>
          <a:p>
            <a:pPr algn="just"/>
            <a:r>
              <a:rPr lang="ru-RU" sz="1200" b="1" dirty="0"/>
              <a:t>Грант Президента РФ МК-3151.2013.3. </a:t>
            </a:r>
            <a:r>
              <a:rPr lang="ru-RU" sz="1200" dirty="0"/>
              <a:t>«Синтез, идентификация, физико-химические свойства и применение производных легких фуллеренов».</a:t>
            </a:r>
          </a:p>
          <a:p>
            <a:pPr algn="just"/>
            <a:r>
              <a:rPr lang="ru-RU" sz="1200" b="1" dirty="0"/>
              <a:t>Грант РФФИ №13-08-90715-мол_рф_нр.</a:t>
            </a:r>
            <a:r>
              <a:rPr lang="ru-RU" sz="1200" dirty="0"/>
              <a:t> «Синтез, идентификация, изучение физико-химических свойств и пиролиз аминопроизводных легких фуллеренов». </a:t>
            </a:r>
          </a:p>
          <a:p>
            <a:pPr algn="just"/>
            <a:r>
              <a:rPr lang="ru-RU" sz="1200" b="1" dirty="0"/>
              <a:t>Грант РФФИ № 13-03-00943-а.</a:t>
            </a:r>
            <a:r>
              <a:rPr lang="ru-RU" sz="1200" dirty="0"/>
              <a:t> «Разработка фундаментальных основ синтеза наночастиц оксидов железа гидротермальным методом и изучение особенностей их </a:t>
            </a:r>
            <a:r>
              <a:rPr lang="ru-RU" sz="1200" dirty="0" err="1"/>
              <a:t>наномагнетизма</a:t>
            </a:r>
            <a:r>
              <a:rPr lang="ru-RU" sz="1200" dirty="0"/>
              <a:t> при создании материалов для различных биомедицинских применений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pic>
        <p:nvPicPr>
          <p:cNvPr id="4" name="Picture 2" descr="nano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058619"/>
            <a:ext cx="1325562" cy="46672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8313" y="6130057"/>
            <a:ext cx="6840537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Научно-исследовательская работа</a:t>
            </a:r>
            <a:endParaRPr lang="en-US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529494"/>
              </p:ext>
            </p:extLst>
          </p:nvPr>
        </p:nvGraphicFramePr>
        <p:xfrm>
          <a:off x="1331640" y="34385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42881" y="4623519"/>
            <a:ext cx="227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Цифрами показано количество текущих грантов</a:t>
            </a:r>
            <a:endParaRPr lang="ru-RU" sz="1200" dirty="0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6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 dirty="0"/>
              <a:t>Структура педагогической </a:t>
            </a:r>
            <a:r>
              <a:rPr lang="ru-RU" sz="3200" b="1" i="1" dirty="0" smtClean="0"/>
              <a:t>нагрузки</a:t>
            </a:r>
            <a:endParaRPr lang="en-US" sz="3200" b="1" i="1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5949950"/>
            <a:ext cx="7272337" cy="366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Педагогическая и методическая деятельность</a:t>
            </a:r>
            <a:endParaRPr lang="en-US" b="1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805488"/>
            <a:ext cx="863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76057"/>
              </p:ext>
            </p:extLst>
          </p:nvPr>
        </p:nvGraphicFramePr>
        <p:xfrm>
          <a:off x="611560" y="1104329"/>
          <a:ext cx="7992888" cy="43862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28392"/>
                <a:gridCol w="4464496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 Направление</a:t>
                      </a:r>
                      <a:r>
                        <a:rPr lang="ru-RU" baseline="0" dirty="0" smtClean="0"/>
                        <a:t> 020100 «Химия»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2543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 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smtClean="0"/>
                        <a:t>7 лекционных курсов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Магистратура</a:t>
                      </a:r>
                    </a:p>
                    <a:p>
                      <a:pPr algn="ctr"/>
                      <a:r>
                        <a:rPr lang="ru-RU" sz="1600" dirty="0" smtClean="0"/>
                        <a:t>Практикум «Синтез и исследование твердых веществ», </a:t>
                      </a:r>
                    </a:p>
                    <a:p>
                      <a:pPr algn="ctr"/>
                      <a:r>
                        <a:rPr lang="ru-RU" sz="1600" dirty="0" smtClean="0"/>
                        <a:t>12 лекционных курсов</a:t>
                      </a:r>
                      <a:endParaRPr lang="ru-RU" sz="1600" dirty="0"/>
                    </a:p>
                  </a:txBody>
                  <a:tcPr/>
                </a:tc>
              </a:tr>
              <a:tr h="534739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2. Направление 020300 «Химия, физика и механика материалов»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167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Бакалавриат</a:t>
                      </a:r>
                      <a:endParaRPr lang="ru-RU" dirty="0" smtClean="0"/>
                    </a:p>
                    <a:p>
                      <a:pPr algn="ctr"/>
                      <a:r>
                        <a:rPr lang="ru-RU" sz="1600" dirty="0" smtClean="0"/>
                        <a:t>Практикум «Методы направленного синтеза и исследования материалов», </a:t>
                      </a:r>
                    </a:p>
                    <a:p>
                      <a:pPr algn="ctr"/>
                      <a:r>
                        <a:rPr lang="ru-RU" sz="1600" dirty="0" smtClean="0"/>
                        <a:t>14 лекционных курсов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Магистратура</a:t>
                      </a:r>
                    </a:p>
                    <a:p>
                      <a:pPr algn="ctr"/>
                      <a:r>
                        <a:rPr lang="ru-RU" sz="1600" dirty="0" smtClean="0"/>
                        <a:t>Практикумы «Методы получения материалов», «Современные физические методы исследования материалов», </a:t>
                      </a:r>
                    </a:p>
                    <a:p>
                      <a:pPr algn="ctr"/>
                      <a:r>
                        <a:rPr lang="ru-RU" sz="1600" dirty="0" smtClean="0"/>
                        <a:t>13 лекционных курсов</a:t>
                      </a:r>
                      <a:endParaRPr lang="ru-RU" sz="1600" dirty="0"/>
                    </a:p>
                  </a:txBody>
                  <a:tcPr/>
                </a:tc>
              </a:tr>
              <a:tr h="454736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3. </a:t>
                      </a:r>
                      <a:r>
                        <a:rPr lang="ru-RU" b="1" dirty="0" err="1" smtClean="0"/>
                        <a:t>Специалитет</a:t>
                      </a:r>
                      <a:r>
                        <a:rPr lang="ru-RU" b="1" dirty="0" smtClean="0"/>
                        <a:t> 020101 «Химия»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Спецпрактикум</a:t>
                      </a:r>
                      <a:r>
                        <a:rPr lang="ru-RU" sz="1600" dirty="0" smtClean="0"/>
                        <a:t> «Химия твердых веществ», 12 лекционных курсов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66950" y="-4857750"/>
            <a:ext cx="13716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4940" y="1294883"/>
            <a:ext cx="8641556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r>
              <a:rPr lang="ru-RU" sz="1500" i="1" dirty="0" smtClean="0"/>
              <a:t>Магистратура 020300 «Химия, физика и механика материалов»: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Основы </a:t>
            </a:r>
            <a:r>
              <a:rPr lang="ru-RU" sz="1200" dirty="0"/>
              <a:t>материаловедения сорбентов и </a:t>
            </a:r>
            <a:r>
              <a:rPr lang="ru-RU" sz="1200" dirty="0" smtClean="0"/>
              <a:t>катализаторов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Материалы фотонных технологий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Материалы ионики твердого тела</a:t>
            </a:r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Современные физические методы </a:t>
            </a:r>
            <a:r>
              <a:rPr lang="ru-RU" sz="1200" dirty="0" smtClean="0"/>
              <a:t>исследования материалов</a:t>
            </a:r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Стеклообразные </a:t>
            </a:r>
            <a:r>
              <a:rPr lang="ru-RU" sz="1200" dirty="0"/>
              <a:t>твердые электролиты</a:t>
            </a:r>
            <a:r>
              <a:rPr lang="ru-RU" sz="1200" dirty="0" smtClean="0"/>
              <a:t>,</a:t>
            </a:r>
            <a:r>
              <a:rPr lang="ru-RU" sz="1200" dirty="0"/>
              <a:t> синтез и физико-химические свойства</a:t>
            </a:r>
            <a:endParaRPr lang="ru-R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Методы синтеза материалов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Пористые углеродные материалы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/>
              <a:t>Фотоэлектрохимия</a:t>
            </a:r>
            <a:r>
              <a:rPr lang="ru-RU" sz="1200" dirty="0"/>
              <a:t> и гетерогенный </a:t>
            </a:r>
            <a:r>
              <a:rPr lang="ru-RU" sz="1200" dirty="0" err="1"/>
              <a:t>фотокатализ</a:t>
            </a:r>
            <a:r>
              <a:rPr lang="ru-RU" sz="12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Интеллектуальные материалы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Электрохимия твердых электролитов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Избранные главы химии твердого тела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Материалы нано- и микроэлектроники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Химия надмолекулярных соединений и </a:t>
            </a:r>
            <a:r>
              <a:rPr lang="ru-RU" sz="1200" dirty="0" err="1" smtClean="0"/>
              <a:t>наноматериалов</a:t>
            </a:r>
            <a:endParaRPr lang="ru-RU" sz="12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r>
              <a:rPr lang="ru-RU" sz="1500" i="1" dirty="0"/>
              <a:t>Магистратура </a:t>
            </a:r>
            <a:r>
              <a:rPr lang="ru-RU" sz="1500" i="1" dirty="0" smtClean="0"/>
              <a:t>020100 </a:t>
            </a:r>
            <a:r>
              <a:rPr lang="ru-RU" sz="1500" i="1" dirty="0"/>
              <a:t>«Химия»</a:t>
            </a:r>
            <a:r>
              <a:rPr lang="ru-RU" sz="1500" i="1" dirty="0" smtClean="0"/>
              <a:t>, профиль </a:t>
            </a:r>
            <a:r>
              <a:rPr lang="ru-RU" sz="1500" i="1" dirty="0"/>
              <a:t>«</a:t>
            </a:r>
            <a:r>
              <a:rPr lang="ru-RU" sz="1500" i="1" dirty="0" smtClean="0"/>
              <a:t>Химия</a:t>
            </a:r>
            <a:r>
              <a:rPr lang="ru-RU" sz="1500" i="1" dirty="0"/>
              <a:t> </a:t>
            </a:r>
            <a:r>
              <a:rPr lang="ru-RU" sz="1500" i="1" dirty="0" smtClean="0"/>
              <a:t>твердого тела»:</a:t>
            </a:r>
            <a:endParaRPr lang="ru-RU" sz="15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Введение в физику твердого тела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Пленочные </a:t>
            </a:r>
            <a:r>
              <a:rPr lang="ru-RU" sz="1200" dirty="0" err="1"/>
              <a:t>нанотехнологии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Введение в гетерогенный </a:t>
            </a:r>
            <a:r>
              <a:rPr lang="ru-RU" sz="1200" dirty="0" err="1" smtClean="0"/>
              <a:t>фотокатализ</a:t>
            </a:r>
            <a:endParaRPr lang="ru-RU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Реакционная способность твердых </a:t>
            </a:r>
            <a:r>
              <a:rPr lang="ru-RU" sz="1200" dirty="0" smtClean="0"/>
              <a:t>веществ</a:t>
            </a:r>
            <a:endParaRPr lang="ru-RU" sz="12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200" i="1" dirty="0"/>
          </a:p>
          <a:p>
            <a:pPr marL="285750" indent="-285750">
              <a:buFont typeface="Arial" pitchFamily="34" charset="0"/>
              <a:buChar char="•"/>
            </a:pPr>
            <a:endParaRPr lang="ru-RU" sz="1500" i="1" dirty="0" smtClean="0"/>
          </a:p>
          <a:p>
            <a:r>
              <a:rPr lang="ru-RU" sz="1500" i="1" dirty="0" err="1" smtClean="0"/>
              <a:t>Бакалавриат</a:t>
            </a:r>
            <a:r>
              <a:rPr lang="ru-RU" sz="1500" i="1" dirty="0" smtClean="0"/>
              <a:t> 020900 </a:t>
            </a:r>
            <a:r>
              <a:rPr lang="ru-RU" sz="1500" i="1" dirty="0"/>
              <a:t>«Химия, физика и механика материалов</a:t>
            </a:r>
            <a:r>
              <a:rPr lang="ru-RU" sz="1500" i="1" dirty="0" smtClean="0"/>
              <a:t>»: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Химия и ионика твердого тела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Химия и  физика функциональных </a:t>
            </a:r>
            <a:r>
              <a:rPr lang="ru-RU" sz="1200" dirty="0" smtClean="0"/>
              <a:t>материалов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Направленный </a:t>
            </a:r>
            <a:r>
              <a:rPr lang="ru-RU" sz="1200" dirty="0"/>
              <a:t>синтез </a:t>
            </a:r>
            <a:r>
              <a:rPr lang="ru-RU" sz="1200" dirty="0" smtClean="0"/>
              <a:t>материалов</a:t>
            </a:r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Методы направленного синтеза и исследования материалов</a:t>
            </a:r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Реакции твердых веществ</a:t>
            </a:r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Спектроскопия твердых веществ и материалов</a:t>
            </a:r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Фотохимия твердого </a:t>
            </a:r>
            <a:r>
              <a:rPr lang="ru-RU" sz="1200" dirty="0" smtClean="0"/>
              <a:t>тела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Химия </a:t>
            </a:r>
            <a:r>
              <a:rPr lang="ru-RU" sz="1200" dirty="0" smtClean="0"/>
              <a:t>поверхности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Современные методы синтеза твердофазных </a:t>
            </a:r>
            <a:r>
              <a:rPr lang="ru-RU" sz="1200" dirty="0" smtClean="0"/>
              <a:t>материалов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/>
              <a:t>Нанотехнология</a:t>
            </a:r>
            <a:r>
              <a:rPr lang="ru-RU" sz="1200" dirty="0"/>
              <a:t> молекулярного </a:t>
            </a:r>
            <a:r>
              <a:rPr lang="ru-RU" sz="1200" dirty="0" smtClean="0"/>
              <a:t>наслаивания</a:t>
            </a:r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/>
              <a:t>Наночастицы: синтез и свойства</a:t>
            </a:r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Композиционные </a:t>
            </a:r>
            <a:r>
              <a:rPr lang="ru-RU" sz="1200" dirty="0" err="1" smtClean="0"/>
              <a:t>наноматериалы</a:t>
            </a:r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r>
              <a:rPr lang="ru-RU" sz="1500" i="1" dirty="0" err="1" smtClean="0"/>
              <a:t>Специалитет</a:t>
            </a:r>
            <a:r>
              <a:rPr lang="ru-RU" sz="1500" i="1" dirty="0" smtClean="0"/>
              <a:t> </a:t>
            </a:r>
            <a:r>
              <a:rPr lang="ru-RU" sz="1500" i="1" dirty="0"/>
              <a:t>020101 «Химия</a:t>
            </a:r>
            <a:r>
              <a:rPr lang="ru-RU" sz="1500" i="1" dirty="0" smtClean="0"/>
              <a:t>»:</a:t>
            </a:r>
            <a:endParaRPr lang="ru-RU" sz="15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/>
              <a:t>Прикладные </a:t>
            </a:r>
            <a:r>
              <a:rPr lang="ru-RU" sz="1200" dirty="0"/>
              <a:t>аспекты ионики твердого </a:t>
            </a:r>
            <a:r>
              <a:rPr lang="ru-RU" sz="1200" dirty="0" smtClean="0"/>
              <a:t>тела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/>
          </a:p>
          <a:p>
            <a:r>
              <a:rPr lang="ru-RU" sz="1500" i="1" dirty="0" err="1"/>
              <a:t>Бакалавриат</a:t>
            </a:r>
            <a:r>
              <a:rPr lang="ru-RU" sz="1500" i="1" dirty="0"/>
              <a:t> </a:t>
            </a:r>
            <a:r>
              <a:rPr lang="ru-RU" sz="1500" i="1" dirty="0" smtClean="0"/>
              <a:t>020100 </a:t>
            </a:r>
            <a:r>
              <a:rPr lang="ru-RU" sz="1500" i="1" dirty="0"/>
              <a:t>«</a:t>
            </a:r>
            <a:r>
              <a:rPr lang="ru-RU" sz="1500" i="1" dirty="0" smtClean="0"/>
              <a:t>Химия»: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/>
              <a:t>Наноматериалы</a:t>
            </a:r>
            <a:r>
              <a:rPr lang="ru-RU" sz="1200" dirty="0" smtClean="0"/>
              <a:t> для медицины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Химия и  физика функциональных материалов</a:t>
            </a:r>
          </a:p>
          <a:p>
            <a:endParaRPr lang="ru-RU" sz="1200" dirty="0">
              <a:solidFill>
                <a:srgbClr val="000000"/>
              </a:solidFill>
              <a:latin typeface="Arial Cyr"/>
            </a:endParaRPr>
          </a:p>
          <a:p>
            <a:endParaRPr lang="ru-RU" sz="1500" dirty="0" smtClean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03238" y="6210074"/>
            <a:ext cx="72723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Педагогическая и методическая деятельность</a:t>
            </a:r>
            <a:endParaRPr lang="en-US" b="1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965527"/>
            <a:ext cx="863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850" y="262389"/>
            <a:ext cx="835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Учебно-методическая </a:t>
            </a:r>
            <a:r>
              <a:rPr lang="ru-RU" sz="3600" b="1" i="1" dirty="0"/>
              <a:t>работа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479" y="836712"/>
            <a:ext cx="8351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Всего за 2009 – 2013 гг. </a:t>
            </a:r>
            <a:r>
              <a:rPr lang="ru-RU" sz="1600" b="1" dirty="0" smtClean="0"/>
              <a:t>разработаны и внедрены более 30 </a:t>
            </a:r>
            <a:r>
              <a:rPr lang="ru-RU" sz="1600" b="1" dirty="0"/>
              <a:t>новых </a:t>
            </a:r>
            <a:r>
              <a:rPr lang="ru-RU" sz="1600" b="1" dirty="0" smtClean="0"/>
              <a:t>курсов: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444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4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55577" y="1463873"/>
            <a:ext cx="763277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dirty="0"/>
              <a:t>Участие в разработке </a:t>
            </a:r>
            <a:r>
              <a:rPr lang="ru-RU" dirty="0" err="1"/>
              <a:t>компетентностно</a:t>
            </a:r>
            <a:r>
              <a:rPr lang="ru-RU" dirty="0"/>
              <a:t>-ориентированных учебных планов  магистратуры и </a:t>
            </a:r>
            <a:r>
              <a:rPr lang="ru-RU" dirty="0" err="1"/>
              <a:t>бакалавриата</a:t>
            </a:r>
            <a:r>
              <a:rPr lang="ru-RU" dirty="0"/>
              <a:t> по направлению «Химия, физика и механика материалов».</a:t>
            </a:r>
          </a:p>
          <a:p>
            <a:pPr algn="just"/>
            <a:endParaRPr lang="ru-RU" strike="sngStrike" dirty="0"/>
          </a:p>
          <a:p>
            <a:pPr marL="342900" indent="-342900" algn="just">
              <a:buFont typeface="Wingdings" pitchFamily="2" charset="2"/>
              <a:buChar char="§"/>
            </a:pPr>
            <a:endParaRPr lang="ru-RU" dirty="0" smtClean="0"/>
          </a:p>
          <a:p>
            <a:pPr algn="ctr"/>
            <a:r>
              <a:rPr lang="ru-RU" dirty="0" smtClean="0"/>
              <a:t>Издание учебно-методических пособий:</a:t>
            </a: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b="1" dirty="0"/>
              <a:t>В.М. Смирнов</a:t>
            </a:r>
            <a:r>
              <a:rPr lang="ru-RU" dirty="0"/>
              <a:t>, В.Г. Поваров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Гетерогенные химические реакции</a:t>
            </a:r>
            <a:r>
              <a:rPr lang="ru-RU" dirty="0" smtClean="0"/>
              <a:t>.</a:t>
            </a:r>
            <a:r>
              <a:rPr lang="en-US" dirty="0" smtClean="0"/>
              <a:t> // </a:t>
            </a:r>
            <a:r>
              <a:rPr lang="ru-RU" dirty="0" err="1"/>
              <a:t>Копировательно</a:t>
            </a:r>
            <a:r>
              <a:rPr lang="ru-RU" dirty="0"/>
              <a:t>-множительный участок физического факультета </a:t>
            </a:r>
            <a:r>
              <a:rPr lang="ru-RU" dirty="0" smtClean="0"/>
              <a:t>СПбГУ</a:t>
            </a:r>
            <a:r>
              <a:rPr lang="en-US" dirty="0" smtClean="0"/>
              <a:t>, 2012, 4,7 </a:t>
            </a:r>
            <a:r>
              <a:rPr lang="ru-RU" dirty="0" err="1" smtClean="0"/>
              <a:t>п.л</a:t>
            </a:r>
            <a:r>
              <a:rPr lang="ru-RU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/>
              <a:t>Ю.М. Артемьев</a:t>
            </a:r>
            <a:r>
              <a:rPr lang="ru-RU" dirty="0"/>
              <a:t>. Фотохимия твёрдого тела </a:t>
            </a:r>
            <a:r>
              <a:rPr lang="en-US" dirty="0" smtClean="0"/>
              <a:t>// </a:t>
            </a:r>
            <a:r>
              <a:rPr lang="ru-RU" dirty="0" smtClean="0"/>
              <a:t>Издательство  СПбГУ, 2013, 169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/>
              <a:t>О.М. </a:t>
            </a:r>
            <a:r>
              <a:rPr lang="ru-RU" b="1" dirty="0" err="1"/>
              <a:t>Осмоловская</a:t>
            </a:r>
            <a:r>
              <a:rPr lang="ru-RU" dirty="0"/>
              <a:t>, </a:t>
            </a:r>
            <a:r>
              <a:rPr lang="ru-RU" b="1" dirty="0" smtClean="0"/>
              <a:t>И.В</a:t>
            </a:r>
            <a:r>
              <a:rPr lang="ru-RU" b="1" dirty="0"/>
              <a:t>. Мурин</a:t>
            </a:r>
            <a:r>
              <a:rPr lang="ru-RU" dirty="0"/>
              <a:t>, </a:t>
            </a:r>
            <a:r>
              <a:rPr lang="ru-RU" dirty="0" smtClean="0"/>
              <a:t>М.Г</a:t>
            </a:r>
            <a:r>
              <a:rPr lang="ru-RU" dirty="0"/>
              <a:t>. </a:t>
            </a:r>
            <a:r>
              <a:rPr lang="ru-RU" dirty="0" err="1"/>
              <a:t>Осмоловский</a:t>
            </a:r>
            <a:r>
              <a:rPr lang="ru-RU" dirty="0"/>
              <a:t>, </a:t>
            </a:r>
            <a:r>
              <a:rPr lang="ru-RU" b="1" dirty="0" smtClean="0"/>
              <a:t>В.М</a:t>
            </a:r>
            <a:r>
              <a:rPr lang="ru-RU" b="1" dirty="0"/>
              <a:t>. Смирнов</a:t>
            </a:r>
            <a:r>
              <a:rPr lang="ru-RU" dirty="0"/>
              <a:t>, </a:t>
            </a:r>
            <a:r>
              <a:rPr lang="ru-RU" dirty="0" smtClean="0"/>
              <a:t>Н.П</a:t>
            </a:r>
            <a:r>
              <a:rPr lang="ru-RU" dirty="0"/>
              <a:t>. </a:t>
            </a:r>
            <a:r>
              <a:rPr lang="ru-RU" dirty="0" err="1" smtClean="0"/>
              <a:t>Бобрышева</a:t>
            </a:r>
            <a:r>
              <a:rPr lang="ru-RU" dirty="0" smtClean="0"/>
              <a:t>. </a:t>
            </a:r>
            <a:r>
              <a:rPr lang="ru-RU" dirty="0"/>
              <a:t>“Первые шаги” в мир </a:t>
            </a:r>
            <a:r>
              <a:rPr lang="ru-RU" dirty="0" err="1"/>
              <a:t>наноматериалов</a:t>
            </a:r>
            <a:r>
              <a:rPr lang="ru-RU" dirty="0"/>
              <a:t> и </a:t>
            </a:r>
            <a:r>
              <a:rPr lang="ru-RU" dirty="0" err="1" smtClean="0"/>
              <a:t>нанотехнологий</a:t>
            </a:r>
            <a:r>
              <a:rPr lang="ru-RU" dirty="0" smtClean="0"/>
              <a:t> </a:t>
            </a:r>
            <a:r>
              <a:rPr lang="en-US" dirty="0" smtClean="0"/>
              <a:t>// </a:t>
            </a:r>
            <a:r>
              <a:rPr lang="ru-RU" dirty="0" smtClean="0"/>
              <a:t>2013 – подготовлено и рекомендовано к изданию. </a:t>
            </a:r>
            <a:endParaRPr lang="ru-RU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8313" y="5965974"/>
            <a:ext cx="72723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Педагогическая и методическая деятельность</a:t>
            </a:r>
            <a:endParaRPr lang="en-US" b="1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821511"/>
            <a:ext cx="863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7504" y="323945"/>
            <a:ext cx="8928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200" b="1" i="1" dirty="0"/>
              <a:t>Учебно-организационная деятельность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850" y="372720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3600" b="1" i="1" dirty="0" smtClean="0"/>
              <a:t>Подготовка кадров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5805488"/>
            <a:ext cx="72723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Педагогическая и методическая деятельность</a:t>
            </a:r>
            <a:endParaRPr lang="en-US" b="1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661025"/>
            <a:ext cx="863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743846"/>
              </p:ext>
            </p:extLst>
          </p:nvPr>
        </p:nvGraphicFramePr>
        <p:xfrm>
          <a:off x="2771800" y="2636911"/>
          <a:ext cx="5328592" cy="30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3238" y="1340768"/>
            <a:ext cx="8101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течение </a:t>
            </a:r>
            <a:r>
              <a:rPr lang="ru-RU" dirty="0"/>
              <a:t>2009-2013 гг. </a:t>
            </a:r>
            <a:r>
              <a:rPr lang="ru-RU" dirty="0" smtClean="0"/>
              <a:t>было </a:t>
            </a:r>
            <a:r>
              <a:rPr lang="ru-RU" dirty="0"/>
              <a:t>подготовлено </a:t>
            </a:r>
            <a:endParaRPr lang="ru-RU" dirty="0" smtClean="0"/>
          </a:p>
          <a:p>
            <a:pPr algn="ctr"/>
            <a:r>
              <a:rPr lang="ru-RU" dirty="0" smtClean="0"/>
              <a:t>16 </a:t>
            </a:r>
            <a:r>
              <a:rPr lang="ru-RU" dirty="0"/>
              <a:t>бакалавров, </a:t>
            </a:r>
            <a:r>
              <a:rPr lang="ru-RU" dirty="0" smtClean="0"/>
              <a:t>13 </a:t>
            </a:r>
            <a:r>
              <a:rPr lang="ru-RU" dirty="0"/>
              <a:t>магистров, 16 специалистов; </a:t>
            </a:r>
            <a:endParaRPr lang="ru-RU" dirty="0" smtClean="0"/>
          </a:p>
          <a:p>
            <a:pPr algn="ctr"/>
            <a:r>
              <a:rPr lang="ru-RU" dirty="0" smtClean="0"/>
              <a:t>защищены </a:t>
            </a:r>
            <a:r>
              <a:rPr lang="ru-RU" dirty="0"/>
              <a:t>4 кандидатские и 1 докторская диссертации.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3573016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Количество</a:t>
            </a:r>
          </a:p>
          <a:p>
            <a:r>
              <a:rPr lang="ru-RU" dirty="0" smtClean="0"/>
              <a:t>выпускников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7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200834"/>
            <a:ext cx="8785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 dirty="0" smtClean="0"/>
              <a:t>Конференция «Химия </a:t>
            </a:r>
            <a:r>
              <a:rPr lang="ru-RU" sz="3600" b="1" i="1" dirty="0"/>
              <a:t>материалов»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68313" y="6254006"/>
            <a:ext cx="727233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Педагогическая и методическая деятельность</a:t>
            </a:r>
            <a:endParaRPr lang="en-US" b="1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109543"/>
            <a:ext cx="863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87824" y="1137518"/>
            <a:ext cx="5688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2006 г. на кафедре ежегодно проводится </a:t>
            </a:r>
          </a:p>
          <a:p>
            <a:pPr algn="ctr"/>
            <a:r>
              <a:rPr lang="ru-RU" dirty="0" smtClean="0"/>
              <a:t>студенческая конференция-конкурс </a:t>
            </a:r>
          </a:p>
          <a:p>
            <a:pPr algn="ctr"/>
            <a:r>
              <a:rPr lang="ru-RU" dirty="0" smtClean="0"/>
              <a:t>«Химия материалов»</a:t>
            </a:r>
            <a:endParaRPr lang="ru-RU" dirty="0"/>
          </a:p>
        </p:txBody>
      </p:sp>
      <p:pic>
        <p:nvPicPr>
          <p:cNvPr id="3074" name="Picture 2" descr="C:\Users\4460~1\AppData\Local\Temp\20140114_144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1607912" cy="120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723964"/>
            <a:ext cx="637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декабре 2013 г. прошла </a:t>
            </a:r>
            <a:r>
              <a:rPr lang="en-US" dirty="0" smtClean="0"/>
              <a:t>VIII </a:t>
            </a:r>
            <a:r>
              <a:rPr lang="ru-RU" dirty="0" smtClean="0"/>
              <a:t>студенческая конференция</a:t>
            </a:r>
            <a:endParaRPr lang="ru-RU" dirty="0"/>
          </a:p>
        </p:txBody>
      </p:sp>
      <p:pic>
        <p:nvPicPr>
          <p:cNvPr id="3076" name="Picture 4" descr="C:\Users\Public\хфмм2013\P13106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0" t="14749" r="29513"/>
          <a:stretch/>
        </p:blipFill>
        <p:spPr bwMode="auto">
          <a:xfrm>
            <a:off x="6948264" y="2416143"/>
            <a:ext cx="1650765" cy="15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ublic\хфмм2013\P131064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6" t="20615" r="29513"/>
          <a:stretch/>
        </p:blipFill>
        <p:spPr bwMode="auto">
          <a:xfrm>
            <a:off x="1225773" y="2423017"/>
            <a:ext cx="1557946" cy="15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ublic\хфмм2013\P131047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6"/>
          <a:stretch/>
        </p:blipFill>
        <p:spPr bwMode="auto">
          <a:xfrm>
            <a:off x="3280255" y="2420888"/>
            <a:ext cx="3198569" cy="15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ublic\хфмм2013\P131057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3"/>
          <a:stretch/>
        </p:blipFill>
        <p:spPr bwMode="auto">
          <a:xfrm>
            <a:off x="615470" y="4221248"/>
            <a:ext cx="123221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ublic\хфмм2013\P131062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9" t="25154" r="20265" b="386"/>
          <a:stretch/>
        </p:blipFill>
        <p:spPr bwMode="auto">
          <a:xfrm>
            <a:off x="2136408" y="4221248"/>
            <a:ext cx="140186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ublic\хфмм2013\P1310557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27042" b="13843"/>
          <a:stretch/>
        </p:blipFill>
        <p:spPr bwMode="auto">
          <a:xfrm>
            <a:off x="3826997" y="4221248"/>
            <a:ext cx="138389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Public\хфмм2013\P1310468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9" t="25286" r="9010" b="-913"/>
          <a:stretch/>
        </p:blipFill>
        <p:spPr bwMode="auto">
          <a:xfrm>
            <a:off x="5499615" y="4221248"/>
            <a:ext cx="152304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Public\хфмм2013\P1310516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72" t="19155" r="10281"/>
          <a:stretch/>
        </p:blipFill>
        <p:spPr bwMode="auto">
          <a:xfrm>
            <a:off x="7307471" y="4221248"/>
            <a:ext cx="140466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504" y="63720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80928"/>
            <a:ext cx="8229600" cy="136815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3600" dirty="0" smtClean="0"/>
              <a:t> </a:t>
            </a:r>
            <a:r>
              <a:rPr lang="ru-RU" sz="3600" b="1" dirty="0" smtClean="0"/>
              <a:t>Научно-исследовательская 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387241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«…в </a:t>
            </a:r>
            <a:r>
              <a:rPr lang="ru-RU" sz="1600" dirty="0">
                <a:solidFill>
                  <a:schemeClr val="accent6"/>
                </a:solidFill>
              </a:rPr>
              <a:t>Санкт-Петербургском университете выделяются следующие приоритетные направления</a:t>
            </a:r>
            <a:r>
              <a:rPr lang="ru-RU" sz="1600" dirty="0" smtClean="0">
                <a:solidFill>
                  <a:schemeClr val="accent6"/>
                </a:solidFill>
              </a:rPr>
              <a:t>: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- </a:t>
            </a:r>
            <a:r>
              <a:rPr lang="ru-RU" sz="1600" dirty="0" err="1" smtClean="0">
                <a:solidFill>
                  <a:schemeClr val="accent6"/>
                </a:solidFill>
              </a:rPr>
              <a:t>нанотехнологии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>
                <a:solidFill>
                  <a:schemeClr val="accent6"/>
                </a:solidFill>
              </a:rPr>
              <a:t>и </a:t>
            </a:r>
            <a:r>
              <a:rPr lang="ru-RU" sz="1600" dirty="0" smtClean="0">
                <a:solidFill>
                  <a:schemeClr val="accent6"/>
                </a:solidFill>
              </a:rPr>
              <a:t>материаловедение…»</a:t>
            </a:r>
          </a:p>
          <a:p>
            <a:pPr algn="r"/>
            <a:endParaRPr lang="ru-RU" sz="1600" dirty="0" smtClean="0">
              <a:solidFill>
                <a:schemeClr val="accent6"/>
              </a:solidFill>
            </a:endParaRPr>
          </a:p>
          <a:p>
            <a:pPr algn="r"/>
            <a:r>
              <a:rPr lang="en-US" sz="1600" dirty="0" smtClean="0">
                <a:solidFill>
                  <a:schemeClr val="accent6"/>
                </a:solidFill>
              </a:rPr>
              <a:t>(</a:t>
            </a:r>
            <a:r>
              <a:rPr lang="ru-RU" sz="1600" dirty="0">
                <a:solidFill>
                  <a:schemeClr val="accent6"/>
                </a:solidFill>
              </a:rPr>
              <a:t>Программа развития СПбГУ</a:t>
            </a:r>
            <a:r>
              <a:rPr lang="en-US" sz="1600" dirty="0" smtClean="0">
                <a:solidFill>
                  <a:schemeClr val="accent6"/>
                </a:solidFill>
              </a:rPr>
              <a:t>)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6741</TotalTime>
  <Words>3326</Words>
  <Application>Microsoft Office PowerPoint</Application>
  <PresentationFormat>Экран (4:3)</PresentationFormat>
  <Paragraphs>509</Paragraphs>
  <Slides>31</Slides>
  <Notes>14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о кандидате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apetrov</dc:creator>
  <cp:lastModifiedBy>Игорь</cp:lastModifiedBy>
  <cp:revision>266</cp:revision>
  <cp:lastPrinted>2014-01-20T08:48:35Z</cp:lastPrinted>
  <dcterms:created xsi:type="dcterms:W3CDTF">2009-03-18T10:06:26Z</dcterms:created>
  <dcterms:modified xsi:type="dcterms:W3CDTF">2014-02-10T18:41:27Z</dcterms:modified>
</cp:coreProperties>
</file>